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2"/>
  </p:notesMasterIdLst>
  <p:sldIdLst>
    <p:sldId id="256" r:id="rId2"/>
    <p:sldId id="257" r:id="rId3"/>
    <p:sldId id="258" r:id="rId4"/>
    <p:sldId id="259" r:id="rId5"/>
    <p:sldId id="260" r:id="rId6"/>
    <p:sldId id="283" r:id="rId7"/>
    <p:sldId id="284" r:id="rId8"/>
    <p:sldId id="287" r:id="rId9"/>
    <p:sldId id="285" r:id="rId10"/>
    <p:sldId id="296" r:id="rId11"/>
    <p:sldId id="261" r:id="rId12"/>
    <p:sldId id="276" r:id="rId13"/>
    <p:sldId id="262" r:id="rId14"/>
    <p:sldId id="288" r:id="rId15"/>
    <p:sldId id="263" r:id="rId16"/>
    <p:sldId id="277" r:id="rId17"/>
    <p:sldId id="278" r:id="rId18"/>
    <p:sldId id="295" r:id="rId19"/>
    <p:sldId id="289" r:id="rId20"/>
    <p:sldId id="280" r:id="rId21"/>
    <p:sldId id="291" r:id="rId22"/>
    <p:sldId id="290" r:id="rId23"/>
    <p:sldId id="292" r:id="rId24"/>
    <p:sldId id="293" r:id="rId25"/>
    <p:sldId id="279" r:id="rId26"/>
    <p:sldId id="282" r:id="rId27"/>
    <p:sldId id="294" r:id="rId28"/>
    <p:sldId id="281" r:id="rId29"/>
    <p:sldId id="298" r:id="rId30"/>
    <p:sldId id="299" r:id="rId31"/>
    <p:sldId id="297" r:id="rId32"/>
    <p:sldId id="301" r:id="rId33"/>
    <p:sldId id="302" r:id="rId34"/>
    <p:sldId id="303" r:id="rId35"/>
    <p:sldId id="304" r:id="rId36"/>
    <p:sldId id="305" r:id="rId37"/>
    <p:sldId id="306" r:id="rId38"/>
    <p:sldId id="307" r:id="rId39"/>
    <p:sldId id="308" r:id="rId40"/>
    <p:sldId id="309" r:id="rId41"/>
    <p:sldId id="310" r:id="rId42"/>
    <p:sldId id="311" r:id="rId43"/>
    <p:sldId id="312" r:id="rId44"/>
    <p:sldId id="313" r:id="rId45"/>
    <p:sldId id="314" r:id="rId46"/>
    <p:sldId id="315" r:id="rId47"/>
    <p:sldId id="316" r:id="rId48"/>
    <p:sldId id="317" r:id="rId49"/>
    <p:sldId id="318" r:id="rId50"/>
    <p:sldId id="328" r:id="rId51"/>
    <p:sldId id="336" r:id="rId52"/>
    <p:sldId id="335" r:id="rId53"/>
    <p:sldId id="330" r:id="rId54"/>
    <p:sldId id="337" r:id="rId55"/>
    <p:sldId id="331" r:id="rId56"/>
    <p:sldId id="332" r:id="rId57"/>
    <p:sldId id="333" r:id="rId58"/>
    <p:sldId id="339" r:id="rId59"/>
    <p:sldId id="334" r:id="rId60"/>
    <p:sldId id="340" r:id="rId61"/>
    <p:sldId id="341" r:id="rId62"/>
    <p:sldId id="342" r:id="rId63"/>
    <p:sldId id="343" r:id="rId64"/>
    <p:sldId id="344" r:id="rId65"/>
    <p:sldId id="345" r:id="rId66"/>
    <p:sldId id="346" r:id="rId67"/>
    <p:sldId id="347" r:id="rId68"/>
    <p:sldId id="348" r:id="rId69"/>
    <p:sldId id="349" r:id="rId70"/>
    <p:sldId id="338" r:id="rId71"/>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96" autoAdjust="0"/>
    <p:restoredTop sz="94660"/>
  </p:normalViewPr>
  <p:slideViewPr>
    <p:cSldViewPr>
      <p:cViewPr>
        <p:scale>
          <a:sx n="90" d="100"/>
          <a:sy n="90" d="100"/>
        </p:scale>
        <p:origin x="-1326" y="72"/>
      </p:cViewPr>
      <p:guideLst>
        <p:guide orient="horz" pos="2160"/>
        <p:guide pos="2880"/>
      </p:guideLst>
    </p:cSldViewPr>
  </p:slideViewPr>
  <p:notesTextViewPr>
    <p:cViewPr>
      <p:scale>
        <a:sx n="1" d="1"/>
        <a:sy n="1" d="1"/>
      </p:scale>
      <p:origin x="0" y="0"/>
    </p:cViewPr>
  </p:notesTextViewPr>
  <p:sorterViewPr>
    <p:cViewPr>
      <p:scale>
        <a:sx n="100" d="100"/>
        <a:sy n="100" d="100"/>
      </p:scale>
      <p:origin x="0" y="174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8F4594-A7F2-4EAB-B30B-3704712FEC77}" type="datetimeFigureOut">
              <a:rPr lang="es-PE" smtClean="0"/>
              <a:t>26/08/2014</a:t>
            </a:fld>
            <a:endParaRPr lang="es-P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202C1F-0F34-4E6C-A734-997394E4F960}" type="slidenum">
              <a:rPr lang="es-PE" smtClean="0"/>
              <a:t>‹Nº›</a:t>
            </a:fld>
            <a:endParaRPr lang="es-PE"/>
          </a:p>
        </p:txBody>
      </p:sp>
    </p:spTree>
    <p:extLst>
      <p:ext uri="{BB962C8B-B14F-4D97-AF65-F5344CB8AC3E}">
        <p14:creationId xmlns:p14="http://schemas.microsoft.com/office/powerpoint/2010/main" val="686345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6E202C1F-0F34-4E6C-A734-997394E4F960}" type="slidenum">
              <a:rPr lang="es-PE" smtClean="0"/>
              <a:t>21</a:t>
            </a:fld>
            <a:endParaRPr lang="es-PE"/>
          </a:p>
        </p:txBody>
      </p:sp>
    </p:spTree>
    <p:extLst>
      <p:ext uri="{BB962C8B-B14F-4D97-AF65-F5344CB8AC3E}">
        <p14:creationId xmlns:p14="http://schemas.microsoft.com/office/powerpoint/2010/main" val="20613159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1"/>
      </p:bgRef>
    </p:bg>
    <p:spTree>
      <p:nvGrpSpPr>
        <p:cNvPr id="1" name=""/>
        <p:cNvGrpSpPr/>
        <p:nvPr/>
      </p:nvGrpSpPr>
      <p:grpSpPr>
        <a:xfrm>
          <a:off x="0" y="0"/>
          <a:ext cx="0" cy="0"/>
          <a:chOff x="0" y="0"/>
          <a:chExt cx="0" cy="0"/>
        </a:xfrm>
      </p:grpSpPr>
      <p:sp>
        <p:nvSpPr>
          <p:cNvPr id="8" name="7 Rectángulo"/>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Conector recto"/>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Título"/>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s-ES" smtClean="0"/>
              <a:t>Haga clic para modificar el estilo de título del patrón</a:t>
            </a:r>
            <a:endParaRPr kumimoji="0" lang="en-US"/>
          </a:p>
        </p:txBody>
      </p:sp>
      <p:sp>
        <p:nvSpPr>
          <p:cNvPr id="25" name="24 Subtítulo"/>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31" name="30 Marcador de fecha"/>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35745282-4FC6-4ACA-A85B-83F838C747C7}" type="datetimeFigureOut">
              <a:rPr lang="es-PE" smtClean="0"/>
              <a:t>26/08/2014</a:t>
            </a:fld>
            <a:endParaRPr lang="es-PE"/>
          </a:p>
        </p:txBody>
      </p:sp>
      <p:sp>
        <p:nvSpPr>
          <p:cNvPr id="18" name="17 Marcador de pie de página"/>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s-PE"/>
          </a:p>
        </p:txBody>
      </p:sp>
      <p:sp>
        <p:nvSpPr>
          <p:cNvPr id="29" name="28 Marcador de número de diapositiva"/>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A81E00A6-C7C9-4055-ACFB-0FB126343F0C}" type="slidenum">
              <a:rPr lang="es-PE" smtClean="0"/>
              <a:t>‹Nº›</a:t>
            </a:fld>
            <a:endParaRPr lang="es-PE"/>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5745282-4FC6-4ACA-A85B-83F838C747C7}" type="datetimeFigureOut">
              <a:rPr lang="es-PE" smtClean="0"/>
              <a:t>26/08/2014</a:t>
            </a:fld>
            <a:endParaRPr lang="es-PE"/>
          </a:p>
        </p:txBody>
      </p:sp>
      <p:sp>
        <p:nvSpPr>
          <p:cNvPr id="5" name="4 Marcador de pie de página"/>
          <p:cNvSpPr>
            <a:spLocks noGrp="1"/>
          </p:cNvSpPr>
          <p:nvPr>
            <p:ph type="ftr" sz="quarter" idx="11"/>
          </p:nvPr>
        </p:nvSpPr>
        <p:spPr/>
        <p:txBody>
          <a:bodyPr/>
          <a:lstStyle>
            <a:extLst/>
          </a:lstStyle>
          <a:p>
            <a:endParaRPr lang="es-PE"/>
          </a:p>
        </p:txBody>
      </p:sp>
      <p:sp>
        <p:nvSpPr>
          <p:cNvPr id="6" name="5 Marcador de número de diapositiva"/>
          <p:cNvSpPr>
            <a:spLocks noGrp="1"/>
          </p:cNvSpPr>
          <p:nvPr>
            <p:ph type="sldNum" sz="quarter" idx="12"/>
          </p:nvPr>
        </p:nvSpPr>
        <p:spPr/>
        <p:txBody>
          <a:bodyPr/>
          <a:lstStyle>
            <a:extLst/>
          </a:lstStyle>
          <a:p>
            <a:fld id="{A81E00A6-C7C9-4055-ACFB-0FB126343F0C}" type="slidenum">
              <a:rPr lang="es-PE" smtClean="0"/>
              <a:t>‹Nº›</a:t>
            </a:fld>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274955"/>
            <a:ext cx="1524000" cy="5851525"/>
          </a:xfrm>
        </p:spPr>
        <p:txBody>
          <a:bodyPr vert="eaVert" ancho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2"/>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242816" y="6557946"/>
            <a:ext cx="2002464" cy="226902"/>
          </a:xfrm>
        </p:spPr>
        <p:txBody>
          <a:bodyPr/>
          <a:lstStyle>
            <a:extLst/>
          </a:lstStyle>
          <a:p>
            <a:fld id="{35745282-4FC6-4ACA-A85B-83F838C747C7}" type="datetimeFigureOut">
              <a:rPr lang="es-PE" smtClean="0"/>
              <a:t>26/08/2014</a:t>
            </a:fld>
            <a:endParaRPr lang="es-PE"/>
          </a:p>
        </p:txBody>
      </p:sp>
      <p:sp>
        <p:nvSpPr>
          <p:cNvPr id="5" name="4 Marcador de pie de página"/>
          <p:cNvSpPr>
            <a:spLocks noGrp="1"/>
          </p:cNvSpPr>
          <p:nvPr>
            <p:ph type="ftr" sz="quarter" idx="11"/>
          </p:nvPr>
        </p:nvSpPr>
        <p:spPr>
          <a:xfrm>
            <a:off x="457200" y="6556248"/>
            <a:ext cx="3657600" cy="228600"/>
          </a:xfrm>
        </p:spPr>
        <p:txBody>
          <a:bodyPr/>
          <a:lstStyle>
            <a:extLst/>
          </a:lstStyle>
          <a:p>
            <a:endParaRPr lang="es-PE"/>
          </a:p>
        </p:txBody>
      </p:sp>
      <p:sp>
        <p:nvSpPr>
          <p:cNvPr id="6" name="5 Marcador de número de diapositiva"/>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A81E00A6-C7C9-4055-ACFB-0FB126343F0C}" type="slidenum">
              <a:rPr lang="es-PE" smtClean="0"/>
              <a:t>‹Nº›</a:t>
            </a:fld>
            <a:endParaRPr lang="es-P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5745282-4FC6-4ACA-A85B-83F838C747C7}" type="datetimeFigureOut">
              <a:rPr lang="es-PE" smtClean="0"/>
              <a:t>26/08/2014</a:t>
            </a:fld>
            <a:endParaRPr lang="es-PE"/>
          </a:p>
        </p:txBody>
      </p:sp>
      <p:sp>
        <p:nvSpPr>
          <p:cNvPr id="5" name="4 Marcador de pie de página"/>
          <p:cNvSpPr>
            <a:spLocks noGrp="1"/>
          </p:cNvSpPr>
          <p:nvPr>
            <p:ph type="ftr" sz="quarter" idx="11"/>
          </p:nvPr>
        </p:nvSpPr>
        <p:spPr/>
        <p:txBody>
          <a:bodyPr/>
          <a:lstStyle>
            <a:extLst/>
          </a:lstStyle>
          <a:p>
            <a:endParaRPr lang="es-PE"/>
          </a:p>
        </p:txBody>
      </p:sp>
      <p:sp>
        <p:nvSpPr>
          <p:cNvPr id="6" name="5 Marcador de número de diapositiva"/>
          <p:cNvSpPr>
            <a:spLocks noGrp="1"/>
          </p:cNvSpPr>
          <p:nvPr>
            <p:ph type="sldNum" sz="quarter" idx="12"/>
          </p:nvPr>
        </p:nvSpPr>
        <p:spPr/>
        <p:txBody>
          <a:bodyPr/>
          <a:lstStyle>
            <a:extLst/>
          </a:lstStyle>
          <a:p>
            <a:fld id="{A81E00A6-C7C9-4055-ACFB-0FB126343F0C}" type="slidenum">
              <a:rPr lang="es-PE" smtClean="0"/>
              <a:t>‹Nº›</a:t>
            </a:fld>
            <a:endParaRPr lang="es-P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35745282-4FC6-4ACA-A85B-83F838C747C7}" type="datetimeFigureOut">
              <a:rPr lang="es-PE" smtClean="0"/>
              <a:t>26/08/2014</a:t>
            </a:fld>
            <a:endParaRPr lang="es-PE"/>
          </a:p>
        </p:txBody>
      </p:sp>
      <p:sp>
        <p:nvSpPr>
          <p:cNvPr id="5" name="4 Marcador de pie de página"/>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s-PE"/>
          </a:p>
        </p:txBody>
      </p:sp>
      <p:sp>
        <p:nvSpPr>
          <p:cNvPr id="6" name="5 Marcador de número de diapositiva"/>
          <p:cNvSpPr>
            <a:spLocks noGrp="1"/>
          </p:cNvSpPr>
          <p:nvPr>
            <p:ph type="sldNum" sz="quarter" idx="12"/>
          </p:nvPr>
        </p:nvSpPr>
        <p:spPr>
          <a:xfrm>
            <a:off x="6733952" y="6555112"/>
            <a:ext cx="588336" cy="228600"/>
          </a:xfrm>
        </p:spPr>
        <p:txBody>
          <a:bodyPr/>
          <a:lstStyle>
            <a:extLst/>
          </a:lstStyle>
          <a:p>
            <a:fld id="{A81E00A6-C7C9-4055-ACFB-0FB126343F0C}" type="slidenum">
              <a:rPr lang="es-PE" smtClean="0"/>
              <a:t>‹Nº›</a:t>
            </a:fld>
            <a:endParaRPr lang="es-P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35745282-4FC6-4ACA-A85B-83F838C747C7}" type="datetimeFigureOut">
              <a:rPr lang="es-PE" smtClean="0"/>
              <a:t>26/08/2014</a:t>
            </a:fld>
            <a:endParaRPr lang="es-PE"/>
          </a:p>
        </p:txBody>
      </p:sp>
      <p:sp>
        <p:nvSpPr>
          <p:cNvPr id="6" name="5 Marcador de pie de página"/>
          <p:cNvSpPr>
            <a:spLocks noGrp="1"/>
          </p:cNvSpPr>
          <p:nvPr>
            <p:ph type="ftr" sz="quarter" idx="11"/>
          </p:nvPr>
        </p:nvSpPr>
        <p:spPr/>
        <p:txBody>
          <a:bodyPr/>
          <a:lstStyle>
            <a:extLst/>
          </a:lstStyle>
          <a:p>
            <a:endParaRPr lang="es-PE"/>
          </a:p>
        </p:txBody>
      </p:sp>
      <p:sp>
        <p:nvSpPr>
          <p:cNvPr id="7" name="6 Marcador de número de diapositiva"/>
          <p:cNvSpPr>
            <a:spLocks noGrp="1"/>
          </p:cNvSpPr>
          <p:nvPr>
            <p:ph type="sldNum" sz="quarter" idx="12"/>
          </p:nvPr>
        </p:nvSpPr>
        <p:spPr/>
        <p:txBody>
          <a:bodyPr/>
          <a:lstStyle>
            <a:extLst/>
          </a:lstStyle>
          <a:p>
            <a:fld id="{A81E00A6-C7C9-4055-ACFB-0FB126343F0C}" type="slidenum">
              <a:rPr lang="es-PE" smtClean="0"/>
              <a:t>‹Nº›</a:t>
            </a:fld>
            <a:endParaRPr lang="es-P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35745282-4FC6-4ACA-A85B-83F838C747C7}" type="datetimeFigureOut">
              <a:rPr lang="es-PE" smtClean="0"/>
              <a:t>26/08/2014</a:t>
            </a:fld>
            <a:endParaRPr lang="es-PE"/>
          </a:p>
        </p:txBody>
      </p:sp>
      <p:sp>
        <p:nvSpPr>
          <p:cNvPr id="8" name="7 Marcador de pie de página"/>
          <p:cNvSpPr>
            <a:spLocks noGrp="1"/>
          </p:cNvSpPr>
          <p:nvPr>
            <p:ph type="ftr" sz="quarter" idx="11"/>
          </p:nvPr>
        </p:nvSpPr>
        <p:spPr/>
        <p:txBody>
          <a:bodyPr/>
          <a:lstStyle>
            <a:extLst/>
          </a:lstStyle>
          <a:p>
            <a:endParaRPr lang="es-PE"/>
          </a:p>
        </p:txBody>
      </p:sp>
      <p:sp>
        <p:nvSpPr>
          <p:cNvPr id="9" name="8 Marcador de número de diapositiva"/>
          <p:cNvSpPr>
            <a:spLocks noGrp="1"/>
          </p:cNvSpPr>
          <p:nvPr>
            <p:ph type="sldNum" sz="quarter" idx="12"/>
          </p:nvPr>
        </p:nvSpPr>
        <p:spPr/>
        <p:txBody>
          <a:bodyPr/>
          <a:lstStyle>
            <a:extLst/>
          </a:lstStyle>
          <a:p>
            <a:fld id="{A81E00A6-C7C9-4055-ACFB-0FB126343F0C}" type="slidenum">
              <a:rPr lang="es-PE" smtClean="0"/>
              <a:t>‹Nº›</a:t>
            </a:fld>
            <a:endParaRPr lang="es-P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35745282-4FC6-4ACA-A85B-83F838C747C7}" type="datetimeFigureOut">
              <a:rPr lang="es-PE" smtClean="0"/>
              <a:t>26/08/2014</a:t>
            </a:fld>
            <a:endParaRPr lang="es-PE"/>
          </a:p>
        </p:txBody>
      </p:sp>
      <p:sp>
        <p:nvSpPr>
          <p:cNvPr id="4" name="3 Marcador de pie de página"/>
          <p:cNvSpPr>
            <a:spLocks noGrp="1"/>
          </p:cNvSpPr>
          <p:nvPr>
            <p:ph type="ftr" sz="quarter" idx="11"/>
          </p:nvPr>
        </p:nvSpPr>
        <p:spPr/>
        <p:txBody>
          <a:bodyPr/>
          <a:lstStyle>
            <a:extLst/>
          </a:lstStyle>
          <a:p>
            <a:endParaRPr lang="es-PE"/>
          </a:p>
        </p:txBody>
      </p:sp>
      <p:sp>
        <p:nvSpPr>
          <p:cNvPr id="5" name="4 Marcador de número de diapositiva"/>
          <p:cNvSpPr>
            <a:spLocks noGrp="1"/>
          </p:cNvSpPr>
          <p:nvPr>
            <p:ph type="sldNum" sz="quarter" idx="12"/>
          </p:nvPr>
        </p:nvSpPr>
        <p:spPr/>
        <p:txBody>
          <a:bodyPr/>
          <a:lstStyle>
            <a:extLst/>
          </a:lstStyle>
          <a:p>
            <a:fld id="{A81E00A6-C7C9-4055-ACFB-0FB126343F0C}" type="slidenum">
              <a:rPr lang="es-PE" smtClean="0"/>
              <a:t>‹Nº›</a:t>
            </a:fld>
            <a:endParaRPr lang="es-P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solidFill>
                  <a:schemeClr val="tx2"/>
                </a:solidFill>
              </a:defRPr>
            </a:lvl1pPr>
            <a:extLst/>
          </a:lstStyle>
          <a:p>
            <a:fld id="{35745282-4FC6-4ACA-A85B-83F838C747C7}" type="datetimeFigureOut">
              <a:rPr lang="es-PE" smtClean="0"/>
              <a:t>26/08/2014</a:t>
            </a:fld>
            <a:endParaRPr lang="es-PE"/>
          </a:p>
        </p:txBody>
      </p:sp>
      <p:sp>
        <p:nvSpPr>
          <p:cNvPr id="3" name="2 Marcador de pie de página"/>
          <p:cNvSpPr>
            <a:spLocks noGrp="1"/>
          </p:cNvSpPr>
          <p:nvPr>
            <p:ph type="ftr" sz="quarter" idx="11"/>
          </p:nvPr>
        </p:nvSpPr>
        <p:spPr/>
        <p:txBody>
          <a:bodyPr/>
          <a:lstStyle>
            <a:lvl1pPr>
              <a:defRPr>
                <a:solidFill>
                  <a:schemeClr val="tx2"/>
                </a:solidFill>
              </a:defRPr>
            </a:lvl1pPr>
            <a:extLst/>
          </a:lstStyle>
          <a:p>
            <a:endParaRPr lang="es-PE"/>
          </a:p>
        </p:txBody>
      </p:sp>
      <p:sp>
        <p:nvSpPr>
          <p:cNvPr id="4" name="3 Marcador de número de diapositiva"/>
          <p:cNvSpPr>
            <a:spLocks noGrp="1"/>
          </p:cNvSpPr>
          <p:nvPr>
            <p:ph type="sldNum" sz="quarter" idx="12"/>
          </p:nvPr>
        </p:nvSpPr>
        <p:spPr/>
        <p:txBody>
          <a:bodyPr/>
          <a:lstStyle>
            <a:extLst/>
          </a:lstStyle>
          <a:p>
            <a:fld id="{A81E00A6-C7C9-4055-ACFB-0FB126343F0C}" type="slidenum">
              <a:rPr lang="es-PE" smtClean="0"/>
              <a:t>‹Nº›</a:t>
            </a:fld>
            <a:endParaRPr lang="es-P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35745282-4FC6-4ACA-A85B-83F838C747C7}" type="datetimeFigureOut">
              <a:rPr lang="es-PE" smtClean="0"/>
              <a:t>26/08/2014</a:t>
            </a:fld>
            <a:endParaRPr lang="es-PE"/>
          </a:p>
        </p:txBody>
      </p:sp>
      <p:sp>
        <p:nvSpPr>
          <p:cNvPr id="6" name="5 Marcador de pie de página"/>
          <p:cNvSpPr>
            <a:spLocks noGrp="1"/>
          </p:cNvSpPr>
          <p:nvPr>
            <p:ph type="ftr" sz="quarter" idx="11"/>
          </p:nvPr>
        </p:nvSpPr>
        <p:spPr/>
        <p:txBody>
          <a:bodyPr/>
          <a:lstStyle>
            <a:extLst/>
          </a:lstStyle>
          <a:p>
            <a:endParaRPr lang="es-PE"/>
          </a:p>
        </p:txBody>
      </p:sp>
      <p:sp>
        <p:nvSpPr>
          <p:cNvPr id="7" name="6 Marcador de número de diapositiva"/>
          <p:cNvSpPr>
            <a:spLocks noGrp="1"/>
          </p:cNvSpPr>
          <p:nvPr>
            <p:ph type="sldNum" sz="quarter" idx="12"/>
          </p:nvPr>
        </p:nvSpPr>
        <p:spPr/>
        <p:txBody>
          <a:bodyPr/>
          <a:lstStyle>
            <a:extLst/>
          </a:lstStyle>
          <a:p>
            <a:fld id="{A81E00A6-C7C9-4055-ACFB-0FB126343F0C}" type="slidenum">
              <a:rPr lang="es-PE" smtClean="0"/>
              <a:t>‹Nº›</a:t>
            </a:fld>
            <a:endParaRPr lang="es-P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2"/>
      </p:bgRef>
    </p:bg>
    <p:spTree>
      <p:nvGrpSpPr>
        <p:cNvPr id="1" name=""/>
        <p:cNvGrpSpPr/>
        <p:nvPr/>
      </p:nvGrpSpPr>
      <p:grpSpPr>
        <a:xfrm>
          <a:off x="0" y="0"/>
          <a:ext cx="0" cy="0"/>
          <a:chOff x="0" y="0"/>
          <a:chExt cx="0" cy="0"/>
        </a:xfrm>
      </p:grpSpPr>
      <p:sp>
        <p:nvSpPr>
          <p:cNvPr id="8" name="7 Rectángulo"/>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s-ES" smtClean="0"/>
              <a:t>Haga clic para modificar el estilo de título del patrón</a:t>
            </a:r>
            <a:endParaRPr kumimoji="0" lang="en-US" dirty="0"/>
          </a:p>
        </p:txBody>
      </p:sp>
      <p:sp>
        <p:nvSpPr>
          <p:cNvPr id="4" name="3 Marcador de texto"/>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s-ES" smtClean="0"/>
              <a:t>Haga clic para modificar el estilo de texto del patrón</a:t>
            </a:r>
          </a:p>
        </p:txBody>
      </p:sp>
      <p:sp>
        <p:nvSpPr>
          <p:cNvPr id="5" name="4 Marcador de fecha"/>
          <p:cNvSpPr>
            <a:spLocks noGrp="1"/>
          </p:cNvSpPr>
          <p:nvPr>
            <p:ph type="dt" sz="half" idx="10"/>
          </p:nvPr>
        </p:nvSpPr>
        <p:spPr/>
        <p:txBody>
          <a:bodyPr/>
          <a:lstStyle>
            <a:extLst/>
          </a:lstStyle>
          <a:p>
            <a:fld id="{35745282-4FC6-4ACA-A85B-83F838C747C7}" type="datetimeFigureOut">
              <a:rPr lang="es-PE" smtClean="0"/>
              <a:t>26/08/2014</a:t>
            </a:fld>
            <a:endParaRPr lang="es-PE"/>
          </a:p>
        </p:txBody>
      </p:sp>
      <p:sp>
        <p:nvSpPr>
          <p:cNvPr id="6" name="5 Marcador de pie de página"/>
          <p:cNvSpPr>
            <a:spLocks noGrp="1"/>
          </p:cNvSpPr>
          <p:nvPr>
            <p:ph type="ftr" sz="quarter" idx="11"/>
          </p:nvPr>
        </p:nvSpPr>
        <p:spPr/>
        <p:txBody>
          <a:bodyPr/>
          <a:lstStyle>
            <a:extLst/>
          </a:lstStyle>
          <a:p>
            <a:endParaRPr lang="es-PE"/>
          </a:p>
        </p:txBody>
      </p:sp>
      <p:sp>
        <p:nvSpPr>
          <p:cNvPr id="7" name="6 Marcador de número de diapositiva"/>
          <p:cNvSpPr>
            <a:spLocks noGrp="1"/>
          </p:cNvSpPr>
          <p:nvPr>
            <p:ph type="sldNum" sz="quarter" idx="12"/>
          </p:nvPr>
        </p:nvSpPr>
        <p:spPr/>
        <p:txBody>
          <a:bodyPr/>
          <a:lstStyle>
            <a:extLst/>
          </a:lstStyle>
          <a:p>
            <a:fld id="{A81E00A6-C7C9-4055-ACFB-0FB126343F0C}" type="slidenum">
              <a:rPr lang="es-PE" smtClean="0"/>
              <a:t>‹Nº›</a:t>
            </a:fld>
            <a:endParaRPr lang="es-PE"/>
          </a:p>
        </p:txBody>
      </p:sp>
      <p:sp>
        <p:nvSpPr>
          <p:cNvPr id="10" name="9 Marcador de posición de imagen"/>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s-ES" smtClean="0"/>
              <a:t>Haga clic en el icono para agregar una imagen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título"/>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s-ES" smtClean="0"/>
              <a:t>Haga clic para modificar el estilo de título del patrón</a:t>
            </a:r>
            <a:endParaRPr kumimoji="0" lang="en-US"/>
          </a:p>
        </p:txBody>
      </p:sp>
      <p:sp>
        <p:nvSpPr>
          <p:cNvPr id="31" name="30 Marcador de texto"/>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7" name="26 Marcador de fecha"/>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35745282-4FC6-4ACA-A85B-83F838C747C7}" type="datetimeFigureOut">
              <a:rPr lang="es-PE" smtClean="0"/>
              <a:t>26/08/2014</a:t>
            </a:fld>
            <a:endParaRPr lang="es-PE"/>
          </a:p>
        </p:txBody>
      </p:sp>
      <p:sp>
        <p:nvSpPr>
          <p:cNvPr id="4" name="3 Marcador de pie de página"/>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s-PE"/>
          </a:p>
        </p:txBody>
      </p:sp>
      <p:sp>
        <p:nvSpPr>
          <p:cNvPr id="16" name="15 Marcador de número de diapositiva"/>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A81E00A6-C7C9-4055-ACFB-0FB126343F0C}" type="slidenum">
              <a:rPr lang="es-PE" smtClean="0"/>
              <a:t>‹Nº›</a:t>
            </a:fld>
            <a:endParaRPr lang="es-P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listas.20minutos.es/images/2010-02/188371/2069554_640px.jpg?1266261342"/>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5916"/>
          <a:stretch/>
        </p:blipFill>
        <p:spPr bwMode="auto">
          <a:xfrm>
            <a:off x="2664296" y="0"/>
            <a:ext cx="6479704"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ctrTitle"/>
          </p:nvPr>
        </p:nvSpPr>
        <p:spPr>
          <a:xfrm>
            <a:off x="3508477" y="5373216"/>
            <a:ext cx="4791342" cy="720079"/>
          </a:xfrm>
        </p:spPr>
        <p:txBody>
          <a:bodyPr>
            <a:noAutofit/>
          </a:bodyPr>
          <a:lstStyle/>
          <a:p>
            <a:pPr algn="ctr"/>
            <a:r>
              <a:rPr lang="es-PE" sz="6000" dirty="0" smtClean="0"/>
              <a:t/>
            </a:r>
            <a:br>
              <a:rPr lang="es-PE" sz="6000" dirty="0" smtClean="0"/>
            </a:br>
            <a:r>
              <a:rPr lang="es-PE" sz="6000" b="1" dirty="0" smtClean="0">
                <a:ln w="500">
                  <a:solidFill>
                    <a:srgbClr val="FFFF00"/>
                  </a:solidFill>
                </a:ln>
                <a:solidFill>
                  <a:srgbClr val="FF0000"/>
                </a:solidFill>
                <a:latin typeface="Arabic Typesetting" pitchFamily="66" charset="-78"/>
                <a:cs typeface="Arabic Typesetting" pitchFamily="66" charset="-78"/>
              </a:rPr>
              <a:t>GUERRA DE SECESIÓN: CAUSAS, DESARROLLO Y EFECTOS </a:t>
            </a:r>
            <a:br>
              <a:rPr lang="es-PE" sz="6000" b="1" dirty="0" smtClean="0">
                <a:ln w="500">
                  <a:solidFill>
                    <a:srgbClr val="FFFF00"/>
                  </a:solidFill>
                </a:ln>
                <a:solidFill>
                  <a:srgbClr val="FF0000"/>
                </a:solidFill>
                <a:latin typeface="Arabic Typesetting" pitchFamily="66" charset="-78"/>
                <a:cs typeface="Arabic Typesetting" pitchFamily="66" charset="-78"/>
              </a:rPr>
            </a:br>
            <a:r>
              <a:rPr lang="es-PE" sz="6000" b="1" dirty="0" smtClean="0">
                <a:ln w="500">
                  <a:solidFill>
                    <a:srgbClr val="FFFF00"/>
                  </a:solidFill>
                </a:ln>
                <a:solidFill>
                  <a:srgbClr val="FF0000"/>
                </a:solidFill>
                <a:latin typeface="Arabic Typesetting" pitchFamily="66" charset="-78"/>
                <a:cs typeface="Arabic Typesetting" pitchFamily="66" charset="-78"/>
              </a:rPr>
              <a:t>(1840-1877)</a:t>
            </a:r>
            <a:endParaRPr lang="es-PE" sz="6000" b="1" dirty="0">
              <a:ln w="500">
                <a:solidFill>
                  <a:srgbClr val="FFFF00"/>
                </a:solidFill>
              </a:ln>
              <a:solidFill>
                <a:srgbClr val="FF0000"/>
              </a:solidFill>
              <a:latin typeface="Arabic Typesetting" pitchFamily="66" charset="-78"/>
              <a:cs typeface="Arabic Typesetting" pitchFamily="66" charset="-78"/>
            </a:endParaRPr>
          </a:p>
        </p:txBody>
      </p:sp>
      <p:pic>
        <p:nvPicPr>
          <p:cNvPr id="1030" name="Picture 6" descr="http://3.bp.blogspot.com/-HOpl19002uk/UI72kH7jgtI/AAAAAAAAPl0/JccEJnDwatY/s1600/mapa+seces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0"/>
            <a:ext cx="2680330" cy="22048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descr="http://upload.wikimedia.org/wikipedia/commons/1/1b/Abraham_Lincoln_November_186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96" y="2253429"/>
            <a:ext cx="2680330" cy="21836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4" name="Picture 10" descr="http://www.fotosimagenes.org/imagenes/esclavitud-en-los-estados-unidos-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437112"/>
            <a:ext cx="2644834" cy="24208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34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anim calcmode="lin" valueType="num">
                                      <p:cBhvr>
                                        <p:cTn id="15" dur="1000" fill="hold"/>
                                        <p:tgtEl>
                                          <p:spTgt spid="1030"/>
                                        </p:tgtEl>
                                        <p:attrNameLst>
                                          <p:attrName>ppt_w</p:attrName>
                                        </p:attrNameLst>
                                      </p:cBhvr>
                                      <p:tavLst>
                                        <p:tav tm="0">
                                          <p:val>
                                            <p:fltVal val="0"/>
                                          </p:val>
                                        </p:tav>
                                        <p:tav tm="100000">
                                          <p:val>
                                            <p:strVal val="#ppt_w"/>
                                          </p:val>
                                        </p:tav>
                                      </p:tavLst>
                                    </p:anim>
                                    <p:anim calcmode="lin" valueType="num">
                                      <p:cBhvr>
                                        <p:cTn id="16" dur="1000" fill="hold"/>
                                        <p:tgtEl>
                                          <p:spTgt spid="1030"/>
                                        </p:tgtEl>
                                        <p:attrNameLst>
                                          <p:attrName>ppt_h</p:attrName>
                                        </p:attrNameLst>
                                      </p:cBhvr>
                                      <p:tavLst>
                                        <p:tav tm="0">
                                          <p:val>
                                            <p:fltVal val="0"/>
                                          </p:val>
                                        </p:tav>
                                        <p:tav tm="100000">
                                          <p:val>
                                            <p:strVal val="#ppt_h"/>
                                          </p:val>
                                        </p:tav>
                                      </p:tavLst>
                                    </p:anim>
                                    <p:anim calcmode="lin" valueType="num">
                                      <p:cBhvr>
                                        <p:cTn id="17" dur="1000" fill="hold"/>
                                        <p:tgtEl>
                                          <p:spTgt spid="1030"/>
                                        </p:tgtEl>
                                        <p:attrNameLst>
                                          <p:attrName>style.rotation</p:attrName>
                                        </p:attrNameLst>
                                      </p:cBhvr>
                                      <p:tavLst>
                                        <p:tav tm="0">
                                          <p:val>
                                            <p:fltVal val="90"/>
                                          </p:val>
                                        </p:tav>
                                        <p:tav tm="100000">
                                          <p:val>
                                            <p:fltVal val="0"/>
                                          </p:val>
                                        </p:tav>
                                      </p:tavLst>
                                    </p:anim>
                                    <p:animEffect transition="in" filter="fade">
                                      <p:cBhvr>
                                        <p:cTn id="18" dur="1000"/>
                                        <p:tgtEl>
                                          <p:spTgt spid="103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034"/>
                                        </p:tgtEl>
                                        <p:attrNameLst>
                                          <p:attrName>style.visibility</p:attrName>
                                        </p:attrNameLst>
                                      </p:cBhvr>
                                      <p:to>
                                        <p:strVal val="visible"/>
                                      </p:to>
                                    </p:set>
                                    <p:anim calcmode="lin" valueType="num">
                                      <p:cBhvr>
                                        <p:cTn id="23" dur="1000" fill="hold"/>
                                        <p:tgtEl>
                                          <p:spTgt spid="1034"/>
                                        </p:tgtEl>
                                        <p:attrNameLst>
                                          <p:attrName>ppt_w</p:attrName>
                                        </p:attrNameLst>
                                      </p:cBhvr>
                                      <p:tavLst>
                                        <p:tav tm="0">
                                          <p:val>
                                            <p:fltVal val="0"/>
                                          </p:val>
                                        </p:tav>
                                        <p:tav tm="100000">
                                          <p:val>
                                            <p:strVal val="#ppt_w"/>
                                          </p:val>
                                        </p:tav>
                                      </p:tavLst>
                                    </p:anim>
                                    <p:anim calcmode="lin" valueType="num">
                                      <p:cBhvr>
                                        <p:cTn id="24" dur="1000" fill="hold"/>
                                        <p:tgtEl>
                                          <p:spTgt spid="1034"/>
                                        </p:tgtEl>
                                        <p:attrNameLst>
                                          <p:attrName>ppt_h</p:attrName>
                                        </p:attrNameLst>
                                      </p:cBhvr>
                                      <p:tavLst>
                                        <p:tav tm="0">
                                          <p:val>
                                            <p:fltVal val="0"/>
                                          </p:val>
                                        </p:tav>
                                        <p:tav tm="100000">
                                          <p:val>
                                            <p:strVal val="#ppt_h"/>
                                          </p:val>
                                        </p:tav>
                                      </p:tavLst>
                                    </p:anim>
                                    <p:anim calcmode="lin" valueType="num">
                                      <p:cBhvr>
                                        <p:cTn id="25" dur="1000" fill="hold"/>
                                        <p:tgtEl>
                                          <p:spTgt spid="1034"/>
                                        </p:tgtEl>
                                        <p:attrNameLst>
                                          <p:attrName>style.rotation</p:attrName>
                                        </p:attrNameLst>
                                      </p:cBhvr>
                                      <p:tavLst>
                                        <p:tav tm="0">
                                          <p:val>
                                            <p:fltVal val="90"/>
                                          </p:val>
                                        </p:tav>
                                        <p:tav tm="100000">
                                          <p:val>
                                            <p:fltVal val="0"/>
                                          </p:val>
                                        </p:tav>
                                      </p:tavLst>
                                    </p:anim>
                                    <p:animEffect transition="in" filter="fade">
                                      <p:cBhvr>
                                        <p:cTn id="26" dur="1000"/>
                                        <p:tgtEl>
                                          <p:spTgt spid="103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032"/>
                                        </p:tgtEl>
                                        <p:attrNameLst>
                                          <p:attrName>style.visibility</p:attrName>
                                        </p:attrNameLst>
                                      </p:cBhvr>
                                      <p:to>
                                        <p:strVal val="visible"/>
                                      </p:to>
                                    </p:set>
                                    <p:anim calcmode="lin" valueType="num">
                                      <p:cBhvr>
                                        <p:cTn id="31" dur="1000" fill="hold"/>
                                        <p:tgtEl>
                                          <p:spTgt spid="1032"/>
                                        </p:tgtEl>
                                        <p:attrNameLst>
                                          <p:attrName>ppt_w</p:attrName>
                                        </p:attrNameLst>
                                      </p:cBhvr>
                                      <p:tavLst>
                                        <p:tav tm="0">
                                          <p:val>
                                            <p:fltVal val="0"/>
                                          </p:val>
                                        </p:tav>
                                        <p:tav tm="100000">
                                          <p:val>
                                            <p:strVal val="#ppt_w"/>
                                          </p:val>
                                        </p:tav>
                                      </p:tavLst>
                                    </p:anim>
                                    <p:anim calcmode="lin" valueType="num">
                                      <p:cBhvr>
                                        <p:cTn id="32" dur="1000" fill="hold"/>
                                        <p:tgtEl>
                                          <p:spTgt spid="1032"/>
                                        </p:tgtEl>
                                        <p:attrNameLst>
                                          <p:attrName>ppt_h</p:attrName>
                                        </p:attrNameLst>
                                      </p:cBhvr>
                                      <p:tavLst>
                                        <p:tav tm="0">
                                          <p:val>
                                            <p:fltVal val="0"/>
                                          </p:val>
                                        </p:tav>
                                        <p:tav tm="100000">
                                          <p:val>
                                            <p:strVal val="#ppt_h"/>
                                          </p:val>
                                        </p:tav>
                                      </p:tavLst>
                                    </p:anim>
                                    <p:anim calcmode="lin" valueType="num">
                                      <p:cBhvr>
                                        <p:cTn id="33" dur="1000" fill="hold"/>
                                        <p:tgtEl>
                                          <p:spTgt spid="1032"/>
                                        </p:tgtEl>
                                        <p:attrNameLst>
                                          <p:attrName>style.rotation</p:attrName>
                                        </p:attrNameLst>
                                      </p:cBhvr>
                                      <p:tavLst>
                                        <p:tav tm="0">
                                          <p:val>
                                            <p:fltVal val="90"/>
                                          </p:val>
                                        </p:tav>
                                        <p:tav tm="100000">
                                          <p:val>
                                            <p:fltVal val="0"/>
                                          </p:val>
                                        </p:tav>
                                      </p:tavLst>
                                    </p:anim>
                                    <p:animEffect transition="in" filter="fade">
                                      <p:cBhvr>
                                        <p:cTn id="34" dur="1000"/>
                                        <p:tgtEl>
                                          <p:spTgt spid="1032"/>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heel(1)">
                                      <p:cBhvr>
                                        <p:cTn id="3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13314" name="Picture 2" descr="https://encrypted-tbn2.gstatic.com/images?q=tbn:ANd9GcS_iftwbP1kySAAI-P0aWnMZI5uLVqGIXmHiqsYE9oW2hHlrgu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672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estaticos03.elmundo.es/elmundosalud/imagenes/2011/12/28/biociencia/1325075477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0" y="12606"/>
            <a:ext cx="4476750" cy="6845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2976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39000" cy="804704"/>
          </a:xfrm>
        </p:spPr>
        <p:txBody>
          <a:bodyPr>
            <a:normAutofit fontScale="90000"/>
          </a:bodyPr>
          <a:lstStyle/>
          <a:p>
            <a:pPr algn="ctr"/>
            <a:r>
              <a:rPr lang="es-PE" dirty="0"/>
              <a:t>LA ESCLAVITUD: UNA CAUSA DE LA FUTURA GUERRA</a:t>
            </a:r>
          </a:p>
        </p:txBody>
      </p:sp>
      <p:sp>
        <p:nvSpPr>
          <p:cNvPr id="3" name="2 Marcador de contenido"/>
          <p:cNvSpPr>
            <a:spLocks noGrp="1"/>
          </p:cNvSpPr>
          <p:nvPr>
            <p:ph idx="1"/>
          </p:nvPr>
        </p:nvSpPr>
        <p:spPr>
          <a:xfrm>
            <a:off x="251520" y="1340768"/>
            <a:ext cx="7776864" cy="5472608"/>
          </a:xfrm>
        </p:spPr>
        <p:txBody>
          <a:bodyPr>
            <a:normAutofit fontScale="70000" lnSpcReduction="20000"/>
          </a:bodyPr>
          <a:lstStyle/>
          <a:p>
            <a:pPr marL="0" indent="0" algn="ctr">
              <a:buNone/>
            </a:pPr>
            <a:r>
              <a:rPr lang="es-PE" b="1" dirty="0" smtClean="0">
                <a:solidFill>
                  <a:srgbClr val="FF0000"/>
                </a:solidFill>
                <a:latin typeface="Cambria" pitchFamily="18" charset="0"/>
              </a:rPr>
              <a:t>CONDICIONES DE ESCLAVITUD: </a:t>
            </a:r>
          </a:p>
          <a:p>
            <a:pPr marL="0" indent="0" algn="ctr">
              <a:buNone/>
            </a:pPr>
            <a:endParaRPr lang="es-PE" b="1" dirty="0" smtClean="0">
              <a:solidFill>
                <a:srgbClr val="FF0000"/>
              </a:solidFill>
              <a:latin typeface="Cambria" pitchFamily="18" charset="0"/>
            </a:endParaRPr>
          </a:p>
          <a:p>
            <a:pPr algn="just"/>
            <a:r>
              <a:rPr lang="es-PE" dirty="0">
                <a:latin typeface="Cambria" pitchFamily="18" charset="0"/>
              </a:rPr>
              <a:t>Durante las guerras por la independencia ingleses y colonos prometieron la libertad a quienes combatan a su lado</a:t>
            </a:r>
            <a:r>
              <a:rPr lang="es-PE" dirty="0" smtClean="0">
                <a:latin typeface="Cambria" pitchFamily="18" charset="0"/>
              </a:rPr>
              <a:t>.</a:t>
            </a:r>
            <a:endParaRPr lang="es-PE" dirty="0">
              <a:latin typeface="Cambria" pitchFamily="18" charset="0"/>
            </a:endParaRPr>
          </a:p>
          <a:p>
            <a:pPr algn="just"/>
            <a:r>
              <a:rPr lang="es-PE" dirty="0">
                <a:latin typeface="Cambria" pitchFamily="18" charset="0"/>
              </a:rPr>
              <a:t>Durante el conflicto y tras la independización, algunos estados del norte, fieles al ideal por el que decían haber luchado, </a:t>
            </a:r>
            <a:r>
              <a:rPr lang="es-PE" dirty="0">
                <a:solidFill>
                  <a:srgbClr val="FF0000"/>
                </a:solidFill>
                <a:latin typeface="Cambria" pitchFamily="18" charset="0"/>
              </a:rPr>
              <a:t>toman medidas contra la esclavitud</a:t>
            </a:r>
            <a:r>
              <a:rPr lang="es-PE" dirty="0">
                <a:latin typeface="Cambria" pitchFamily="18" charset="0"/>
              </a:rPr>
              <a:t>. Vermont la prohibió en 1777; Massachusetts en 1783. Al año siguiente Rhode Island decide la liberación progresiva. </a:t>
            </a:r>
          </a:p>
          <a:p>
            <a:pPr algn="just"/>
            <a:r>
              <a:rPr lang="es-PE" b="1" dirty="0">
                <a:solidFill>
                  <a:srgbClr val="FF0000"/>
                </a:solidFill>
                <a:latin typeface="Cambria" pitchFamily="18" charset="0"/>
              </a:rPr>
              <a:t>Sin embargo, los padres de la patria "olvidan" incluir la emancipación en la </a:t>
            </a:r>
            <a:r>
              <a:rPr lang="es-PE" b="1" dirty="0" smtClean="0">
                <a:solidFill>
                  <a:srgbClr val="FF0000"/>
                </a:solidFill>
                <a:latin typeface="Cambria" pitchFamily="18" charset="0"/>
              </a:rPr>
              <a:t>Constitución</a:t>
            </a:r>
            <a:r>
              <a:rPr lang="es-PE" b="1" dirty="0">
                <a:solidFill>
                  <a:srgbClr val="FF0000"/>
                </a:solidFill>
                <a:latin typeface="Cambria" pitchFamily="18" charset="0"/>
              </a:rPr>
              <a:t>, según la cual, además, los negros no eran ciudadanos de Estados Unidos</a:t>
            </a:r>
            <a:r>
              <a:rPr lang="es-PE" b="1" dirty="0" smtClean="0">
                <a:solidFill>
                  <a:srgbClr val="FF0000"/>
                </a:solidFill>
                <a:latin typeface="Cambria" pitchFamily="18" charset="0"/>
              </a:rPr>
              <a:t>. (</a:t>
            </a:r>
            <a:r>
              <a:rPr lang="es-PE" b="1" u="sng" dirty="0" smtClean="0">
                <a:solidFill>
                  <a:srgbClr val="FF0000"/>
                </a:solidFill>
                <a:latin typeface="Cambria" pitchFamily="18" charset="0"/>
              </a:rPr>
              <a:t>La unión de la reciente nación es más importante</a:t>
            </a:r>
            <a:r>
              <a:rPr lang="es-PE" b="1" dirty="0" smtClean="0">
                <a:solidFill>
                  <a:srgbClr val="FF0000"/>
                </a:solidFill>
                <a:latin typeface="Cambria" pitchFamily="18" charset="0"/>
              </a:rPr>
              <a:t>)</a:t>
            </a:r>
          </a:p>
          <a:p>
            <a:pPr algn="just"/>
            <a:r>
              <a:rPr lang="es-PE" dirty="0" smtClean="0">
                <a:latin typeface="Cambria" pitchFamily="18" charset="0"/>
              </a:rPr>
              <a:t>En los estados esclavistas no tenían ningún derecho: podían </a:t>
            </a:r>
            <a:r>
              <a:rPr lang="es-PE" dirty="0" smtClean="0">
                <a:solidFill>
                  <a:srgbClr val="FF0000"/>
                </a:solidFill>
                <a:latin typeface="Cambria" pitchFamily="18" charset="0"/>
              </a:rPr>
              <a:t>ser vendidos</a:t>
            </a:r>
            <a:r>
              <a:rPr lang="es-PE" dirty="0" smtClean="0">
                <a:latin typeface="Cambria" pitchFamily="18" charset="0"/>
              </a:rPr>
              <a:t>, no podían ejercer ninguna acción legal (contraer matrimonios, celebrar contratos, ser propietarios), </a:t>
            </a:r>
            <a:r>
              <a:rPr lang="es-PE" dirty="0" smtClean="0">
                <a:solidFill>
                  <a:srgbClr val="FF0000"/>
                </a:solidFill>
                <a:latin typeface="Cambria" pitchFamily="18" charset="0"/>
              </a:rPr>
              <a:t>no reciben educación</a:t>
            </a:r>
            <a:r>
              <a:rPr lang="es-PE" dirty="0" smtClean="0">
                <a:latin typeface="Cambria" pitchFamily="18" charset="0"/>
              </a:rPr>
              <a:t>, considerada peligrosa y subversiva, si no cumple con sus obligaciones es </a:t>
            </a:r>
            <a:r>
              <a:rPr lang="es-PE" dirty="0" smtClean="0">
                <a:solidFill>
                  <a:srgbClr val="FF0000"/>
                </a:solidFill>
                <a:latin typeface="Cambria" pitchFamily="18" charset="0"/>
              </a:rPr>
              <a:t>azotado.</a:t>
            </a:r>
          </a:p>
          <a:p>
            <a:pPr algn="just"/>
            <a:r>
              <a:rPr lang="es-PE" dirty="0">
                <a:latin typeface="Cambria" pitchFamily="18" charset="0"/>
              </a:rPr>
              <a:t>El </a:t>
            </a:r>
            <a:r>
              <a:rPr lang="es-PE" dirty="0">
                <a:solidFill>
                  <a:srgbClr val="FF0000"/>
                </a:solidFill>
                <a:latin typeface="Cambria" pitchFamily="18" charset="0"/>
              </a:rPr>
              <a:t>comercio de esclavos </a:t>
            </a:r>
            <a:r>
              <a:rPr lang="es-PE" dirty="0">
                <a:latin typeface="Cambria" pitchFamily="18" charset="0"/>
              </a:rPr>
              <a:t>fue abolido a principios del siglo XIX pero la necesidad de mano de obra para el Sur promovía el </a:t>
            </a:r>
            <a:r>
              <a:rPr lang="es-PE" dirty="0">
                <a:solidFill>
                  <a:srgbClr val="FF0000"/>
                </a:solidFill>
                <a:latin typeface="Cambria" pitchFamily="18" charset="0"/>
              </a:rPr>
              <a:t>tráfico ilegal</a:t>
            </a:r>
            <a:r>
              <a:rPr lang="es-PE" dirty="0">
                <a:latin typeface="Cambria" pitchFamily="18" charset="0"/>
              </a:rPr>
              <a:t>. Hacia 1860 un esclavo podía costar 2000 </a:t>
            </a:r>
            <a:r>
              <a:rPr lang="es-PE" dirty="0" smtClean="0">
                <a:latin typeface="Cambria" pitchFamily="18" charset="0"/>
              </a:rPr>
              <a:t>dólares.</a:t>
            </a:r>
          </a:p>
          <a:p>
            <a:pPr algn="just"/>
            <a:r>
              <a:rPr lang="es-PE" dirty="0">
                <a:latin typeface="Cambria" pitchFamily="18" charset="0"/>
              </a:rPr>
              <a:t>Hacia 1820 existen 22 estados que forman la nación estadounidense: 11 de ellos son «Estados libres» y los otros 11 son esclavistas</a:t>
            </a:r>
            <a:r>
              <a:rPr lang="es-PE" dirty="0" smtClean="0">
                <a:latin typeface="Cambria" pitchFamily="18" charset="0"/>
              </a:rPr>
              <a:t>. Al estallar la guerra el número de «Estados libres» se ha duplicado.</a:t>
            </a:r>
            <a:endParaRPr lang="es-PE" dirty="0">
              <a:latin typeface="Cambria" pitchFamily="18" charset="0"/>
            </a:endParaRPr>
          </a:p>
          <a:p>
            <a:pPr algn="just"/>
            <a:endParaRPr lang="es-PE" dirty="0">
              <a:latin typeface="Cambria" pitchFamily="18" charset="0"/>
            </a:endParaRPr>
          </a:p>
          <a:p>
            <a:pPr algn="just"/>
            <a:endParaRPr lang="es-PE" dirty="0" smtClean="0">
              <a:solidFill>
                <a:srgbClr val="FF0000"/>
              </a:solidFill>
              <a:latin typeface="Cambria" pitchFamily="18" charset="0"/>
            </a:endParaRPr>
          </a:p>
          <a:p>
            <a:pPr algn="just"/>
            <a:endParaRPr lang="es-PE" dirty="0" smtClean="0">
              <a:latin typeface="Cambria" pitchFamily="18" charset="0"/>
            </a:endParaRPr>
          </a:p>
          <a:p>
            <a:endParaRPr lang="es-PE" dirty="0" smtClean="0"/>
          </a:p>
          <a:p>
            <a:endParaRPr lang="es-PE" dirty="0" smtClean="0"/>
          </a:p>
          <a:p>
            <a:endParaRPr lang="es-PE" dirty="0"/>
          </a:p>
        </p:txBody>
      </p:sp>
    </p:spTree>
    <p:extLst>
      <p:ext uri="{BB962C8B-B14F-4D97-AF65-F5344CB8AC3E}">
        <p14:creationId xmlns:p14="http://schemas.microsoft.com/office/powerpoint/2010/main" val="56561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wehaitians.com/slave.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512" y="3284984"/>
            <a:ext cx="7920880" cy="3557042"/>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467544" y="188640"/>
            <a:ext cx="7239000" cy="876712"/>
          </a:xfrm>
        </p:spPr>
        <p:txBody>
          <a:bodyPr>
            <a:normAutofit fontScale="90000"/>
          </a:bodyPr>
          <a:lstStyle/>
          <a:p>
            <a:pPr algn="ctr"/>
            <a:r>
              <a:rPr lang="es-PE" dirty="0"/>
              <a:t>LA ESCLAVITUD: UNA CAUSA DE LA FUTURA GUERRA</a:t>
            </a:r>
          </a:p>
        </p:txBody>
      </p:sp>
      <p:sp>
        <p:nvSpPr>
          <p:cNvPr id="3" name="2 Marcador de contenido"/>
          <p:cNvSpPr>
            <a:spLocks noGrp="1"/>
          </p:cNvSpPr>
          <p:nvPr>
            <p:ph idx="1"/>
          </p:nvPr>
        </p:nvSpPr>
        <p:spPr>
          <a:xfrm>
            <a:off x="107504" y="1268760"/>
            <a:ext cx="7992888" cy="5472608"/>
          </a:xfrm>
        </p:spPr>
        <p:txBody>
          <a:bodyPr>
            <a:normAutofit fontScale="62500" lnSpcReduction="20000"/>
          </a:bodyPr>
          <a:lstStyle/>
          <a:p>
            <a:pPr marL="0" indent="0" algn="ctr">
              <a:buNone/>
            </a:pPr>
            <a:r>
              <a:rPr lang="es-PE" b="1" dirty="0">
                <a:solidFill>
                  <a:srgbClr val="FF0000"/>
                </a:solidFill>
                <a:latin typeface="Cambria" pitchFamily="18" charset="0"/>
              </a:rPr>
              <a:t>ADAPTACIÓN DE LA POBLACIÓN NEGRA: </a:t>
            </a:r>
          </a:p>
          <a:p>
            <a:pPr algn="just"/>
            <a:r>
              <a:rPr lang="es-PE" dirty="0">
                <a:latin typeface="Cambria" pitchFamily="18" charset="0"/>
              </a:rPr>
              <a:t>Identificación de la dura geografía de la zona y el clima con su tierra natal. </a:t>
            </a:r>
          </a:p>
          <a:p>
            <a:pPr algn="just"/>
            <a:r>
              <a:rPr lang="es-PE" dirty="0">
                <a:latin typeface="Cambria" pitchFamily="18" charset="0"/>
              </a:rPr>
              <a:t>El mensaje de los grupos religiosos protestantes les transmite consuelo (adoptan los </a:t>
            </a:r>
            <a:r>
              <a:rPr lang="es-PE" dirty="0">
                <a:solidFill>
                  <a:srgbClr val="FF0000"/>
                </a:solidFill>
                <a:latin typeface="Cambria" pitchFamily="18" charset="0"/>
              </a:rPr>
              <a:t>cantos de estas iglesias</a:t>
            </a:r>
            <a:r>
              <a:rPr lang="es-PE" dirty="0" smtClean="0">
                <a:latin typeface="Cambria" pitchFamily="18" charset="0"/>
              </a:rPr>
              <a:t>)</a:t>
            </a:r>
          </a:p>
          <a:p>
            <a:pPr algn="just"/>
            <a:r>
              <a:rPr lang="es-PE" dirty="0" smtClean="0">
                <a:latin typeface="Cambria" pitchFamily="18" charset="0"/>
              </a:rPr>
              <a:t>El 95% de los negros que viven en Estados Unidos se encuentran en el sur. En el norte la población negra  es libre, aunque </a:t>
            </a:r>
            <a:r>
              <a:rPr lang="es-PE" dirty="0" smtClean="0">
                <a:solidFill>
                  <a:srgbClr val="FF0000"/>
                </a:solidFill>
                <a:latin typeface="Cambria" pitchFamily="18" charset="0"/>
              </a:rPr>
              <a:t>carece de derechos políticos</a:t>
            </a:r>
            <a:r>
              <a:rPr lang="es-PE" dirty="0" smtClean="0">
                <a:latin typeface="Cambria" pitchFamily="18" charset="0"/>
              </a:rPr>
              <a:t>.</a:t>
            </a:r>
          </a:p>
          <a:p>
            <a:pPr algn="just"/>
            <a:endParaRPr lang="es-PE" dirty="0">
              <a:latin typeface="Cambria" pitchFamily="18" charset="0"/>
            </a:endParaRPr>
          </a:p>
          <a:p>
            <a:pPr marL="0" indent="0" algn="ctr">
              <a:buNone/>
            </a:pPr>
            <a:r>
              <a:rPr lang="es-PE" b="1" dirty="0" smtClean="0">
                <a:solidFill>
                  <a:srgbClr val="FF0000"/>
                </a:solidFill>
                <a:latin typeface="Cambria" pitchFamily="18" charset="0"/>
              </a:rPr>
              <a:t>RESISTENCIA A LA ESCLAVITUD: MÁS DE 250 REVUELTAS</a:t>
            </a:r>
            <a:endParaRPr lang="es-PE" b="1" dirty="0">
              <a:solidFill>
                <a:srgbClr val="FF0000"/>
              </a:solidFill>
              <a:latin typeface="Cambria" pitchFamily="18" charset="0"/>
            </a:endParaRPr>
          </a:p>
          <a:p>
            <a:pPr algn="just">
              <a:buFont typeface="Wingdings" pitchFamily="2" charset="2"/>
              <a:buChar char="ü"/>
            </a:pPr>
            <a:r>
              <a:rPr lang="es-PE" dirty="0" smtClean="0">
                <a:solidFill>
                  <a:srgbClr val="FF0000"/>
                </a:solidFill>
                <a:latin typeface="Cambria" pitchFamily="18" charset="0"/>
              </a:rPr>
              <a:t>La revuelta de Gabriel </a:t>
            </a:r>
            <a:r>
              <a:rPr lang="es-PE" dirty="0" err="1" smtClean="0">
                <a:solidFill>
                  <a:srgbClr val="FF0000"/>
                </a:solidFill>
                <a:latin typeface="Cambria" pitchFamily="18" charset="0"/>
              </a:rPr>
              <a:t>Prosser</a:t>
            </a:r>
            <a:r>
              <a:rPr lang="es-PE" dirty="0" smtClean="0">
                <a:solidFill>
                  <a:srgbClr val="FF0000"/>
                </a:solidFill>
                <a:latin typeface="Cambria" pitchFamily="18" charset="0"/>
              </a:rPr>
              <a:t>: 30 de agosto de 1800, Virginia:</a:t>
            </a:r>
          </a:p>
          <a:p>
            <a:pPr marL="0" indent="0" algn="ctr">
              <a:buNone/>
            </a:pPr>
            <a:r>
              <a:rPr lang="es-PE" i="1" dirty="0" smtClean="0">
                <a:latin typeface="Cambria" pitchFamily="18" charset="0"/>
              </a:rPr>
              <a:t>«La idea de </a:t>
            </a:r>
            <a:r>
              <a:rPr lang="es-PE" i="1" dirty="0">
                <a:latin typeface="Cambria" pitchFamily="18" charset="0"/>
              </a:rPr>
              <a:t>G</a:t>
            </a:r>
            <a:r>
              <a:rPr lang="es-PE" i="1" dirty="0" smtClean="0">
                <a:latin typeface="Cambria" pitchFamily="18" charset="0"/>
              </a:rPr>
              <a:t>abriel era crear un estado negro independiente dentro de Virginia. Consiguió reunir cerca de 1000 esclavos. Derrotada rápidamente y los líderes ahorcados»</a:t>
            </a:r>
          </a:p>
          <a:p>
            <a:pPr algn="just">
              <a:buFont typeface="Wingdings" pitchFamily="2" charset="2"/>
              <a:buChar char="ü"/>
            </a:pPr>
            <a:r>
              <a:rPr lang="es-PE" dirty="0" smtClean="0">
                <a:solidFill>
                  <a:srgbClr val="FF0000"/>
                </a:solidFill>
                <a:latin typeface="Cambria" pitchFamily="18" charset="0"/>
              </a:rPr>
              <a:t>La revuelta de </a:t>
            </a:r>
            <a:r>
              <a:rPr lang="es-PE" dirty="0" err="1" smtClean="0">
                <a:solidFill>
                  <a:srgbClr val="FF0000"/>
                </a:solidFill>
                <a:latin typeface="Cambria" pitchFamily="18" charset="0"/>
              </a:rPr>
              <a:t>Denmark</a:t>
            </a:r>
            <a:r>
              <a:rPr lang="es-PE" dirty="0" smtClean="0">
                <a:solidFill>
                  <a:srgbClr val="FF0000"/>
                </a:solidFill>
                <a:latin typeface="Cambria" pitchFamily="18" charset="0"/>
              </a:rPr>
              <a:t> </a:t>
            </a:r>
            <a:r>
              <a:rPr lang="es-PE" dirty="0" err="1" smtClean="0">
                <a:solidFill>
                  <a:srgbClr val="FF0000"/>
                </a:solidFill>
                <a:latin typeface="Cambria" pitchFamily="18" charset="0"/>
              </a:rPr>
              <a:t>Vessey</a:t>
            </a:r>
            <a:r>
              <a:rPr lang="es-PE" dirty="0" smtClean="0">
                <a:solidFill>
                  <a:srgbClr val="FF0000"/>
                </a:solidFill>
                <a:latin typeface="Cambria" pitchFamily="18" charset="0"/>
              </a:rPr>
              <a:t>: (esclavo liberto) 1822, Carolina del Sur:</a:t>
            </a:r>
          </a:p>
          <a:p>
            <a:pPr marL="0" indent="0" algn="ctr">
              <a:buNone/>
            </a:pPr>
            <a:r>
              <a:rPr lang="es-PE" i="1" dirty="0" smtClean="0">
                <a:latin typeface="Cambria" pitchFamily="18" charset="0"/>
              </a:rPr>
              <a:t>«Atrajo a varios miles de esclavos, conspiración traicionada y descubierta. Los líderes fueron colgados»</a:t>
            </a:r>
          </a:p>
          <a:p>
            <a:pPr marL="0" indent="0" algn="ctr">
              <a:buNone/>
            </a:pPr>
            <a:endParaRPr lang="es-PE" i="1" dirty="0" smtClean="0">
              <a:latin typeface="Cambria" pitchFamily="18" charset="0"/>
            </a:endParaRPr>
          </a:p>
          <a:p>
            <a:pPr algn="just">
              <a:buFont typeface="Wingdings" pitchFamily="2" charset="2"/>
              <a:buChar char="ü"/>
            </a:pPr>
            <a:r>
              <a:rPr lang="es-PE" dirty="0" smtClean="0">
                <a:solidFill>
                  <a:srgbClr val="FF0000"/>
                </a:solidFill>
                <a:latin typeface="Cambria" pitchFamily="18" charset="0"/>
              </a:rPr>
              <a:t>La </a:t>
            </a:r>
            <a:r>
              <a:rPr lang="es-PE" dirty="0">
                <a:solidFill>
                  <a:srgbClr val="FF0000"/>
                </a:solidFill>
                <a:latin typeface="Cambria" pitchFamily="18" charset="0"/>
              </a:rPr>
              <a:t>revuelta de «</a:t>
            </a:r>
            <a:r>
              <a:rPr lang="es-PE" dirty="0" err="1">
                <a:solidFill>
                  <a:srgbClr val="FF0000"/>
                </a:solidFill>
                <a:latin typeface="Cambria" pitchFamily="18" charset="0"/>
              </a:rPr>
              <a:t>Nat</a:t>
            </a:r>
            <a:r>
              <a:rPr lang="es-PE" dirty="0">
                <a:solidFill>
                  <a:srgbClr val="FF0000"/>
                </a:solidFill>
                <a:latin typeface="Cambria" pitchFamily="18" charset="0"/>
              </a:rPr>
              <a:t>» Turner: </a:t>
            </a:r>
            <a:r>
              <a:rPr lang="es-PE" dirty="0" smtClean="0">
                <a:solidFill>
                  <a:srgbClr val="FF0000"/>
                </a:solidFill>
                <a:latin typeface="Cambria" pitchFamily="18" charset="0"/>
              </a:rPr>
              <a:t>13 </a:t>
            </a:r>
            <a:r>
              <a:rPr lang="es-PE" dirty="0">
                <a:solidFill>
                  <a:srgbClr val="FF0000"/>
                </a:solidFill>
                <a:latin typeface="Cambria" pitchFamily="18" charset="0"/>
              </a:rPr>
              <a:t>de agosto de 1831, </a:t>
            </a:r>
            <a:r>
              <a:rPr lang="es-PE" dirty="0" smtClean="0">
                <a:solidFill>
                  <a:srgbClr val="FF0000"/>
                </a:solidFill>
                <a:latin typeface="Cambria" pitchFamily="18" charset="0"/>
              </a:rPr>
              <a:t>Virginia:</a:t>
            </a:r>
          </a:p>
          <a:p>
            <a:pPr marL="0" indent="0" algn="ctr">
              <a:buNone/>
            </a:pPr>
            <a:r>
              <a:rPr lang="es-PE" i="1" dirty="0" smtClean="0">
                <a:latin typeface="Cambria" pitchFamily="18" charset="0"/>
              </a:rPr>
              <a:t>«Van </a:t>
            </a:r>
            <a:r>
              <a:rPr lang="es-PE" i="1" dirty="0">
                <a:latin typeface="Cambria" pitchFamily="18" charset="0"/>
              </a:rPr>
              <a:t>casa por casa liberando esclavos y matando blancos. Llegaron a asesinar 55 blancos (entre hombres, mujeres y niños). La rebelión fue vencida en 48 horas. </a:t>
            </a:r>
            <a:r>
              <a:rPr lang="es-PE" i="1" dirty="0" smtClean="0">
                <a:latin typeface="Cambria" pitchFamily="18" charset="0"/>
              </a:rPr>
              <a:t>Turner </a:t>
            </a:r>
            <a:r>
              <a:rPr lang="es-PE" i="1" dirty="0">
                <a:latin typeface="Cambria" pitchFamily="18" charset="0"/>
              </a:rPr>
              <a:t>es </a:t>
            </a:r>
            <a:r>
              <a:rPr lang="es-PE" i="1" dirty="0" smtClean="0">
                <a:latin typeface="Cambria" pitchFamily="18" charset="0"/>
              </a:rPr>
              <a:t>arrestado </a:t>
            </a:r>
            <a:r>
              <a:rPr lang="es-PE" i="1" dirty="0">
                <a:latin typeface="Cambria" pitchFamily="18" charset="0"/>
              </a:rPr>
              <a:t>y ajusticiado. Condenado a ser ahorcado, luego fue </a:t>
            </a:r>
            <a:r>
              <a:rPr lang="es-PE" i="1" dirty="0" smtClean="0">
                <a:latin typeface="Cambria" pitchFamily="18" charset="0"/>
              </a:rPr>
              <a:t>descuartizado.»</a:t>
            </a:r>
          </a:p>
          <a:p>
            <a:pPr algn="just">
              <a:buFont typeface="Wingdings" pitchFamily="2" charset="2"/>
              <a:buChar char="ü"/>
            </a:pPr>
            <a:r>
              <a:rPr lang="es-PE" dirty="0" smtClean="0">
                <a:solidFill>
                  <a:srgbClr val="FF0000"/>
                </a:solidFill>
                <a:latin typeface="Cambria" pitchFamily="18" charset="0"/>
              </a:rPr>
              <a:t>Impacto: </a:t>
            </a:r>
            <a:r>
              <a:rPr lang="es-PE" dirty="0" smtClean="0">
                <a:latin typeface="Cambria" pitchFamily="18" charset="0"/>
              </a:rPr>
              <a:t>Discusiones </a:t>
            </a:r>
            <a:r>
              <a:rPr lang="es-PE" dirty="0">
                <a:latin typeface="Cambria" pitchFamily="18" charset="0"/>
              </a:rPr>
              <a:t>en la Cámara </a:t>
            </a:r>
            <a:r>
              <a:rPr lang="es-PE" dirty="0" smtClean="0">
                <a:latin typeface="Cambria" pitchFamily="18" charset="0"/>
              </a:rPr>
              <a:t>Legislativa </a:t>
            </a:r>
            <a:r>
              <a:rPr lang="es-PE" dirty="0">
                <a:latin typeface="Cambria" pitchFamily="18" charset="0"/>
              </a:rPr>
              <a:t>de </a:t>
            </a:r>
            <a:r>
              <a:rPr lang="es-PE" dirty="0" smtClean="0">
                <a:latin typeface="Cambria" pitchFamily="18" charset="0"/>
              </a:rPr>
              <a:t>Virginia para abolir </a:t>
            </a:r>
            <a:r>
              <a:rPr lang="es-PE" dirty="0">
                <a:latin typeface="Cambria" pitchFamily="18" charset="0"/>
              </a:rPr>
              <a:t>la esclavitud. Votación </a:t>
            </a:r>
            <a:r>
              <a:rPr lang="es-PE" dirty="0" smtClean="0">
                <a:latin typeface="Cambria" pitchFamily="18" charset="0"/>
              </a:rPr>
              <a:t> </a:t>
            </a:r>
            <a:r>
              <a:rPr lang="es-PE" dirty="0">
                <a:latin typeface="Cambria" pitchFamily="18" charset="0"/>
              </a:rPr>
              <a:t>decide </a:t>
            </a:r>
            <a:r>
              <a:rPr lang="es-PE" dirty="0" smtClean="0">
                <a:latin typeface="Cambria" pitchFamily="18" charset="0"/>
              </a:rPr>
              <a:t>mantenerla </a:t>
            </a:r>
            <a:r>
              <a:rPr lang="es-PE" dirty="0">
                <a:latin typeface="Cambria" pitchFamily="18" charset="0"/>
              </a:rPr>
              <a:t>y </a:t>
            </a:r>
            <a:r>
              <a:rPr lang="es-PE" dirty="0" smtClean="0">
                <a:latin typeface="Cambria" pitchFamily="18" charset="0"/>
              </a:rPr>
              <a:t>aumentar la </a:t>
            </a:r>
            <a:r>
              <a:rPr lang="es-PE" dirty="0">
                <a:latin typeface="Cambria" pitchFamily="18" charset="0"/>
              </a:rPr>
              <a:t>represión contra posibles revueltas. Se </a:t>
            </a:r>
            <a:r>
              <a:rPr lang="es-PE" dirty="0" smtClean="0">
                <a:latin typeface="Cambria" pitchFamily="18" charset="0"/>
              </a:rPr>
              <a:t>prohíbe cuestionar la esclavitud </a:t>
            </a:r>
            <a:r>
              <a:rPr lang="es-PE" dirty="0">
                <a:latin typeface="Cambria" pitchFamily="18" charset="0"/>
              </a:rPr>
              <a:t>para no alentar sublevaciones.</a:t>
            </a:r>
          </a:p>
          <a:p>
            <a:endParaRPr lang="es-PE" dirty="0"/>
          </a:p>
        </p:txBody>
      </p:sp>
    </p:spTree>
    <p:extLst>
      <p:ext uri="{BB962C8B-B14F-4D97-AF65-F5344CB8AC3E}">
        <p14:creationId xmlns:p14="http://schemas.microsoft.com/office/powerpoint/2010/main" val="163994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8" end="8"/>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3">
                                            <p:txEl>
                                              <p:pRg st="9" end="9"/>
                                            </p:txEl>
                                          </p:spTgt>
                                        </p:tgtEl>
                                        <p:attrNameLst>
                                          <p:attrName>style.visibility</p:attrName>
                                        </p:attrNameLst>
                                      </p:cBhvr>
                                      <p:to>
                                        <p:strVal val="visible"/>
                                      </p:to>
                                    </p:set>
                                    <p:anim calcmode="lin" valueType="num">
                                      <p:cBhvr>
                                        <p:cTn id="71"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9" end="9"/>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 calcmode="lin" valueType="num">
                                      <p:cBhvr>
                                        <p:cTn id="79" dur="1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80" dur="10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81" dur="1000" fill="hold"/>
                                        <p:tgtEl>
                                          <p:spTgt spid="3">
                                            <p:txEl>
                                              <p:pRg st="11" end="11"/>
                                            </p:txEl>
                                          </p:spTgt>
                                        </p:tgtEl>
                                        <p:attrNameLst>
                                          <p:attrName>style.rotation</p:attrName>
                                        </p:attrNameLst>
                                      </p:cBhvr>
                                      <p:tavLst>
                                        <p:tav tm="0">
                                          <p:val>
                                            <p:fltVal val="90"/>
                                          </p:val>
                                        </p:tav>
                                        <p:tav tm="100000">
                                          <p:val>
                                            <p:fltVal val="0"/>
                                          </p:val>
                                        </p:tav>
                                      </p:tavLst>
                                    </p:anim>
                                    <p:animEffect transition="in" filter="fade">
                                      <p:cBhvr>
                                        <p:cTn id="82" dur="1000"/>
                                        <p:tgtEl>
                                          <p:spTgt spid="3">
                                            <p:txEl>
                                              <p:pRg st="11" end="1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nodeType="clickEffect">
                                  <p:stCondLst>
                                    <p:cond delay="0"/>
                                  </p:stCondLst>
                                  <p:childTnLst>
                                    <p:set>
                                      <p:cBhvr>
                                        <p:cTn id="86" dur="1" fill="hold">
                                          <p:stCondLst>
                                            <p:cond delay="0"/>
                                          </p:stCondLst>
                                        </p:cTn>
                                        <p:tgtEl>
                                          <p:spTgt spid="3">
                                            <p:txEl>
                                              <p:pRg st="12" end="12"/>
                                            </p:txEl>
                                          </p:spTgt>
                                        </p:tgtEl>
                                        <p:attrNameLst>
                                          <p:attrName>style.visibility</p:attrName>
                                        </p:attrNameLst>
                                      </p:cBhvr>
                                      <p:to>
                                        <p:strVal val="visible"/>
                                      </p:to>
                                    </p:set>
                                    <p:anim calcmode="lin" valueType="num">
                                      <p:cBhvr>
                                        <p:cTn id="87" dur="10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88" dur="1000" fill="hold"/>
                                        <p:tgtEl>
                                          <p:spTgt spid="3">
                                            <p:txEl>
                                              <p:pRg st="12" end="12"/>
                                            </p:txEl>
                                          </p:spTgt>
                                        </p:tgtEl>
                                        <p:attrNameLst>
                                          <p:attrName>ppt_h</p:attrName>
                                        </p:attrNameLst>
                                      </p:cBhvr>
                                      <p:tavLst>
                                        <p:tav tm="0">
                                          <p:val>
                                            <p:fltVal val="0"/>
                                          </p:val>
                                        </p:tav>
                                        <p:tav tm="100000">
                                          <p:val>
                                            <p:strVal val="#ppt_h"/>
                                          </p:val>
                                        </p:tav>
                                      </p:tavLst>
                                    </p:anim>
                                    <p:anim calcmode="lin" valueType="num">
                                      <p:cBhvr>
                                        <p:cTn id="89" dur="1000" fill="hold"/>
                                        <p:tgtEl>
                                          <p:spTgt spid="3">
                                            <p:txEl>
                                              <p:pRg st="12" end="12"/>
                                            </p:txEl>
                                          </p:spTgt>
                                        </p:tgtEl>
                                        <p:attrNameLst>
                                          <p:attrName>style.rotation</p:attrName>
                                        </p:attrNameLst>
                                      </p:cBhvr>
                                      <p:tavLst>
                                        <p:tav tm="0">
                                          <p:val>
                                            <p:fltVal val="90"/>
                                          </p:val>
                                        </p:tav>
                                        <p:tav tm="100000">
                                          <p:val>
                                            <p:fltVal val="0"/>
                                          </p:val>
                                        </p:tav>
                                      </p:tavLst>
                                    </p:anim>
                                    <p:animEffect transition="in" filter="fade">
                                      <p:cBhvr>
                                        <p:cTn id="90" dur="1000"/>
                                        <p:tgtEl>
                                          <p:spTgt spid="3">
                                            <p:txEl>
                                              <p:pRg st="12" end="12"/>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nodeType="clickEffect">
                                  <p:stCondLst>
                                    <p:cond delay="0"/>
                                  </p:stCondLst>
                                  <p:childTnLst>
                                    <p:set>
                                      <p:cBhvr>
                                        <p:cTn id="94" dur="1" fill="hold">
                                          <p:stCondLst>
                                            <p:cond delay="0"/>
                                          </p:stCondLst>
                                        </p:cTn>
                                        <p:tgtEl>
                                          <p:spTgt spid="3">
                                            <p:txEl>
                                              <p:pRg st="13" end="13"/>
                                            </p:txEl>
                                          </p:spTgt>
                                        </p:tgtEl>
                                        <p:attrNameLst>
                                          <p:attrName>style.visibility</p:attrName>
                                        </p:attrNameLst>
                                      </p:cBhvr>
                                      <p:to>
                                        <p:strVal val="visible"/>
                                      </p:to>
                                    </p:set>
                                    <p:anim calcmode="lin" valueType="num">
                                      <p:cBhvr>
                                        <p:cTn id="95" dur="10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96" dur="1000" fill="hold"/>
                                        <p:tgtEl>
                                          <p:spTgt spid="3">
                                            <p:txEl>
                                              <p:pRg st="13" end="13"/>
                                            </p:txEl>
                                          </p:spTgt>
                                        </p:tgtEl>
                                        <p:attrNameLst>
                                          <p:attrName>ppt_h</p:attrName>
                                        </p:attrNameLst>
                                      </p:cBhvr>
                                      <p:tavLst>
                                        <p:tav tm="0">
                                          <p:val>
                                            <p:fltVal val="0"/>
                                          </p:val>
                                        </p:tav>
                                        <p:tav tm="100000">
                                          <p:val>
                                            <p:strVal val="#ppt_h"/>
                                          </p:val>
                                        </p:tav>
                                      </p:tavLst>
                                    </p:anim>
                                    <p:anim calcmode="lin" valueType="num">
                                      <p:cBhvr>
                                        <p:cTn id="97" dur="1000" fill="hold"/>
                                        <p:tgtEl>
                                          <p:spTgt spid="3">
                                            <p:txEl>
                                              <p:pRg st="13" end="13"/>
                                            </p:txEl>
                                          </p:spTgt>
                                        </p:tgtEl>
                                        <p:attrNameLst>
                                          <p:attrName>style.rotation</p:attrName>
                                        </p:attrNameLst>
                                      </p:cBhvr>
                                      <p:tavLst>
                                        <p:tav tm="0">
                                          <p:val>
                                            <p:fltVal val="90"/>
                                          </p:val>
                                        </p:tav>
                                        <p:tav tm="100000">
                                          <p:val>
                                            <p:fltVal val="0"/>
                                          </p:val>
                                        </p:tav>
                                      </p:tavLst>
                                    </p:anim>
                                    <p:animEffect transition="in" filter="fade">
                                      <p:cBhvr>
                                        <p:cTn id="98" dur="1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239000" cy="1008112"/>
          </a:xfrm>
        </p:spPr>
        <p:txBody>
          <a:bodyPr>
            <a:normAutofit fontScale="90000"/>
          </a:bodyPr>
          <a:lstStyle/>
          <a:p>
            <a:pPr algn="ctr"/>
            <a:r>
              <a:rPr lang="es-PE" dirty="0"/>
              <a:t>LA ESCLAVITUD: UNA CAUSA DE LA FUTURA GUERRA</a:t>
            </a:r>
          </a:p>
        </p:txBody>
      </p:sp>
      <p:sp>
        <p:nvSpPr>
          <p:cNvPr id="3" name="2 Marcador de contenido"/>
          <p:cNvSpPr>
            <a:spLocks noGrp="1"/>
          </p:cNvSpPr>
          <p:nvPr>
            <p:ph idx="1"/>
          </p:nvPr>
        </p:nvSpPr>
        <p:spPr>
          <a:xfrm>
            <a:off x="251520" y="1268760"/>
            <a:ext cx="7704856" cy="924311"/>
          </a:xfrm>
        </p:spPr>
        <p:txBody>
          <a:bodyPr>
            <a:normAutofit fontScale="70000" lnSpcReduction="20000"/>
          </a:bodyPr>
          <a:lstStyle/>
          <a:p>
            <a:pPr marL="0" indent="0" algn="ctr">
              <a:buNone/>
            </a:pPr>
            <a:r>
              <a:rPr lang="es-PE" b="1" dirty="0">
                <a:solidFill>
                  <a:srgbClr val="FF0000"/>
                </a:solidFill>
                <a:latin typeface="Cambria" pitchFamily="18" charset="0"/>
              </a:rPr>
              <a:t>RESISTENCIA A LA ESCLAVITUD: </a:t>
            </a:r>
            <a:r>
              <a:rPr lang="es-PE" b="1" dirty="0" smtClean="0">
                <a:solidFill>
                  <a:srgbClr val="FF0000"/>
                </a:solidFill>
                <a:latin typeface="Cambria" pitchFamily="18" charset="0"/>
              </a:rPr>
              <a:t>FUGAS</a:t>
            </a:r>
            <a:endParaRPr lang="es-PE" b="1" dirty="0">
              <a:solidFill>
                <a:srgbClr val="FF0000"/>
              </a:solidFill>
              <a:latin typeface="Cambria" pitchFamily="18" charset="0"/>
            </a:endParaRPr>
          </a:p>
          <a:p>
            <a:endParaRPr lang="es-PE" dirty="0" smtClean="0"/>
          </a:p>
          <a:p>
            <a:pPr marL="0" indent="0" algn="ctr">
              <a:buNone/>
            </a:pPr>
            <a:r>
              <a:rPr lang="es-PE" b="1" dirty="0" smtClean="0">
                <a:solidFill>
                  <a:srgbClr val="FF0000"/>
                </a:solidFill>
              </a:rPr>
              <a:t>EL UNDERGROUND RAILWAY («FERROCARRIL SUBTERRÁNEO»)</a:t>
            </a:r>
          </a:p>
          <a:p>
            <a:pPr marL="0" indent="0" algn="ctr">
              <a:buNone/>
            </a:pPr>
            <a:endParaRPr lang="es-PE" dirty="0" smtClean="0">
              <a:solidFill>
                <a:srgbClr val="FF0000"/>
              </a:solidFill>
              <a:latin typeface="Cambria" pitchFamily="18" charset="0"/>
            </a:endParaRPr>
          </a:p>
        </p:txBody>
      </p:sp>
      <p:pic>
        <p:nvPicPr>
          <p:cNvPr id="8194" name="Picture 2" descr="http://l.yimg.com/bt/api/res/1.2/O8cxrzlVnjm8sGqbV_G_nQ--/YXBwaWQ9eW5ld3M7cT04NQ--/http:/mit.zenfs.com/578/2013/08/Pintura-de-Charles-T-Webber-representando-el-ferrocarril-subterraneo-wikimedia-comm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89593"/>
            <a:ext cx="4355976" cy="466725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3.bp.blogspot.com/-1fCABg1LwIY/Uaw__rx7ZII/AAAAAAAAAgk/DRkBsitIZdM/s1600/underground+rr+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2189632"/>
            <a:ext cx="4788024" cy="4668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44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239000" cy="1008112"/>
          </a:xfrm>
        </p:spPr>
        <p:txBody>
          <a:bodyPr>
            <a:normAutofit fontScale="90000"/>
          </a:bodyPr>
          <a:lstStyle/>
          <a:p>
            <a:pPr algn="ctr"/>
            <a:r>
              <a:rPr lang="es-PE" dirty="0"/>
              <a:t>LA ESCLAVITUD: UNA CAUSA DE LA FUTURA GUERRA</a:t>
            </a:r>
          </a:p>
        </p:txBody>
      </p:sp>
      <p:sp>
        <p:nvSpPr>
          <p:cNvPr id="3" name="2 Marcador de contenido"/>
          <p:cNvSpPr>
            <a:spLocks noGrp="1"/>
          </p:cNvSpPr>
          <p:nvPr>
            <p:ph idx="1"/>
          </p:nvPr>
        </p:nvSpPr>
        <p:spPr>
          <a:xfrm>
            <a:off x="107504" y="1268760"/>
            <a:ext cx="5112568" cy="5589240"/>
          </a:xfrm>
        </p:spPr>
        <p:txBody>
          <a:bodyPr>
            <a:normAutofit fontScale="55000" lnSpcReduction="20000"/>
          </a:bodyPr>
          <a:lstStyle/>
          <a:p>
            <a:pPr marL="0" indent="0" algn="ctr">
              <a:buNone/>
            </a:pPr>
            <a:r>
              <a:rPr lang="es-PE" b="1" dirty="0">
                <a:solidFill>
                  <a:srgbClr val="FF0000"/>
                </a:solidFill>
                <a:latin typeface="Cambria" pitchFamily="18" charset="0"/>
              </a:rPr>
              <a:t>RESISTENCIA A LA ESCLAVITUD: </a:t>
            </a:r>
            <a:r>
              <a:rPr lang="es-PE" b="1" dirty="0" smtClean="0">
                <a:solidFill>
                  <a:srgbClr val="FF0000"/>
                </a:solidFill>
                <a:latin typeface="Cambria" pitchFamily="18" charset="0"/>
              </a:rPr>
              <a:t>FUGAS</a:t>
            </a:r>
            <a:endParaRPr lang="es-PE" b="1" dirty="0">
              <a:solidFill>
                <a:srgbClr val="FF0000"/>
              </a:solidFill>
              <a:latin typeface="Cambria" pitchFamily="18" charset="0"/>
            </a:endParaRPr>
          </a:p>
          <a:p>
            <a:endParaRPr lang="es-PE" dirty="0" smtClean="0"/>
          </a:p>
          <a:p>
            <a:pPr marL="0" indent="0" algn="ctr">
              <a:buNone/>
            </a:pPr>
            <a:r>
              <a:rPr lang="es-PE" b="1" dirty="0" smtClean="0">
                <a:solidFill>
                  <a:srgbClr val="FF0000"/>
                </a:solidFill>
              </a:rPr>
              <a:t>EL UNDERGROUND RAILWAY («FERROCARRIL SUBTERRÁNEO»)</a:t>
            </a:r>
          </a:p>
          <a:p>
            <a:pPr marL="0" indent="0" algn="ctr">
              <a:buNone/>
            </a:pPr>
            <a:endParaRPr lang="es-PE" dirty="0" smtClean="0">
              <a:solidFill>
                <a:srgbClr val="FF0000"/>
              </a:solidFill>
              <a:latin typeface="Cambria" pitchFamily="18" charset="0"/>
            </a:endParaRPr>
          </a:p>
          <a:p>
            <a:pPr algn="just">
              <a:buFont typeface="Wingdings" pitchFamily="2" charset="2"/>
              <a:buChar char="ü"/>
            </a:pPr>
            <a:r>
              <a:rPr lang="es-PE" dirty="0">
                <a:latin typeface="Cambria" pitchFamily="18" charset="0"/>
              </a:rPr>
              <a:t>S</a:t>
            </a:r>
            <a:r>
              <a:rPr lang="es-PE" dirty="0" smtClean="0">
                <a:latin typeface="Cambria" pitchFamily="18" charset="0"/>
              </a:rPr>
              <a:t>istema </a:t>
            </a:r>
            <a:r>
              <a:rPr lang="es-PE" dirty="0">
                <a:latin typeface="Cambria" pitchFamily="18" charset="0"/>
              </a:rPr>
              <a:t>de fugas organizado desde 1815 por los negros y los abolicionistas. </a:t>
            </a:r>
            <a:r>
              <a:rPr lang="es-PE" dirty="0" smtClean="0">
                <a:latin typeface="Cambria" pitchFamily="18" charset="0"/>
              </a:rPr>
              <a:t>Trasladar a los esclavos del sur a los estados libre o a Canadá.</a:t>
            </a:r>
          </a:p>
          <a:p>
            <a:pPr marL="0" indent="0" algn="just">
              <a:buNone/>
            </a:pPr>
            <a:r>
              <a:rPr lang="es-PE" dirty="0" smtClean="0">
                <a:solidFill>
                  <a:srgbClr val="FF0000"/>
                </a:solidFill>
                <a:latin typeface="Cambria" pitchFamily="18" charset="0"/>
              </a:rPr>
              <a:t>Conductores o maquinistas:  </a:t>
            </a:r>
            <a:r>
              <a:rPr lang="es-PE" dirty="0" smtClean="0">
                <a:latin typeface="Cambria" pitchFamily="18" charset="0"/>
              </a:rPr>
              <a:t>que ayudan a los negros a escapar de las plantaciones (mapas, disfraces, los conducen por las rutas)</a:t>
            </a:r>
          </a:p>
          <a:p>
            <a:pPr marL="0" indent="0" algn="just">
              <a:buNone/>
            </a:pPr>
            <a:r>
              <a:rPr lang="es-PE" dirty="0" smtClean="0">
                <a:solidFill>
                  <a:srgbClr val="FF0000"/>
                </a:solidFill>
                <a:latin typeface="Cambria" pitchFamily="18" charset="0"/>
              </a:rPr>
              <a:t>Estaciones:</a:t>
            </a:r>
            <a:r>
              <a:rPr lang="es-PE" dirty="0" smtClean="0">
                <a:latin typeface="Cambria" pitchFamily="18" charset="0"/>
              </a:rPr>
              <a:t> </a:t>
            </a:r>
            <a:r>
              <a:rPr lang="es-PE" dirty="0">
                <a:latin typeface="Cambria" pitchFamily="18" charset="0"/>
              </a:rPr>
              <a:t>l</a:t>
            </a:r>
            <a:r>
              <a:rPr lang="es-PE" dirty="0" smtClean="0">
                <a:latin typeface="Cambria" pitchFamily="18" charset="0"/>
              </a:rPr>
              <a:t>ugares donde los fugitivos llegaban y podían esconderse, alimentarse, curar sus heridas.</a:t>
            </a:r>
          </a:p>
          <a:p>
            <a:pPr marL="0" indent="0" algn="just">
              <a:buNone/>
            </a:pPr>
            <a:r>
              <a:rPr lang="es-PE" dirty="0" smtClean="0">
                <a:solidFill>
                  <a:srgbClr val="FF0000"/>
                </a:solidFill>
                <a:latin typeface="Cambria" pitchFamily="18" charset="0"/>
              </a:rPr>
              <a:t>Pasajeros:  </a:t>
            </a:r>
            <a:r>
              <a:rPr lang="es-PE" dirty="0" smtClean="0">
                <a:latin typeface="Cambria" pitchFamily="18" charset="0"/>
              </a:rPr>
              <a:t>los esclavos.</a:t>
            </a:r>
          </a:p>
          <a:p>
            <a:pPr marL="0" indent="0" algn="just">
              <a:buNone/>
            </a:pPr>
            <a:r>
              <a:rPr lang="es-PE" dirty="0" smtClean="0">
                <a:solidFill>
                  <a:srgbClr val="FF0000"/>
                </a:solidFill>
                <a:latin typeface="Cambria" pitchFamily="18" charset="0"/>
              </a:rPr>
              <a:t>Carriles: </a:t>
            </a:r>
            <a:r>
              <a:rPr lang="es-PE" dirty="0" smtClean="0">
                <a:latin typeface="Cambria" pitchFamily="18" charset="0"/>
              </a:rPr>
              <a:t>las rutas de escape.</a:t>
            </a:r>
          </a:p>
          <a:p>
            <a:pPr marL="0" indent="0" algn="just">
              <a:buNone/>
            </a:pPr>
            <a:r>
              <a:rPr lang="es-PE" dirty="0" smtClean="0">
                <a:solidFill>
                  <a:srgbClr val="FF0000"/>
                </a:solidFill>
                <a:latin typeface="Cambria" pitchFamily="18" charset="0"/>
              </a:rPr>
              <a:t>Estación central: </a:t>
            </a:r>
            <a:r>
              <a:rPr lang="es-PE" dirty="0" smtClean="0">
                <a:latin typeface="Cambria" pitchFamily="18" charset="0"/>
              </a:rPr>
              <a:t>la jefatura.</a:t>
            </a:r>
          </a:p>
          <a:p>
            <a:pPr marL="0" indent="0" algn="just">
              <a:buNone/>
            </a:pPr>
            <a:r>
              <a:rPr lang="es-PE" dirty="0" smtClean="0">
                <a:solidFill>
                  <a:srgbClr val="FF0000"/>
                </a:solidFill>
                <a:latin typeface="Cambria" pitchFamily="18" charset="0"/>
              </a:rPr>
              <a:t>Destino: </a:t>
            </a:r>
            <a:r>
              <a:rPr lang="es-PE" dirty="0">
                <a:latin typeface="Cambria" pitchFamily="18" charset="0"/>
              </a:rPr>
              <a:t>e</a:t>
            </a:r>
            <a:r>
              <a:rPr lang="es-PE" dirty="0" smtClean="0">
                <a:latin typeface="Cambria" pitchFamily="18" charset="0"/>
              </a:rPr>
              <a:t>stados del norte o Canadá.</a:t>
            </a:r>
          </a:p>
          <a:p>
            <a:pPr marL="0" indent="0" algn="just">
              <a:buNone/>
            </a:pPr>
            <a:endParaRPr lang="es-PE" dirty="0" smtClean="0">
              <a:latin typeface="Cambria" pitchFamily="18" charset="0"/>
            </a:endParaRPr>
          </a:p>
          <a:p>
            <a:pPr marL="0" indent="0" algn="ctr">
              <a:buNone/>
            </a:pPr>
            <a:r>
              <a:rPr lang="es-PE" i="1" dirty="0" smtClean="0">
                <a:latin typeface="Cambria" pitchFamily="18" charset="0"/>
              </a:rPr>
              <a:t>«</a:t>
            </a:r>
            <a:r>
              <a:rPr lang="es-PE" i="1" dirty="0">
                <a:latin typeface="Cambria" pitchFamily="18" charset="0"/>
              </a:rPr>
              <a:t>E</a:t>
            </a:r>
            <a:r>
              <a:rPr lang="es-PE" i="1" dirty="0" smtClean="0">
                <a:latin typeface="Cambria" pitchFamily="18" charset="0"/>
              </a:rPr>
              <a:t>l personaje más famoso y popular en la historia del Ferrocarril Subterráneo fue </a:t>
            </a:r>
            <a:r>
              <a:rPr lang="es-PE" i="1" dirty="0" err="1" smtClean="0">
                <a:solidFill>
                  <a:srgbClr val="FF0000"/>
                </a:solidFill>
                <a:latin typeface="Cambria" pitchFamily="18" charset="0"/>
              </a:rPr>
              <a:t>Harriet</a:t>
            </a:r>
            <a:r>
              <a:rPr lang="es-PE" i="1" dirty="0" smtClean="0">
                <a:solidFill>
                  <a:srgbClr val="FF0000"/>
                </a:solidFill>
                <a:latin typeface="Cambria" pitchFamily="18" charset="0"/>
              </a:rPr>
              <a:t> </a:t>
            </a:r>
            <a:r>
              <a:rPr lang="es-PE" i="1" dirty="0" err="1" smtClean="0">
                <a:solidFill>
                  <a:srgbClr val="FF0000"/>
                </a:solidFill>
                <a:latin typeface="Cambria" pitchFamily="18" charset="0"/>
              </a:rPr>
              <a:t>Tubman</a:t>
            </a:r>
            <a:r>
              <a:rPr lang="es-PE" i="1" dirty="0" smtClean="0">
                <a:latin typeface="Cambria" pitchFamily="18" charset="0"/>
              </a:rPr>
              <a:t>, a quien llamaban la Moisés de los esclavos, y que fue una conductora que había nacido esclava en Maryland y que </a:t>
            </a:r>
            <a:r>
              <a:rPr lang="es-PE" i="1" dirty="0" smtClean="0">
                <a:solidFill>
                  <a:srgbClr val="FF0000"/>
                </a:solidFill>
                <a:latin typeface="Cambria" pitchFamily="18" charset="0"/>
              </a:rPr>
              <a:t>se escapó en 1848</a:t>
            </a:r>
            <a:r>
              <a:rPr lang="es-PE" i="1" dirty="0" smtClean="0">
                <a:latin typeface="Cambria" pitchFamily="18" charset="0"/>
              </a:rPr>
              <a:t>. Una vez llegada al Norte y alcanzada su libertad se incorporó al Ferrocarril Subterráneo y en los años siguientes regresó hasta 19 veces al Sur para ayudar a escapar a cientos de esclavos. Los esclavistas llegaron a ofrecer una recompensa por capturarla viva o muerta, pero ella siguió con su labor.»</a:t>
            </a:r>
            <a:endParaRPr lang="es-PE" i="1" dirty="0">
              <a:latin typeface="Cambria" pitchFamily="18" charset="0"/>
            </a:endParaRPr>
          </a:p>
        </p:txBody>
      </p:sp>
      <p:pic>
        <p:nvPicPr>
          <p:cNvPr id="9218" name="Picture 2" descr="http://media.washtimes.com/media/community/image/2012/02/04/harriet-tubman_s640x780.jpg?c6f8e1da8840a40ac7b516693483af22842236f1"/>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5220072" y="1268760"/>
            <a:ext cx="3923928" cy="558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2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p:cTn id="1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p:cTn id="2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p:cTn id="31"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p:cTn id="39"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p:cTn id="47"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p:cTn id="55"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10" end="1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9218"/>
                                        </p:tgtEl>
                                        <p:attrNameLst>
                                          <p:attrName>style.visibility</p:attrName>
                                        </p:attrNameLst>
                                      </p:cBhvr>
                                      <p:to>
                                        <p:strVal val="visible"/>
                                      </p:to>
                                    </p:set>
                                    <p:anim calcmode="lin" valueType="num">
                                      <p:cBhvr>
                                        <p:cTn id="63" dur="1000" fill="hold"/>
                                        <p:tgtEl>
                                          <p:spTgt spid="9218"/>
                                        </p:tgtEl>
                                        <p:attrNameLst>
                                          <p:attrName>ppt_w</p:attrName>
                                        </p:attrNameLst>
                                      </p:cBhvr>
                                      <p:tavLst>
                                        <p:tav tm="0">
                                          <p:val>
                                            <p:fltVal val="0"/>
                                          </p:val>
                                        </p:tav>
                                        <p:tav tm="100000">
                                          <p:val>
                                            <p:strVal val="#ppt_w"/>
                                          </p:val>
                                        </p:tav>
                                      </p:tavLst>
                                    </p:anim>
                                    <p:anim calcmode="lin" valueType="num">
                                      <p:cBhvr>
                                        <p:cTn id="64" dur="1000" fill="hold"/>
                                        <p:tgtEl>
                                          <p:spTgt spid="9218"/>
                                        </p:tgtEl>
                                        <p:attrNameLst>
                                          <p:attrName>ppt_h</p:attrName>
                                        </p:attrNameLst>
                                      </p:cBhvr>
                                      <p:tavLst>
                                        <p:tav tm="0">
                                          <p:val>
                                            <p:fltVal val="0"/>
                                          </p:val>
                                        </p:tav>
                                        <p:tav tm="100000">
                                          <p:val>
                                            <p:strVal val="#ppt_h"/>
                                          </p:val>
                                        </p:tav>
                                      </p:tavLst>
                                    </p:anim>
                                    <p:anim calcmode="lin" valueType="num">
                                      <p:cBhvr>
                                        <p:cTn id="65" dur="1000" fill="hold"/>
                                        <p:tgtEl>
                                          <p:spTgt spid="9218"/>
                                        </p:tgtEl>
                                        <p:attrNameLst>
                                          <p:attrName>style.rotation</p:attrName>
                                        </p:attrNameLst>
                                      </p:cBhvr>
                                      <p:tavLst>
                                        <p:tav tm="0">
                                          <p:val>
                                            <p:fltVal val="90"/>
                                          </p:val>
                                        </p:tav>
                                        <p:tav tm="100000">
                                          <p:val>
                                            <p:fltVal val="0"/>
                                          </p:val>
                                        </p:tav>
                                      </p:tavLst>
                                    </p:anim>
                                    <p:animEffect transition="in" filter="fade">
                                      <p:cBhvr>
                                        <p:cTn id="66" dur="1000"/>
                                        <p:tgtEl>
                                          <p:spTgt spid="9218"/>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3">
                                            <p:txEl>
                                              <p:pRg st="12" end="12"/>
                                            </p:txEl>
                                          </p:spTgt>
                                        </p:tgtEl>
                                        <p:attrNameLst>
                                          <p:attrName>style.visibility</p:attrName>
                                        </p:attrNameLst>
                                      </p:cBhvr>
                                      <p:to>
                                        <p:strVal val="visible"/>
                                      </p:to>
                                    </p:set>
                                    <p:anim calcmode="lin" valueType="num">
                                      <p:cBhvr>
                                        <p:cTn id="71" dur="10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12" end="12"/>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12" end="12"/>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39000" cy="804704"/>
          </a:xfrm>
        </p:spPr>
        <p:txBody>
          <a:bodyPr>
            <a:normAutofit fontScale="90000"/>
          </a:bodyPr>
          <a:lstStyle/>
          <a:p>
            <a:pPr algn="ctr"/>
            <a:r>
              <a:rPr lang="es-PE" dirty="0"/>
              <a:t>LA ESCLAVITUD: UNA CAUSA DE LA FUTURA GUERRA</a:t>
            </a:r>
          </a:p>
        </p:txBody>
      </p:sp>
      <p:sp>
        <p:nvSpPr>
          <p:cNvPr id="3" name="2 Marcador de contenido"/>
          <p:cNvSpPr>
            <a:spLocks noGrp="1"/>
          </p:cNvSpPr>
          <p:nvPr>
            <p:ph idx="1"/>
          </p:nvPr>
        </p:nvSpPr>
        <p:spPr/>
        <p:txBody>
          <a:bodyPr>
            <a:normAutofit fontScale="92500" lnSpcReduction="10000"/>
          </a:bodyPr>
          <a:lstStyle/>
          <a:p>
            <a:pPr algn="just"/>
            <a:r>
              <a:rPr lang="es-PE" dirty="0">
                <a:latin typeface="Cambria" pitchFamily="18" charset="0"/>
              </a:rPr>
              <a:t>Otras formas de resistencia: trabajar más despacio, fingir enfermedades, romper </a:t>
            </a:r>
            <a:r>
              <a:rPr lang="es-PE" dirty="0" smtClean="0">
                <a:latin typeface="Cambria" pitchFamily="18" charset="0"/>
              </a:rPr>
              <a:t>herramientas, etc.</a:t>
            </a:r>
          </a:p>
          <a:p>
            <a:pPr algn="just"/>
            <a:endParaRPr lang="es-PE" dirty="0" smtClean="0">
              <a:latin typeface="Cambria" pitchFamily="18" charset="0"/>
            </a:endParaRPr>
          </a:p>
          <a:p>
            <a:pPr marL="0" indent="0" algn="ctr">
              <a:buNone/>
            </a:pPr>
            <a:r>
              <a:rPr lang="es-PE" b="1" dirty="0" smtClean="0">
                <a:solidFill>
                  <a:srgbClr val="FF0000"/>
                </a:solidFill>
                <a:latin typeface="Cambria" pitchFamily="18" charset="0"/>
              </a:rPr>
              <a:t>CONSECUENCIAS DE LA RESISTENCIA</a:t>
            </a:r>
            <a:endParaRPr lang="es-PE" b="1" dirty="0">
              <a:solidFill>
                <a:srgbClr val="FF0000"/>
              </a:solidFill>
              <a:latin typeface="Cambria" pitchFamily="18" charset="0"/>
            </a:endParaRPr>
          </a:p>
          <a:p>
            <a:pPr algn="just">
              <a:buFont typeface="Wingdings" pitchFamily="2" charset="2"/>
              <a:buChar char="ü"/>
            </a:pPr>
            <a:r>
              <a:rPr lang="es-PE" dirty="0" smtClean="0">
                <a:solidFill>
                  <a:srgbClr val="FF0000"/>
                </a:solidFill>
                <a:latin typeface="Cambria" pitchFamily="18" charset="0"/>
              </a:rPr>
              <a:t>Negativas: </a:t>
            </a:r>
          </a:p>
          <a:p>
            <a:pPr marL="0" indent="0" algn="ctr">
              <a:buNone/>
            </a:pPr>
            <a:r>
              <a:rPr lang="es-PE" dirty="0" smtClean="0">
                <a:latin typeface="Cambria" pitchFamily="18" charset="0"/>
              </a:rPr>
              <a:t>Grupos especiales para cuidar y reprimir a los negros,</a:t>
            </a:r>
          </a:p>
          <a:p>
            <a:pPr marL="0" indent="0" algn="ctr">
              <a:buNone/>
            </a:pPr>
            <a:r>
              <a:rPr lang="es-PE" dirty="0" smtClean="0">
                <a:latin typeface="Cambria" pitchFamily="18" charset="0"/>
              </a:rPr>
              <a:t>castigos </a:t>
            </a:r>
            <a:r>
              <a:rPr lang="es-PE" dirty="0">
                <a:latin typeface="Cambria" pitchFamily="18" charset="0"/>
              </a:rPr>
              <a:t>más severos, </a:t>
            </a:r>
            <a:r>
              <a:rPr lang="es-PE" dirty="0" smtClean="0">
                <a:latin typeface="Cambria" pitchFamily="18" charset="0"/>
              </a:rPr>
              <a:t>«Leyes </a:t>
            </a:r>
            <a:r>
              <a:rPr lang="es-PE" dirty="0">
                <a:latin typeface="Cambria" pitchFamily="18" charset="0"/>
              </a:rPr>
              <a:t>para devolver </a:t>
            </a:r>
            <a:r>
              <a:rPr lang="es-PE" dirty="0" smtClean="0">
                <a:latin typeface="Cambria" pitchFamily="18" charset="0"/>
              </a:rPr>
              <a:t> </a:t>
            </a:r>
            <a:r>
              <a:rPr lang="es-PE" dirty="0">
                <a:latin typeface="Cambria" pitchFamily="18" charset="0"/>
              </a:rPr>
              <a:t>los esclavos </a:t>
            </a:r>
            <a:r>
              <a:rPr lang="es-PE" dirty="0" smtClean="0">
                <a:latin typeface="Cambria" pitchFamily="18" charset="0"/>
              </a:rPr>
              <a:t>fugitivos a sus legítimos dueños» (1850) que establecen multas y cárcel para quienes no lo hacían.</a:t>
            </a:r>
          </a:p>
          <a:p>
            <a:pPr algn="just">
              <a:buFont typeface="Wingdings" pitchFamily="2" charset="2"/>
              <a:buChar char="ü"/>
            </a:pPr>
            <a:r>
              <a:rPr lang="es-PE" dirty="0" smtClean="0">
                <a:solidFill>
                  <a:srgbClr val="FF0000"/>
                </a:solidFill>
                <a:latin typeface="Cambria" pitchFamily="18" charset="0"/>
              </a:rPr>
              <a:t>Positivas: </a:t>
            </a:r>
          </a:p>
          <a:p>
            <a:pPr marL="0" indent="0" algn="ctr">
              <a:buNone/>
            </a:pPr>
            <a:r>
              <a:rPr lang="es-PE" dirty="0" smtClean="0">
                <a:latin typeface="Cambria" pitchFamily="18" charset="0"/>
              </a:rPr>
              <a:t>Libertad en el norte o Canadá, crecimiento del movimiento abolicionista.</a:t>
            </a:r>
            <a:endParaRPr lang="es-PE" dirty="0">
              <a:latin typeface="Cambria" pitchFamily="18" charset="0"/>
            </a:endParaRPr>
          </a:p>
          <a:p>
            <a:endParaRPr lang="es-PE" dirty="0"/>
          </a:p>
        </p:txBody>
      </p:sp>
    </p:spTree>
    <p:extLst>
      <p:ext uri="{BB962C8B-B14F-4D97-AF65-F5344CB8AC3E}">
        <p14:creationId xmlns:p14="http://schemas.microsoft.com/office/powerpoint/2010/main" val="180506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manosanta.com.uy/contenidos/ceibal/_imgn/images/actividades/historia/mundo/047-el-racismo-en-los-estados-unidos.pn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67943" y="908720"/>
            <a:ext cx="4104457" cy="594928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encontrarte.aporrea.org/imagenes/Efemerides/mayo/13/esclavitud2.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504" y="908720"/>
            <a:ext cx="3960439" cy="5832648"/>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179512" y="35476"/>
            <a:ext cx="7920880" cy="441196"/>
          </a:xfrm>
        </p:spPr>
        <p:txBody>
          <a:bodyPr>
            <a:noAutofit/>
          </a:bodyPr>
          <a:lstStyle/>
          <a:p>
            <a:pPr algn="ctr"/>
            <a:r>
              <a:rPr lang="es-PE" sz="2400" dirty="0"/>
              <a:t>LA ESCLAVITUD: </a:t>
            </a:r>
            <a:r>
              <a:rPr lang="es-PE" sz="2400" dirty="0" smtClean="0"/>
              <a:t>ARGUMENTOS A FAVOR Y EN CONTRA</a:t>
            </a:r>
            <a:endParaRPr lang="es-PE" sz="2400" dirty="0"/>
          </a:p>
        </p:txBody>
      </p:sp>
      <p:sp>
        <p:nvSpPr>
          <p:cNvPr id="3" name="2 Marcador de contenido"/>
          <p:cNvSpPr>
            <a:spLocks noGrp="1"/>
          </p:cNvSpPr>
          <p:nvPr>
            <p:ph sz="half" idx="1"/>
          </p:nvPr>
        </p:nvSpPr>
        <p:spPr>
          <a:xfrm>
            <a:off x="107504" y="620688"/>
            <a:ext cx="3744416" cy="6237312"/>
          </a:xfrm>
        </p:spPr>
        <p:txBody>
          <a:bodyPr>
            <a:normAutofit fontScale="40000" lnSpcReduction="20000"/>
          </a:bodyPr>
          <a:lstStyle/>
          <a:p>
            <a:pPr algn="ctr">
              <a:buFont typeface="Wingdings" pitchFamily="2" charset="2"/>
              <a:buChar char="v"/>
            </a:pPr>
            <a:r>
              <a:rPr lang="es-PE" sz="3500" b="1" dirty="0" smtClean="0">
                <a:solidFill>
                  <a:srgbClr val="FF0000"/>
                </a:solidFill>
                <a:latin typeface="Cambria" pitchFamily="18" charset="0"/>
              </a:rPr>
              <a:t>A FAVOR DE LA ESCLAVITUD:</a:t>
            </a:r>
          </a:p>
          <a:p>
            <a:pPr>
              <a:buFont typeface="Wingdings" pitchFamily="2" charset="2"/>
              <a:buChar char="v"/>
            </a:pPr>
            <a:endParaRPr lang="es-PE" sz="3500" b="1" dirty="0" smtClean="0">
              <a:solidFill>
                <a:srgbClr val="FF0000"/>
              </a:solidFill>
              <a:latin typeface="Cambria" pitchFamily="18" charset="0"/>
            </a:endParaRPr>
          </a:p>
          <a:p>
            <a:pPr algn="just">
              <a:buFont typeface="Wingdings" pitchFamily="2" charset="2"/>
              <a:buChar char="ü"/>
            </a:pPr>
            <a:r>
              <a:rPr lang="es-PE" sz="3500" dirty="0" smtClean="0">
                <a:latin typeface="Cambria" pitchFamily="18" charset="0"/>
              </a:rPr>
              <a:t>Referencias a la </a:t>
            </a:r>
            <a:r>
              <a:rPr lang="es-PE" sz="3500" dirty="0" smtClean="0">
                <a:solidFill>
                  <a:srgbClr val="FF0000"/>
                </a:solidFill>
                <a:latin typeface="Cambria" pitchFamily="18" charset="0"/>
              </a:rPr>
              <a:t>civilización griega </a:t>
            </a:r>
            <a:r>
              <a:rPr lang="es-PE" sz="3500" dirty="0" smtClean="0">
                <a:latin typeface="Cambria" pitchFamily="18" charset="0"/>
              </a:rPr>
              <a:t>donde la cultura coexistió con la esclavitud.</a:t>
            </a:r>
          </a:p>
          <a:p>
            <a:pPr algn="just">
              <a:buFont typeface="Wingdings" pitchFamily="2" charset="2"/>
              <a:buChar char="ü"/>
            </a:pPr>
            <a:endParaRPr lang="es-PE" sz="3500" dirty="0" smtClean="0">
              <a:latin typeface="Cambria" pitchFamily="18" charset="0"/>
            </a:endParaRPr>
          </a:p>
          <a:p>
            <a:pPr algn="just">
              <a:buFont typeface="Wingdings" pitchFamily="2" charset="2"/>
              <a:buChar char="ü"/>
            </a:pPr>
            <a:r>
              <a:rPr lang="es-PE" sz="3500" i="1" dirty="0" smtClean="0">
                <a:latin typeface="Cambria" pitchFamily="18" charset="0"/>
              </a:rPr>
              <a:t>«La institución debe extenderse a las regiones del Oeste, para formar una sociedad de grandes terratenientes que sería la </a:t>
            </a:r>
            <a:r>
              <a:rPr lang="es-PE" sz="3500" i="1" dirty="0" smtClean="0">
                <a:solidFill>
                  <a:srgbClr val="FF0000"/>
                </a:solidFill>
                <a:latin typeface="Cambria" pitchFamily="18" charset="0"/>
              </a:rPr>
              <a:t>más alta forma de civilización social posible</a:t>
            </a:r>
            <a:r>
              <a:rPr lang="es-PE" sz="3500" i="1" dirty="0" smtClean="0">
                <a:latin typeface="Cambria" pitchFamily="18" charset="0"/>
              </a:rPr>
              <a:t>»</a:t>
            </a:r>
          </a:p>
          <a:p>
            <a:pPr algn="just">
              <a:buFont typeface="Wingdings" pitchFamily="2" charset="2"/>
              <a:buChar char="ü"/>
            </a:pPr>
            <a:endParaRPr lang="es-PE" sz="3500" dirty="0" smtClean="0">
              <a:latin typeface="Cambria" pitchFamily="18" charset="0"/>
            </a:endParaRPr>
          </a:p>
          <a:p>
            <a:pPr algn="just">
              <a:buFont typeface="Wingdings" pitchFamily="2" charset="2"/>
              <a:buChar char="ü"/>
            </a:pPr>
            <a:r>
              <a:rPr lang="es-PE" sz="3500" i="1" dirty="0" smtClean="0">
                <a:latin typeface="Cambria" pitchFamily="18" charset="0"/>
              </a:rPr>
              <a:t>«El </a:t>
            </a:r>
            <a:r>
              <a:rPr lang="es-PE" sz="3500" i="1" dirty="0">
                <a:latin typeface="Cambria" pitchFamily="18" charset="0"/>
              </a:rPr>
              <a:t>orden social ideal, ya que se basa en el trabajo de una gran masa que hace posible que una </a:t>
            </a:r>
            <a:r>
              <a:rPr lang="es-PE" sz="3500" i="1" dirty="0">
                <a:solidFill>
                  <a:srgbClr val="FF0000"/>
                </a:solidFill>
                <a:latin typeface="Cambria" pitchFamily="18" charset="0"/>
              </a:rPr>
              <a:t>pequeña élite dedique su vida a cultivar el espíritu y las bellas artes</a:t>
            </a:r>
            <a:r>
              <a:rPr lang="es-PE" sz="3500" i="1" dirty="0">
                <a:latin typeface="Cambria" pitchFamily="18" charset="0"/>
              </a:rPr>
              <a:t>»</a:t>
            </a:r>
          </a:p>
          <a:p>
            <a:pPr algn="just">
              <a:buFont typeface="Wingdings" pitchFamily="2" charset="2"/>
              <a:buChar char="ü"/>
            </a:pPr>
            <a:endParaRPr lang="es-PE" sz="3500" dirty="0" smtClean="0">
              <a:latin typeface="Cambria" pitchFamily="18" charset="0"/>
            </a:endParaRPr>
          </a:p>
          <a:p>
            <a:pPr algn="just">
              <a:buFont typeface="Wingdings" pitchFamily="2" charset="2"/>
              <a:buChar char="ü"/>
            </a:pPr>
            <a:r>
              <a:rPr lang="es-PE" sz="3500" dirty="0" smtClean="0">
                <a:solidFill>
                  <a:srgbClr val="FF0000"/>
                </a:solidFill>
                <a:latin typeface="Cambria" pitchFamily="18" charset="0"/>
              </a:rPr>
              <a:t>John </a:t>
            </a:r>
            <a:r>
              <a:rPr lang="es-PE" sz="3500" dirty="0" err="1" smtClean="0">
                <a:solidFill>
                  <a:srgbClr val="FF0000"/>
                </a:solidFill>
                <a:latin typeface="Cambria" pitchFamily="18" charset="0"/>
              </a:rPr>
              <a:t>Calhoun</a:t>
            </a:r>
            <a:r>
              <a:rPr lang="es-PE" sz="3500" dirty="0" smtClean="0">
                <a:solidFill>
                  <a:srgbClr val="FF0000"/>
                </a:solidFill>
                <a:latin typeface="Cambria" pitchFamily="18" charset="0"/>
              </a:rPr>
              <a:t> </a:t>
            </a:r>
            <a:r>
              <a:rPr lang="es-PE" sz="3500" dirty="0" smtClean="0">
                <a:latin typeface="Cambria" pitchFamily="18" charset="0"/>
              </a:rPr>
              <a:t>«</a:t>
            </a:r>
            <a:r>
              <a:rPr lang="es-PE" sz="3500" i="1" dirty="0" smtClean="0">
                <a:latin typeface="Cambria" pitchFamily="18" charset="0"/>
              </a:rPr>
              <a:t>Puedo </a:t>
            </a:r>
            <a:r>
              <a:rPr lang="es-PE" sz="3500" i="1" dirty="0">
                <a:latin typeface="Cambria" pitchFamily="18" charset="0"/>
              </a:rPr>
              <a:t>decir con la verdad, que en pocos países tanto es dejado al trabajador, y tan poco extirpado de él, o </a:t>
            </a:r>
            <a:r>
              <a:rPr lang="es-PE" sz="3500" i="1" dirty="0">
                <a:solidFill>
                  <a:srgbClr val="FF0000"/>
                </a:solidFill>
                <a:latin typeface="Cambria" pitchFamily="18" charset="0"/>
              </a:rPr>
              <a:t>donde haya atención más amable dada a él en la enfermedad o en la ancianidad</a:t>
            </a:r>
            <a:r>
              <a:rPr lang="es-PE" sz="3500" i="1" dirty="0">
                <a:latin typeface="Cambria" pitchFamily="18" charset="0"/>
              </a:rPr>
              <a:t>. Compárese su condición con los habitantes de las casas pobres en las partes más civilizadas de Europa –mirad al enfermo, al viejo y quebradizo esclavo, por un lado, rodeado de su familia y amigos, bajo la cariñosa supervisión de su amo y señora, y compárenlo con la condición desesperada y desgraciada condición del pobre en los asilos</a:t>
            </a:r>
            <a:r>
              <a:rPr lang="es-PE" sz="3500" i="1" dirty="0" smtClean="0">
                <a:latin typeface="Cambria" pitchFamily="18" charset="0"/>
              </a:rPr>
              <a:t>.</a:t>
            </a:r>
          </a:p>
          <a:p>
            <a:pPr marL="0" indent="0">
              <a:buNone/>
            </a:pPr>
            <a:endParaRPr lang="es-PE" dirty="0" smtClean="0"/>
          </a:p>
          <a:p>
            <a:pPr marL="0" indent="0">
              <a:buNone/>
            </a:pPr>
            <a:endParaRPr lang="es-PE" dirty="0"/>
          </a:p>
        </p:txBody>
      </p:sp>
      <p:sp>
        <p:nvSpPr>
          <p:cNvPr id="4" name="3 Marcador de contenido"/>
          <p:cNvSpPr>
            <a:spLocks noGrp="1"/>
          </p:cNvSpPr>
          <p:nvPr>
            <p:ph sz="half" idx="2"/>
          </p:nvPr>
        </p:nvSpPr>
        <p:spPr>
          <a:xfrm>
            <a:off x="3779912" y="620688"/>
            <a:ext cx="4392488" cy="7128792"/>
          </a:xfrm>
        </p:spPr>
        <p:txBody>
          <a:bodyPr>
            <a:normAutofit fontScale="40000" lnSpcReduction="20000"/>
          </a:bodyPr>
          <a:lstStyle/>
          <a:p>
            <a:pPr marL="182563" indent="-182563" algn="ctr">
              <a:buFont typeface="Wingdings" pitchFamily="2" charset="2"/>
              <a:buChar char="v"/>
            </a:pPr>
            <a:r>
              <a:rPr lang="es-PE" sz="3500" b="1" dirty="0">
                <a:solidFill>
                  <a:srgbClr val="FF0000"/>
                </a:solidFill>
                <a:latin typeface="Cambria" pitchFamily="18" charset="0"/>
              </a:rPr>
              <a:t> </a:t>
            </a:r>
            <a:r>
              <a:rPr lang="es-PE" sz="3500" b="1" dirty="0" smtClean="0">
                <a:solidFill>
                  <a:srgbClr val="FF0000"/>
                </a:solidFill>
                <a:latin typeface="Cambria" pitchFamily="18" charset="0"/>
              </a:rPr>
              <a:t> LOS ABOLICIONISTAS:</a:t>
            </a:r>
          </a:p>
          <a:p>
            <a:pPr marL="0" indent="0">
              <a:buNone/>
            </a:pPr>
            <a:endParaRPr lang="es-PE" sz="3500" b="1" dirty="0">
              <a:solidFill>
                <a:srgbClr val="FF0000"/>
              </a:solidFill>
              <a:latin typeface="Cambria" pitchFamily="18" charset="0"/>
            </a:endParaRPr>
          </a:p>
          <a:p>
            <a:pPr algn="just">
              <a:buFont typeface="Wingdings" pitchFamily="2" charset="2"/>
              <a:buChar char="ü"/>
            </a:pPr>
            <a:r>
              <a:rPr lang="es-PE" sz="3500" dirty="0">
                <a:latin typeface="Cambria" pitchFamily="18" charset="0"/>
              </a:rPr>
              <a:t>Iniciada por movimientos religiosos protestantes (</a:t>
            </a:r>
            <a:r>
              <a:rPr lang="es-PE" sz="3500" dirty="0" smtClean="0">
                <a:solidFill>
                  <a:srgbClr val="FF0000"/>
                </a:solidFill>
                <a:latin typeface="Cambria" pitchFamily="18" charset="0"/>
              </a:rPr>
              <a:t>adventistas, cuáqueros</a:t>
            </a:r>
            <a:r>
              <a:rPr lang="es-PE" sz="3500" dirty="0">
                <a:solidFill>
                  <a:srgbClr val="FF0000"/>
                </a:solidFill>
                <a:latin typeface="Cambria" pitchFamily="18" charset="0"/>
              </a:rPr>
              <a:t>, anglicanos</a:t>
            </a:r>
            <a:r>
              <a:rPr lang="es-PE" sz="3500" dirty="0" smtClean="0">
                <a:latin typeface="Cambria" pitchFamily="18" charset="0"/>
              </a:rPr>
              <a:t>): </a:t>
            </a:r>
            <a:r>
              <a:rPr lang="es-PE" sz="3500" i="1" dirty="0" smtClean="0">
                <a:latin typeface="Cambria" pitchFamily="18" charset="0"/>
              </a:rPr>
              <a:t>«El </a:t>
            </a:r>
            <a:r>
              <a:rPr lang="es-PE" sz="3500" i="1" dirty="0">
                <a:latin typeface="Cambria" pitchFamily="18" charset="0"/>
              </a:rPr>
              <a:t>secuestro y cautiverio por motivos económicos es un crimen contra el cristianismo, un crimen contra la humanidad»</a:t>
            </a:r>
          </a:p>
          <a:p>
            <a:pPr marL="0" indent="0" algn="just">
              <a:buNone/>
            </a:pPr>
            <a:endParaRPr lang="es-PE" sz="3500" dirty="0" smtClean="0">
              <a:latin typeface="Cambria" pitchFamily="18" charset="0"/>
            </a:endParaRPr>
          </a:p>
          <a:p>
            <a:pPr algn="just">
              <a:buFont typeface="Wingdings" pitchFamily="2" charset="2"/>
              <a:buChar char="ü"/>
            </a:pPr>
            <a:r>
              <a:rPr lang="es-PE" sz="3500" dirty="0" smtClean="0">
                <a:latin typeface="Cambria" pitchFamily="18" charset="0"/>
              </a:rPr>
              <a:t>Movimiento internacional</a:t>
            </a:r>
            <a:r>
              <a:rPr lang="es-PE" sz="3500" dirty="0">
                <a:latin typeface="Cambria" pitchFamily="18" charset="0"/>
              </a:rPr>
              <a:t>:</a:t>
            </a:r>
            <a:r>
              <a:rPr lang="es-PE" sz="3500" dirty="0" smtClean="0">
                <a:latin typeface="Cambria" pitchFamily="18" charset="0"/>
              </a:rPr>
              <a:t> </a:t>
            </a:r>
            <a:r>
              <a:rPr lang="es-PE" sz="3500" i="1" dirty="0" smtClean="0">
                <a:latin typeface="Cambria" pitchFamily="18" charset="0"/>
              </a:rPr>
              <a:t>«El </a:t>
            </a:r>
            <a:r>
              <a:rPr lang="es-PE" sz="3500" i="1" dirty="0">
                <a:latin typeface="Cambria" pitchFamily="18" charset="0"/>
              </a:rPr>
              <a:t>comercio de esclavos es algo </a:t>
            </a:r>
            <a:r>
              <a:rPr lang="es-PE" sz="3500" i="1" dirty="0">
                <a:solidFill>
                  <a:srgbClr val="FF0000"/>
                </a:solidFill>
                <a:latin typeface="Cambria" pitchFamily="18" charset="0"/>
              </a:rPr>
              <a:t>infame</a:t>
            </a:r>
            <a:r>
              <a:rPr lang="es-PE" sz="3500" i="1" dirty="0" smtClean="0">
                <a:latin typeface="Cambria" pitchFamily="18" charset="0"/>
              </a:rPr>
              <a:t>» </a:t>
            </a:r>
            <a:r>
              <a:rPr lang="es-PE" sz="3500" dirty="0" smtClean="0">
                <a:latin typeface="Cambria" pitchFamily="18" charset="0"/>
              </a:rPr>
              <a:t>(Thomas </a:t>
            </a:r>
            <a:r>
              <a:rPr lang="es-PE" sz="3500" dirty="0" err="1" smtClean="0">
                <a:latin typeface="Cambria" pitchFamily="18" charset="0"/>
              </a:rPr>
              <a:t>Clarkson</a:t>
            </a:r>
            <a:r>
              <a:rPr lang="es-PE" sz="3500" dirty="0" smtClean="0">
                <a:latin typeface="Cambria" pitchFamily="18" charset="0"/>
              </a:rPr>
              <a:t>-inglés)</a:t>
            </a:r>
          </a:p>
          <a:p>
            <a:pPr algn="just">
              <a:buFont typeface="Wingdings" pitchFamily="2" charset="2"/>
              <a:buChar char="ü"/>
            </a:pPr>
            <a:endParaRPr lang="es-PE" sz="3500" i="1" dirty="0">
              <a:latin typeface="Cambria" pitchFamily="18" charset="0"/>
            </a:endParaRPr>
          </a:p>
          <a:p>
            <a:pPr algn="just">
              <a:buFont typeface="Wingdings" pitchFamily="2" charset="2"/>
              <a:buChar char="ü"/>
            </a:pPr>
            <a:r>
              <a:rPr lang="es-PE" sz="3500" b="1" dirty="0" smtClean="0">
                <a:solidFill>
                  <a:srgbClr val="FF0000"/>
                </a:solidFill>
                <a:latin typeface="Cambria" pitchFamily="18" charset="0"/>
              </a:rPr>
              <a:t>1831: </a:t>
            </a:r>
            <a:r>
              <a:rPr lang="es-PE" sz="3500" dirty="0">
                <a:latin typeface="Cambria" pitchFamily="18" charset="0"/>
              </a:rPr>
              <a:t>revista de Boston, William Lloyd </a:t>
            </a:r>
            <a:r>
              <a:rPr lang="es-PE" sz="3500" dirty="0" err="1" smtClean="0">
                <a:latin typeface="Cambria" pitchFamily="18" charset="0"/>
              </a:rPr>
              <a:t>Garrison</a:t>
            </a:r>
            <a:r>
              <a:rPr lang="es-PE" sz="3500" dirty="0" smtClean="0">
                <a:latin typeface="Cambria" pitchFamily="18" charset="0"/>
              </a:rPr>
              <a:t> «</a:t>
            </a:r>
            <a:r>
              <a:rPr lang="es-PE" sz="3500" dirty="0" err="1">
                <a:latin typeface="Cambria" pitchFamily="18" charset="0"/>
              </a:rPr>
              <a:t>The</a:t>
            </a:r>
            <a:r>
              <a:rPr lang="es-PE" sz="3500" dirty="0">
                <a:latin typeface="Cambria" pitchFamily="18" charset="0"/>
              </a:rPr>
              <a:t> </a:t>
            </a:r>
            <a:r>
              <a:rPr lang="es-PE" sz="3500" dirty="0" err="1">
                <a:latin typeface="Cambria" pitchFamily="18" charset="0"/>
              </a:rPr>
              <a:t>Liberator</a:t>
            </a:r>
            <a:r>
              <a:rPr lang="es-PE" sz="3500" dirty="0">
                <a:latin typeface="Cambria" pitchFamily="18" charset="0"/>
              </a:rPr>
              <a:t>» </a:t>
            </a:r>
            <a:r>
              <a:rPr lang="es-PE" sz="3500" dirty="0">
                <a:solidFill>
                  <a:srgbClr val="FF0000"/>
                </a:solidFill>
                <a:latin typeface="Cambria" pitchFamily="18" charset="0"/>
              </a:rPr>
              <a:t>critica abiertamente el sistema esclavista</a:t>
            </a:r>
            <a:r>
              <a:rPr lang="es-PE" sz="3500" dirty="0" smtClean="0">
                <a:solidFill>
                  <a:srgbClr val="FF0000"/>
                </a:solidFill>
                <a:latin typeface="Cambria" pitchFamily="18" charset="0"/>
              </a:rPr>
              <a:t>.</a:t>
            </a:r>
          </a:p>
          <a:p>
            <a:pPr algn="just">
              <a:buFont typeface="Wingdings" pitchFamily="2" charset="2"/>
              <a:buChar char="ü"/>
            </a:pPr>
            <a:endParaRPr lang="es-PE" sz="3500" dirty="0">
              <a:latin typeface="Cambria" pitchFamily="18" charset="0"/>
            </a:endParaRPr>
          </a:p>
          <a:p>
            <a:pPr algn="just">
              <a:buFont typeface="Wingdings" pitchFamily="2" charset="2"/>
              <a:buChar char="ü"/>
            </a:pPr>
            <a:r>
              <a:rPr lang="es-PE" sz="3500" b="1" dirty="0">
                <a:solidFill>
                  <a:srgbClr val="FF0000"/>
                </a:solidFill>
                <a:latin typeface="Cambria" pitchFamily="18" charset="0"/>
              </a:rPr>
              <a:t>1833: </a:t>
            </a:r>
            <a:r>
              <a:rPr lang="es-PE" sz="3500" dirty="0" smtClean="0">
                <a:latin typeface="Cambria" pitchFamily="18" charset="0"/>
              </a:rPr>
              <a:t>se crea la </a:t>
            </a:r>
            <a:r>
              <a:rPr lang="es-PE" sz="3500" dirty="0">
                <a:latin typeface="Cambria" pitchFamily="18" charset="0"/>
              </a:rPr>
              <a:t>Anti-</a:t>
            </a:r>
            <a:r>
              <a:rPr lang="es-PE" sz="3500" dirty="0" err="1">
                <a:latin typeface="Cambria" pitchFamily="18" charset="0"/>
              </a:rPr>
              <a:t>Slavery</a:t>
            </a:r>
            <a:r>
              <a:rPr lang="es-PE" sz="3500" dirty="0">
                <a:latin typeface="Cambria" pitchFamily="18" charset="0"/>
              </a:rPr>
              <a:t> </a:t>
            </a:r>
            <a:r>
              <a:rPr lang="es-PE" sz="3500" dirty="0" err="1" smtClean="0">
                <a:latin typeface="Cambria" pitchFamily="18" charset="0"/>
              </a:rPr>
              <a:t>Society</a:t>
            </a:r>
            <a:r>
              <a:rPr lang="es-PE" sz="3500" dirty="0" smtClean="0">
                <a:latin typeface="Cambria" pitchFamily="18" charset="0"/>
              </a:rPr>
              <a:t>. (Movimiento abolicionista)</a:t>
            </a:r>
          </a:p>
          <a:p>
            <a:pPr marL="0" indent="0" algn="just">
              <a:buNone/>
            </a:pPr>
            <a:endParaRPr lang="es-PE" sz="3500" dirty="0" smtClean="0">
              <a:latin typeface="Cambria" pitchFamily="18" charset="0"/>
            </a:endParaRPr>
          </a:p>
          <a:p>
            <a:pPr algn="just">
              <a:buFont typeface="Wingdings" pitchFamily="2" charset="2"/>
              <a:buChar char="ü"/>
            </a:pPr>
            <a:r>
              <a:rPr lang="es-PE" sz="3500" b="1" dirty="0">
                <a:solidFill>
                  <a:srgbClr val="FF0000"/>
                </a:solidFill>
                <a:latin typeface="Cambria" pitchFamily="18" charset="0"/>
              </a:rPr>
              <a:t>1842: </a:t>
            </a:r>
            <a:r>
              <a:rPr lang="es-PE" sz="3500" dirty="0">
                <a:latin typeface="Cambria" pitchFamily="18" charset="0"/>
              </a:rPr>
              <a:t>Henry Highland </a:t>
            </a:r>
            <a:r>
              <a:rPr lang="es-PE" sz="3500" dirty="0" err="1">
                <a:latin typeface="Cambria" pitchFamily="18" charset="0"/>
              </a:rPr>
              <a:t>Garnet</a:t>
            </a:r>
            <a:r>
              <a:rPr lang="es-PE" sz="3500" dirty="0">
                <a:latin typeface="Cambria" pitchFamily="18" charset="0"/>
              </a:rPr>
              <a:t> (abolicionista negro) </a:t>
            </a:r>
            <a:r>
              <a:rPr lang="es-PE" sz="3500" i="1" dirty="0">
                <a:latin typeface="Cambria" pitchFamily="18" charset="0"/>
              </a:rPr>
              <a:t>«Levantaos, levantaos, hermanos. </a:t>
            </a:r>
            <a:r>
              <a:rPr lang="es-PE" sz="3500" i="1" dirty="0">
                <a:solidFill>
                  <a:srgbClr val="FF0000"/>
                </a:solidFill>
                <a:latin typeface="Cambria" pitchFamily="18" charset="0"/>
              </a:rPr>
              <a:t>Luchad</a:t>
            </a:r>
            <a:r>
              <a:rPr lang="es-PE" sz="3500" i="1" dirty="0">
                <a:latin typeface="Cambria" pitchFamily="18" charset="0"/>
              </a:rPr>
              <a:t> por vuestras vidas y por vuestra libertad. Este es el día y la hora. Que cada uno de los esclavos lo haga y los días de esclavitud están contados. Ningún pueblo oprimido obtuvo su libertad sin resistencia»</a:t>
            </a:r>
            <a:endParaRPr lang="es-PE" sz="3500" dirty="0" smtClean="0">
              <a:latin typeface="Cambria" pitchFamily="18" charset="0"/>
            </a:endParaRPr>
          </a:p>
          <a:p>
            <a:pPr algn="just">
              <a:buFont typeface="Wingdings" pitchFamily="2" charset="2"/>
              <a:buChar char="ü"/>
            </a:pPr>
            <a:endParaRPr lang="es-PE" sz="3500" dirty="0">
              <a:latin typeface="Cambria" pitchFamily="18" charset="0"/>
            </a:endParaRPr>
          </a:p>
          <a:p>
            <a:pPr algn="just">
              <a:buFont typeface="Wingdings" pitchFamily="2" charset="2"/>
              <a:buChar char="ü"/>
            </a:pPr>
            <a:r>
              <a:rPr lang="es-PE" sz="3500" b="1" dirty="0">
                <a:solidFill>
                  <a:srgbClr val="FF0000"/>
                </a:solidFill>
                <a:latin typeface="Cambria" pitchFamily="18" charset="0"/>
              </a:rPr>
              <a:t>1857: </a:t>
            </a:r>
            <a:r>
              <a:rPr lang="es-PE" sz="3500" b="1" dirty="0" smtClean="0">
                <a:solidFill>
                  <a:srgbClr val="FF0000"/>
                </a:solidFill>
                <a:latin typeface="Cambria" pitchFamily="18" charset="0"/>
              </a:rPr>
              <a:t> </a:t>
            </a:r>
            <a:r>
              <a:rPr lang="es-PE" sz="3500" dirty="0" smtClean="0">
                <a:latin typeface="Cambria" pitchFamily="18" charset="0"/>
              </a:rPr>
              <a:t>panfleto </a:t>
            </a:r>
            <a:r>
              <a:rPr lang="es-PE" sz="3500" dirty="0">
                <a:latin typeface="Cambria" pitchFamily="18" charset="0"/>
              </a:rPr>
              <a:t>«</a:t>
            </a:r>
            <a:r>
              <a:rPr lang="es-PE" sz="3500" dirty="0" err="1">
                <a:latin typeface="Cambria" pitchFamily="18" charset="0"/>
              </a:rPr>
              <a:t>The</a:t>
            </a:r>
            <a:r>
              <a:rPr lang="es-PE" sz="3500" dirty="0">
                <a:latin typeface="Cambria" pitchFamily="18" charset="0"/>
              </a:rPr>
              <a:t> </a:t>
            </a:r>
            <a:r>
              <a:rPr lang="es-PE" sz="3500" dirty="0" err="1">
                <a:latin typeface="Cambria" pitchFamily="18" charset="0"/>
              </a:rPr>
              <a:t>Impending</a:t>
            </a:r>
            <a:r>
              <a:rPr lang="es-PE" sz="3500" dirty="0">
                <a:latin typeface="Cambria" pitchFamily="18" charset="0"/>
              </a:rPr>
              <a:t> </a:t>
            </a:r>
            <a:r>
              <a:rPr lang="es-PE" sz="3500" dirty="0" smtClean="0">
                <a:latin typeface="Cambria" pitchFamily="18" charset="0"/>
              </a:rPr>
              <a:t>Crisis» (La </a:t>
            </a:r>
            <a:r>
              <a:rPr lang="es-PE" sz="3500" dirty="0">
                <a:latin typeface="Cambria" pitchFamily="18" charset="0"/>
              </a:rPr>
              <a:t>crisis que vendrá) ataca la </a:t>
            </a:r>
            <a:r>
              <a:rPr lang="es-PE" sz="3500" dirty="0" smtClean="0">
                <a:latin typeface="Cambria" pitchFamily="18" charset="0"/>
              </a:rPr>
              <a:t>esclavitud anunciando </a:t>
            </a:r>
            <a:r>
              <a:rPr lang="es-PE" sz="3500" dirty="0">
                <a:latin typeface="Cambria" pitchFamily="18" charset="0"/>
              </a:rPr>
              <a:t>que no </a:t>
            </a:r>
            <a:r>
              <a:rPr lang="es-PE" sz="3500" dirty="0" smtClean="0">
                <a:latin typeface="Cambria" pitchFamily="18" charset="0"/>
              </a:rPr>
              <a:t>tardará </a:t>
            </a:r>
            <a:r>
              <a:rPr lang="es-PE" sz="3500" dirty="0">
                <a:latin typeface="Cambria" pitchFamily="18" charset="0"/>
              </a:rPr>
              <a:t>en producirse </a:t>
            </a:r>
            <a:r>
              <a:rPr lang="es-PE" sz="3500" dirty="0">
                <a:solidFill>
                  <a:srgbClr val="FF0000"/>
                </a:solidFill>
                <a:latin typeface="Cambria" pitchFamily="18" charset="0"/>
              </a:rPr>
              <a:t>una rebelión de los esclavos que cubriría todo el sur de sangre</a:t>
            </a:r>
            <a:r>
              <a:rPr lang="es-PE" sz="3500" dirty="0">
                <a:latin typeface="Cambria" pitchFamily="18" charset="0"/>
              </a:rPr>
              <a:t>. En los territorios esclavistas linchaban a todo persona en cuyo poder se encontraba este panfleto</a:t>
            </a:r>
            <a:r>
              <a:rPr lang="es-PE" sz="3500" dirty="0" smtClean="0">
                <a:latin typeface="Cambria" pitchFamily="18" charset="0"/>
              </a:rPr>
              <a:t>.</a:t>
            </a:r>
          </a:p>
          <a:p>
            <a:pPr algn="just">
              <a:buFont typeface="Wingdings" pitchFamily="2" charset="2"/>
              <a:buChar char="ü"/>
            </a:pPr>
            <a:endParaRPr lang="es-PE" sz="3500" i="1" dirty="0">
              <a:latin typeface="Cambria" pitchFamily="18" charset="0"/>
            </a:endParaRPr>
          </a:p>
          <a:p>
            <a:endParaRPr lang="es-PE" dirty="0"/>
          </a:p>
        </p:txBody>
      </p:sp>
    </p:spTree>
    <p:extLst>
      <p:ext uri="{BB962C8B-B14F-4D97-AF65-F5344CB8AC3E}">
        <p14:creationId xmlns:p14="http://schemas.microsoft.com/office/powerpoint/2010/main" val="69633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p:cTn id="39"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 calcmode="lin" valueType="num">
                                      <p:cBhvr>
                                        <p:cTn id="4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4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4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50" dur="1000"/>
                                        <p:tgtEl>
                                          <p:spTgt spid="4">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anim calcmode="lin" valueType="num">
                                      <p:cBhvr>
                                        <p:cTn id="55"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56"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57"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58" dur="10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4">
                                            <p:txEl>
                                              <p:pRg st="4" end="4"/>
                                            </p:txEl>
                                          </p:spTgt>
                                        </p:tgtEl>
                                        <p:attrNameLst>
                                          <p:attrName>style.visibility</p:attrName>
                                        </p:attrNameLst>
                                      </p:cBhvr>
                                      <p:to>
                                        <p:strVal val="visible"/>
                                      </p:to>
                                    </p:set>
                                    <p:anim calcmode="lin" valueType="num">
                                      <p:cBhvr>
                                        <p:cTn id="63"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64"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65"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66" dur="1000"/>
                                        <p:tgtEl>
                                          <p:spTgt spid="4">
                                            <p:txEl>
                                              <p:pRg st="4" end="4"/>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4">
                                            <p:txEl>
                                              <p:pRg st="6" end="6"/>
                                            </p:txEl>
                                          </p:spTgt>
                                        </p:tgtEl>
                                        <p:attrNameLst>
                                          <p:attrName>style.visibility</p:attrName>
                                        </p:attrNameLst>
                                      </p:cBhvr>
                                      <p:to>
                                        <p:strVal val="visible"/>
                                      </p:to>
                                    </p:set>
                                    <p:anim calcmode="lin" valueType="num">
                                      <p:cBhvr>
                                        <p:cTn id="71"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72"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73"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74" dur="1000"/>
                                        <p:tgtEl>
                                          <p:spTgt spid="4">
                                            <p:txEl>
                                              <p:pRg st="6" end="6"/>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childTnLst>
                                    <p:set>
                                      <p:cBhvr>
                                        <p:cTn id="78" dur="1" fill="hold">
                                          <p:stCondLst>
                                            <p:cond delay="0"/>
                                          </p:stCondLst>
                                        </p:cTn>
                                        <p:tgtEl>
                                          <p:spTgt spid="4">
                                            <p:txEl>
                                              <p:pRg st="8" end="8"/>
                                            </p:txEl>
                                          </p:spTgt>
                                        </p:tgtEl>
                                        <p:attrNameLst>
                                          <p:attrName>style.visibility</p:attrName>
                                        </p:attrNameLst>
                                      </p:cBhvr>
                                      <p:to>
                                        <p:strVal val="visible"/>
                                      </p:to>
                                    </p:set>
                                    <p:anim calcmode="lin" valueType="num">
                                      <p:cBhvr>
                                        <p:cTn id="79" dur="1000" fill="hold"/>
                                        <p:tgtEl>
                                          <p:spTgt spid="4">
                                            <p:txEl>
                                              <p:pRg st="8" end="8"/>
                                            </p:txEl>
                                          </p:spTgt>
                                        </p:tgtEl>
                                        <p:attrNameLst>
                                          <p:attrName>ppt_w</p:attrName>
                                        </p:attrNameLst>
                                      </p:cBhvr>
                                      <p:tavLst>
                                        <p:tav tm="0">
                                          <p:val>
                                            <p:fltVal val="0"/>
                                          </p:val>
                                        </p:tav>
                                        <p:tav tm="100000">
                                          <p:val>
                                            <p:strVal val="#ppt_w"/>
                                          </p:val>
                                        </p:tav>
                                      </p:tavLst>
                                    </p:anim>
                                    <p:anim calcmode="lin" valueType="num">
                                      <p:cBhvr>
                                        <p:cTn id="80" dur="1000" fill="hold"/>
                                        <p:tgtEl>
                                          <p:spTgt spid="4">
                                            <p:txEl>
                                              <p:pRg st="8" end="8"/>
                                            </p:txEl>
                                          </p:spTgt>
                                        </p:tgtEl>
                                        <p:attrNameLst>
                                          <p:attrName>ppt_h</p:attrName>
                                        </p:attrNameLst>
                                      </p:cBhvr>
                                      <p:tavLst>
                                        <p:tav tm="0">
                                          <p:val>
                                            <p:fltVal val="0"/>
                                          </p:val>
                                        </p:tav>
                                        <p:tav tm="100000">
                                          <p:val>
                                            <p:strVal val="#ppt_h"/>
                                          </p:val>
                                        </p:tav>
                                      </p:tavLst>
                                    </p:anim>
                                    <p:anim calcmode="lin" valueType="num">
                                      <p:cBhvr>
                                        <p:cTn id="81" dur="1000" fill="hold"/>
                                        <p:tgtEl>
                                          <p:spTgt spid="4">
                                            <p:txEl>
                                              <p:pRg st="8" end="8"/>
                                            </p:txEl>
                                          </p:spTgt>
                                        </p:tgtEl>
                                        <p:attrNameLst>
                                          <p:attrName>style.rotation</p:attrName>
                                        </p:attrNameLst>
                                      </p:cBhvr>
                                      <p:tavLst>
                                        <p:tav tm="0">
                                          <p:val>
                                            <p:fltVal val="90"/>
                                          </p:val>
                                        </p:tav>
                                        <p:tav tm="100000">
                                          <p:val>
                                            <p:fltVal val="0"/>
                                          </p:val>
                                        </p:tav>
                                      </p:tavLst>
                                    </p:anim>
                                    <p:animEffect transition="in" filter="fade">
                                      <p:cBhvr>
                                        <p:cTn id="82" dur="1000"/>
                                        <p:tgtEl>
                                          <p:spTgt spid="4">
                                            <p:txEl>
                                              <p:pRg st="8" end="8"/>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nodeType="clickEffect">
                                  <p:stCondLst>
                                    <p:cond delay="0"/>
                                  </p:stCondLst>
                                  <p:childTnLst>
                                    <p:set>
                                      <p:cBhvr>
                                        <p:cTn id="86" dur="1" fill="hold">
                                          <p:stCondLst>
                                            <p:cond delay="0"/>
                                          </p:stCondLst>
                                        </p:cTn>
                                        <p:tgtEl>
                                          <p:spTgt spid="4">
                                            <p:txEl>
                                              <p:pRg st="10" end="10"/>
                                            </p:txEl>
                                          </p:spTgt>
                                        </p:tgtEl>
                                        <p:attrNameLst>
                                          <p:attrName>style.visibility</p:attrName>
                                        </p:attrNameLst>
                                      </p:cBhvr>
                                      <p:to>
                                        <p:strVal val="visible"/>
                                      </p:to>
                                    </p:set>
                                    <p:anim calcmode="lin" valueType="num">
                                      <p:cBhvr>
                                        <p:cTn id="87" dur="10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88" dur="1000" fill="hold"/>
                                        <p:tgtEl>
                                          <p:spTgt spid="4">
                                            <p:txEl>
                                              <p:pRg st="10" end="10"/>
                                            </p:txEl>
                                          </p:spTgt>
                                        </p:tgtEl>
                                        <p:attrNameLst>
                                          <p:attrName>ppt_h</p:attrName>
                                        </p:attrNameLst>
                                      </p:cBhvr>
                                      <p:tavLst>
                                        <p:tav tm="0">
                                          <p:val>
                                            <p:fltVal val="0"/>
                                          </p:val>
                                        </p:tav>
                                        <p:tav tm="100000">
                                          <p:val>
                                            <p:strVal val="#ppt_h"/>
                                          </p:val>
                                        </p:tav>
                                      </p:tavLst>
                                    </p:anim>
                                    <p:anim calcmode="lin" valueType="num">
                                      <p:cBhvr>
                                        <p:cTn id="89" dur="1000" fill="hold"/>
                                        <p:tgtEl>
                                          <p:spTgt spid="4">
                                            <p:txEl>
                                              <p:pRg st="10" end="10"/>
                                            </p:txEl>
                                          </p:spTgt>
                                        </p:tgtEl>
                                        <p:attrNameLst>
                                          <p:attrName>style.rotation</p:attrName>
                                        </p:attrNameLst>
                                      </p:cBhvr>
                                      <p:tavLst>
                                        <p:tav tm="0">
                                          <p:val>
                                            <p:fltVal val="90"/>
                                          </p:val>
                                        </p:tav>
                                        <p:tav tm="100000">
                                          <p:val>
                                            <p:fltVal val="0"/>
                                          </p:val>
                                        </p:tav>
                                      </p:tavLst>
                                    </p:anim>
                                    <p:animEffect transition="in" filter="fade">
                                      <p:cBhvr>
                                        <p:cTn id="90" dur="1000"/>
                                        <p:tgtEl>
                                          <p:spTgt spid="4">
                                            <p:txEl>
                                              <p:pRg st="10" end="10"/>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nodeType="clickEffect">
                                  <p:stCondLst>
                                    <p:cond delay="0"/>
                                  </p:stCondLst>
                                  <p:childTnLst>
                                    <p:set>
                                      <p:cBhvr>
                                        <p:cTn id="94" dur="1" fill="hold">
                                          <p:stCondLst>
                                            <p:cond delay="0"/>
                                          </p:stCondLst>
                                        </p:cTn>
                                        <p:tgtEl>
                                          <p:spTgt spid="4">
                                            <p:txEl>
                                              <p:pRg st="12" end="12"/>
                                            </p:txEl>
                                          </p:spTgt>
                                        </p:tgtEl>
                                        <p:attrNameLst>
                                          <p:attrName>style.visibility</p:attrName>
                                        </p:attrNameLst>
                                      </p:cBhvr>
                                      <p:to>
                                        <p:strVal val="visible"/>
                                      </p:to>
                                    </p:set>
                                    <p:anim calcmode="lin" valueType="num">
                                      <p:cBhvr>
                                        <p:cTn id="95" dur="1000" fill="hold"/>
                                        <p:tgtEl>
                                          <p:spTgt spid="4">
                                            <p:txEl>
                                              <p:pRg st="12" end="12"/>
                                            </p:txEl>
                                          </p:spTgt>
                                        </p:tgtEl>
                                        <p:attrNameLst>
                                          <p:attrName>ppt_w</p:attrName>
                                        </p:attrNameLst>
                                      </p:cBhvr>
                                      <p:tavLst>
                                        <p:tav tm="0">
                                          <p:val>
                                            <p:fltVal val="0"/>
                                          </p:val>
                                        </p:tav>
                                        <p:tav tm="100000">
                                          <p:val>
                                            <p:strVal val="#ppt_w"/>
                                          </p:val>
                                        </p:tav>
                                      </p:tavLst>
                                    </p:anim>
                                    <p:anim calcmode="lin" valueType="num">
                                      <p:cBhvr>
                                        <p:cTn id="96" dur="1000" fill="hold"/>
                                        <p:tgtEl>
                                          <p:spTgt spid="4">
                                            <p:txEl>
                                              <p:pRg st="12" end="12"/>
                                            </p:txEl>
                                          </p:spTgt>
                                        </p:tgtEl>
                                        <p:attrNameLst>
                                          <p:attrName>ppt_h</p:attrName>
                                        </p:attrNameLst>
                                      </p:cBhvr>
                                      <p:tavLst>
                                        <p:tav tm="0">
                                          <p:val>
                                            <p:fltVal val="0"/>
                                          </p:val>
                                        </p:tav>
                                        <p:tav tm="100000">
                                          <p:val>
                                            <p:strVal val="#ppt_h"/>
                                          </p:val>
                                        </p:tav>
                                      </p:tavLst>
                                    </p:anim>
                                    <p:anim calcmode="lin" valueType="num">
                                      <p:cBhvr>
                                        <p:cTn id="97" dur="1000" fill="hold"/>
                                        <p:tgtEl>
                                          <p:spTgt spid="4">
                                            <p:txEl>
                                              <p:pRg st="12" end="12"/>
                                            </p:txEl>
                                          </p:spTgt>
                                        </p:tgtEl>
                                        <p:attrNameLst>
                                          <p:attrName>style.rotation</p:attrName>
                                        </p:attrNameLst>
                                      </p:cBhvr>
                                      <p:tavLst>
                                        <p:tav tm="0">
                                          <p:val>
                                            <p:fltVal val="90"/>
                                          </p:val>
                                        </p:tav>
                                        <p:tav tm="100000">
                                          <p:val>
                                            <p:fltVal val="0"/>
                                          </p:val>
                                        </p:tav>
                                      </p:tavLst>
                                    </p:anim>
                                    <p:animEffect transition="in" filter="fade">
                                      <p:cBhvr>
                                        <p:cTn id="98" dur="10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5376614"/>
            <a:ext cx="4032448" cy="576064"/>
          </a:xfrm>
        </p:spPr>
        <p:txBody>
          <a:bodyPr>
            <a:normAutofit fontScale="25000" lnSpcReduction="20000"/>
          </a:bodyPr>
          <a:lstStyle/>
          <a:p>
            <a:pPr>
              <a:buFont typeface="Wingdings" pitchFamily="2" charset="2"/>
              <a:buChar char="ü"/>
            </a:pPr>
            <a:r>
              <a:rPr lang="es-PE" sz="5600" dirty="0" smtClean="0">
                <a:latin typeface="Cambria" pitchFamily="18" charset="0"/>
              </a:rPr>
              <a:t>John </a:t>
            </a:r>
            <a:r>
              <a:rPr lang="es-PE" sz="5600" dirty="0" err="1" smtClean="0">
                <a:latin typeface="Cambria" pitchFamily="18" charset="0"/>
              </a:rPr>
              <a:t>Calhoun</a:t>
            </a:r>
            <a:r>
              <a:rPr lang="es-PE" sz="5600" dirty="0" smtClean="0">
                <a:latin typeface="Cambria" pitchFamily="18" charset="0"/>
              </a:rPr>
              <a:t>,  </a:t>
            </a:r>
            <a:r>
              <a:rPr lang="es-PE" sz="5600" dirty="0">
                <a:solidFill>
                  <a:srgbClr val="FF0000"/>
                </a:solidFill>
                <a:latin typeface="Cambria" pitchFamily="18" charset="0"/>
              </a:rPr>
              <a:t>vicepresidente de Estados </a:t>
            </a:r>
            <a:r>
              <a:rPr lang="es-PE" sz="5600" dirty="0" smtClean="0">
                <a:solidFill>
                  <a:srgbClr val="FF0000"/>
                </a:solidFill>
                <a:latin typeface="Cambria" pitchFamily="18" charset="0"/>
              </a:rPr>
              <a:t>Unidos,</a:t>
            </a:r>
            <a:r>
              <a:rPr lang="es-PE" sz="5600" dirty="0" smtClean="0">
                <a:latin typeface="Cambria" pitchFamily="18" charset="0"/>
              </a:rPr>
              <a:t> 1825-1832:</a:t>
            </a:r>
          </a:p>
          <a:p>
            <a:pPr>
              <a:buFont typeface="Wingdings" pitchFamily="2" charset="2"/>
              <a:buChar char="ü"/>
            </a:pPr>
            <a:r>
              <a:rPr lang="es-PE" sz="5600" i="1" dirty="0" smtClean="0">
                <a:latin typeface="Cambria" pitchFamily="18" charset="0"/>
              </a:rPr>
              <a:t>«La esclavitud  no </a:t>
            </a:r>
            <a:r>
              <a:rPr lang="es-PE" sz="5600" i="1" dirty="0">
                <a:latin typeface="Cambria" pitchFamily="18" charset="0"/>
              </a:rPr>
              <a:t>es un mal necesario sino un bien </a:t>
            </a:r>
            <a:r>
              <a:rPr lang="es-PE" sz="5600" i="1" dirty="0" smtClean="0">
                <a:latin typeface="Cambria" pitchFamily="18" charset="0"/>
              </a:rPr>
              <a:t>positivo».</a:t>
            </a:r>
          </a:p>
          <a:p>
            <a:pPr>
              <a:buFont typeface="Wingdings" pitchFamily="2" charset="2"/>
              <a:buChar char="ü"/>
            </a:pPr>
            <a:r>
              <a:rPr lang="es-PE" sz="5600" dirty="0" smtClean="0">
                <a:latin typeface="Cambria" pitchFamily="18" charset="0"/>
              </a:rPr>
              <a:t>Promotor </a:t>
            </a:r>
            <a:r>
              <a:rPr lang="es-PE" sz="5600" dirty="0">
                <a:latin typeface="Cambria" pitchFamily="18" charset="0"/>
              </a:rPr>
              <a:t>de la ley de esclavos </a:t>
            </a:r>
            <a:r>
              <a:rPr lang="es-PE" sz="5600" dirty="0" smtClean="0">
                <a:latin typeface="Cambria" pitchFamily="18" charset="0"/>
              </a:rPr>
              <a:t>fugitivos</a:t>
            </a:r>
          </a:p>
          <a:p>
            <a:pPr marL="0" indent="0">
              <a:buNone/>
            </a:pPr>
            <a:endParaRPr lang="es-PE" dirty="0">
              <a:latin typeface="Cambria" pitchFamily="18" charset="0"/>
            </a:endParaRPr>
          </a:p>
          <a:p>
            <a:endParaRPr lang="es-PE" dirty="0"/>
          </a:p>
        </p:txBody>
      </p:sp>
      <p:pic>
        <p:nvPicPr>
          <p:cNvPr id="3074" name="Picture 2" descr="http://upload.wikimedia.org/wikipedia/commons/thumb/d/d6/JohnCCalhoun.jpeg/220px-JohnCCalhoun.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4032448" cy="511256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076" name="Picture 4" descr="http://upload.wikimedia.org/wikipedia/commons/thumb/1/1c/Frederick_Douglass_portrait.jpg/640px-Frederick_Douglass_portra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44624"/>
            <a:ext cx="3816424" cy="511256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4175936" y="5373216"/>
            <a:ext cx="4032448" cy="1384995"/>
          </a:xfrm>
          <a:prstGeom prst="rect">
            <a:avLst/>
          </a:prstGeom>
          <a:noFill/>
        </p:spPr>
        <p:txBody>
          <a:bodyPr wrap="square" rtlCol="0">
            <a:spAutoFit/>
          </a:bodyPr>
          <a:lstStyle/>
          <a:p>
            <a:pPr algn="just"/>
            <a:r>
              <a:rPr lang="es-PE" sz="1400" dirty="0" smtClean="0">
                <a:latin typeface="Cambria" pitchFamily="18" charset="0"/>
              </a:rPr>
              <a:t>Frederick Douglas, </a:t>
            </a:r>
            <a:r>
              <a:rPr lang="es-PE" sz="1400" dirty="0" smtClean="0">
                <a:solidFill>
                  <a:srgbClr val="FF0000"/>
                </a:solidFill>
                <a:latin typeface="Cambria" pitchFamily="18" charset="0"/>
              </a:rPr>
              <a:t>abolicionista negro</a:t>
            </a:r>
            <a:r>
              <a:rPr lang="es-PE" sz="1400" dirty="0" smtClean="0">
                <a:latin typeface="Cambria" pitchFamily="18" charset="0"/>
              </a:rPr>
              <a:t>.</a:t>
            </a:r>
          </a:p>
          <a:p>
            <a:pPr algn="just"/>
            <a:r>
              <a:rPr lang="es-PE" sz="1400" i="1" dirty="0" smtClean="0">
                <a:latin typeface="Cambria" pitchFamily="18" charset="0"/>
              </a:rPr>
              <a:t>«El </a:t>
            </a:r>
            <a:r>
              <a:rPr lang="es-PE" sz="1400" i="1" dirty="0">
                <a:latin typeface="Cambria" pitchFamily="18" charset="0"/>
              </a:rPr>
              <a:t>derecho no tiene sexo, la verdad no tiene color, Dios es el padre de todos nosotros y nosotros somos todos </a:t>
            </a:r>
            <a:r>
              <a:rPr lang="es-PE" sz="1400" i="1" dirty="0" smtClean="0">
                <a:latin typeface="Cambria" pitchFamily="18" charset="0"/>
              </a:rPr>
              <a:t>hermanos».</a:t>
            </a:r>
          </a:p>
          <a:p>
            <a:pPr algn="just"/>
            <a:r>
              <a:rPr lang="es-PE" sz="1400" i="1" dirty="0" smtClean="0">
                <a:latin typeface="Cambria" pitchFamily="18" charset="0"/>
              </a:rPr>
              <a:t>«La </a:t>
            </a:r>
            <a:r>
              <a:rPr lang="es-PE" sz="1400" i="1" dirty="0">
                <a:latin typeface="Cambria" pitchFamily="18" charset="0"/>
              </a:rPr>
              <a:t>alfabetización es el trayecto desde la esclavitud hacia la </a:t>
            </a:r>
            <a:r>
              <a:rPr lang="es-PE" sz="1400" i="1" dirty="0" smtClean="0">
                <a:latin typeface="Cambria" pitchFamily="18" charset="0"/>
              </a:rPr>
              <a:t>libertad».</a:t>
            </a:r>
            <a:endParaRPr lang="es-PE" sz="1400" i="1" dirty="0">
              <a:latin typeface="Cambria" pitchFamily="18" charset="0"/>
            </a:endParaRPr>
          </a:p>
        </p:txBody>
      </p:sp>
    </p:spTree>
    <p:extLst>
      <p:ext uri="{BB962C8B-B14F-4D97-AF65-F5344CB8AC3E}">
        <p14:creationId xmlns:p14="http://schemas.microsoft.com/office/powerpoint/2010/main" val="129937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p:cTn id="2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30" dur="1000"/>
                                        <p:tgtEl>
                                          <p:spTgt spid="5">
                                            <p:txEl>
                                              <p:pRg st="0" end="0"/>
                                            </p:txEl>
                                          </p:spTgt>
                                        </p:tgtEl>
                                      </p:cBhvr>
                                    </p:animEffect>
                                  </p:childTnLst>
                                </p:cTn>
                              </p:par>
                              <p:par>
                                <p:cTn id="31" presetID="31" presetClass="entr" presetSubtype="0" fill="hold" nodeType="with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 calcmode="lin" valueType="num">
                                      <p:cBhvr>
                                        <p:cTn id="3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3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3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36" dur="1000"/>
                                        <p:tgtEl>
                                          <p:spTgt spid="5">
                                            <p:txEl>
                                              <p:pRg st="1" end="1"/>
                                            </p:txEl>
                                          </p:spTgt>
                                        </p:tgtEl>
                                      </p:cBhvr>
                                    </p:animEffect>
                                  </p:childTnLst>
                                </p:cTn>
                              </p:par>
                              <p:par>
                                <p:cTn id="37" presetID="31" presetClass="entr" presetSubtype="0" fill="hold" nodeType="with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 calcmode="lin" valueType="num">
                                      <p:cBhvr>
                                        <p:cTn id="3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41"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42"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239000" cy="588680"/>
          </a:xfrm>
        </p:spPr>
        <p:txBody>
          <a:bodyPr>
            <a:normAutofit fontScale="90000"/>
          </a:bodyPr>
          <a:lstStyle/>
          <a:p>
            <a:pPr algn="ctr"/>
            <a:r>
              <a:rPr lang="es-PE" dirty="0" smtClean="0"/>
              <a:t>LA ESCLAVITUD Y LA LITERATURA</a:t>
            </a:r>
            <a:endParaRPr lang="es-PE" dirty="0"/>
          </a:p>
        </p:txBody>
      </p:sp>
      <p:sp>
        <p:nvSpPr>
          <p:cNvPr id="3" name="2 Marcador de contenido"/>
          <p:cNvSpPr>
            <a:spLocks noGrp="1"/>
          </p:cNvSpPr>
          <p:nvPr>
            <p:ph idx="1"/>
          </p:nvPr>
        </p:nvSpPr>
        <p:spPr>
          <a:xfrm>
            <a:off x="107504" y="5445224"/>
            <a:ext cx="7920880" cy="936104"/>
          </a:xfrm>
        </p:spPr>
        <p:txBody>
          <a:bodyPr>
            <a:noAutofit/>
          </a:bodyPr>
          <a:lstStyle/>
          <a:p>
            <a:pPr algn="ctr">
              <a:buFont typeface="Wingdings" pitchFamily="2" charset="2"/>
              <a:buChar char="ü"/>
            </a:pPr>
            <a:r>
              <a:rPr lang="es-PE" sz="1400" dirty="0" smtClean="0">
                <a:latin typeface="Cambria" pitchFamily="18" charset="0"/>
              </a:rPr>
              <a:t>Escrita en </a:t>
            </a:r>
            <a:r>
              <a:rPr lang="es-PE" sz="1400" dirty="0" smtClean="0">
                <a:solidFill>
                  <a:srgbClr val="FF0000"/>
                </a:solidFill>
                <a:latin typeface="Cambria" pitchFamily="18" charset="0"/>
              </a:rPr>
              <a:t>1852</a:t>
            </a:r>
            <a:r>
              <a:rPr lang="es-PE" sz="1400" dirty="0" smtClean="0">
                <a:latin typeface="Cambria" pitchFamily="18" charset="0"/>
              </a:rPr>
              <a:t> por </a:t>
            </a:r>
            <a:r>
              <a:rPr lang="es-PE" sz="1400" dirty="0" err="1">
                <a:latin typeface="Cambria" pitchFamily="18" charset="0"/>
              </a:rPr>
              <a:t>H</a:t>
            </a:r>
            <a:r>
              <a:rPr lang="es-PE" sz="1400" dirty="0" err="1" smtClean="0">
                <a:latin typeface="Cambria" pitchFamily="18" charset="0"/>
              </a:rPr>
              <a:t>arriet</a:t>
            </a:r>
            <a:r>
              <a:rPr lang="es-PE" sz="1400" dirty="0" smtClean="0">
                <a:latin typeface="Cambria" pitchFamily="18" charset="0"/>
              </a:rPr>
              <a:t> </a:t>
            </a:r>
            <a:r>
              <a:rPr lang="es-PE" sz="1400" dirty="0" err="1" smtClean="0">
                <a:latin typeface="Cambria" pitchFamily="18" charset="0"/>
              </a:rPr>
              <a:t>Beecher</a:t>
            </a:r>
            <a:r>
              <a:rPr lang="es-PE" sz="1400" dirty="0" smtClean="0">
                <a:latin typeface="Cambria" pitchFamily="18" charset="0"/>
              </a:rPr>
              <a:t> </a:t>
            </a:r>
            <a:r>
              <a:rPr lang="es-PE" sz="1400" dirty="0" err="1" smtClean="0">
                <a:latin typeface="Cambria" pitchFamily="18" charset="0"/>
              </a:rPr>
              <a:t>Stowe</a:t>
            </a:r>
            <a:endParaRPr lang="es-PE" sz="1400" dirty="0">
              <a:latin typeface="Cambria" pitchFamily="18" charset="0"/>
            </a:endParaRPr>
          </a:p>
          <a:p>
            <a:pPr algn="ctr">
              <a:buFont typeface="Wingdings" pitchFamily="2" charset="2"/>
              <a:buChar char="ü"/>
            </a:pPr>
            <a:r>
              <a:rPr lang="es-PE" sz="1400" dirty="0" smtClean="0">
                <a:latin typeface="Cambria" pitchFamily="18" charset="0"/>
              </a:rPr>
              <a:t>Demostrar los horrores de la esclavitud. Después de su publicación muchos norteños cambiaron su forma de pensar respecto a la esclavitud</a:t>
            </a:r>
          </a:p>
          <a:p>
            <a:pPr algn="ctr">
              <a:buFont typeface="Wingdings" pitchFamily="2" charset="2"/>
              <a:buChar char="ü"/>
            </a:pPr>
            <a:r>
              <a:rPr lang="es-PE" sz="1400" dirty="0" smtClean="0">
                <a:latin typeface="Cambria" pitchFamily="18" charset="0"/>
              </a:rPr>
              <a:t>Los sureños alegaban que el libro estaba lleno de mentiras</a:t>
            </a:r>
          </a:p>
          <a:p>
            <a:pPr algn="ctr">
              <a:buFont typeface="Wingdings" pitchFamily="2" charset="2"/>
              <a:buChar char="ü"/>
            </a:pPr>
            <a:r>
              <a:rPr lang="es-PE" sz="1400" dirty="0" smtClean="0">
                <a:latin typeface="Cambria" pitchFamily="18" charset="0"/>
              </a:rPr>
              <a:t>Vendió </a:t>
            </a:r>
            <a:r>
              <a:rPr lang="es-PE" sz="1400" b="1" dirty="0" smtClean="0">
                <a:solidFill>
                  <a:srgbClr val="FF0000"/>
                </a:solidFill>
                <a:latin typeface="Cambria" pitchFamily="18" charset="0"/>
              </a:rPr>
              <a:t>300 mil  copias</a:t>
            </a:r>
            <a:r>
              <a:rPr lang="es-PE" sz="1400" b="1" dirty="0" smtClean="0">
                <a:latin typeface="Cambria" pitchFamily="18" charset="0"/>
              </a:rPr>
              <a:t> </a:t>
            </a:r>
            <a:r>
              <a:rPr lang="es-PE" sz="1400" dirty="0" smtClean="0">
                <a:latin typeface="Cambria" pitchFamily="18" charset="0"/>
              </a:rPr>
              <a:t>el primer año , ¡</a:t>
            </a:r>
            <a:r>
              <a:rPr lang="es-PE" sz="1400" b="1" dirty="0" smtClean="0">
                <a:solidFill>
                  <a:srgbClr val="FF0000"/>
                </a:solidFill>
                <a:latin typeface="Cambria" pitchFamily="18" charset="0"/>
              </a:rPr>
              <a:t>2 millones en la primera década</a:t>
            </a:r>
            <a:r>
              <a:rPr lang="es-PE" sz="1400" dirty="0" smtClean="0">
                <a:latin typeface="Cambria" pitchFamily="18" charset="0"/>
              </a:rPr>
              <a:t>!</a:t>
            </a:r>
            <a:endParaRPr lang="es-PE" sz="1400" dirty="0">
              <a:latin typeface="Cambria" pitchFamily="18" charset="0"/>
            </a:endParaRPr>
          </a:p>
        </p:txBody>
      </p:sp>
      <p:pic>
        <p:nvPicPr>
          <p:cNvPr id="12292" name="Picture 4" descr="http://d39ya49a1fwv14.cloudfront.net/wp-content/uploads/2015/07/uncle-toms-cabin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836712"/>
            <a:ext cx="4248472" cy="454989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85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Pergamino horizontal"/>
          <p:cNvSpPr/>
          <p:nvPr/>
        </p:nvSpPr>
        <p:spPr>
          <a:xfrm>
            <a:off x="251520" y="1412776"/>
            <a:ext cx="7704856" cy="5256584"/>
          </a:xfrm>
          <a:prstGeom prst="horizontalScroll">
            <a:avLst>
              <a:gd name="adj" fmla="val 2424"/>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1 Título"/>
          <p:cNvSpPr>
            <a:spLocks noGrp="1"/>
          </p:cNvSpPr>
          <p:nvPr>
            <p:ph type="title"/>
          </p:nvPr>
        </p:nvSpPr>
        <p:spPr>
          <a:xfrm>
            <a:off x="467544" y="116632"/>
            <a:ext cx="7571184" cy="1143000"/>
          </a:xfrm>
        </p:spPr>
        <p:txBody>
          <a:bodyPr>
            <a:normAutofit fontScale="90000"/>
          </a:bodyPr>
          <a:lstStyle/>
          <a:p>
            <a:pPr algn="ctr"/>
            <a:r>
              <a:rPr lang="es-PE" dirty="0"/>
              <a:t>LA ESCLAVITUD: UNA CAUSA DE LA FUTURA GUERRA</a:t>
            </a:r>
          </a:p>
        </p:txBody>
      </p:sp>
      <p:sp>
        <p:nvSpPr>
          <p:cNvPr id="3" name="2 Marcador de contenido"/>
          <p:cNvSpPr>
            <a:spLocks noGrp="1"/>
          </p:cNvSpPr>
          <p:nvPr>
            <p:ph idx="1"/>
          </p:nvPr>
        </p:nvSpPr>
        <p:spPr>
          <a:xfrm>
            <a:off x="457200" y="1700808"/>
            <a:ext cx="7239000" cy="4754928"/>
          </a:xfrm>
        </p:spPr>
        <p:txBody>
          <a:bodyPr>
            <a:normAutofit fontScale="92500"/>
          </a:bodyPr>
          <a:lstStyle/>
          <a:p>
            <a:pPr marL="0" indent="0" algn="just">
              <a:buNone/>
            </a:pPr>
            <a:r>
              <a:rPr lang="es-PE" i="1" dirty="0" smtClean="0">
                <a:latin typeface="Cambria" pitchFamily="18" charset="0"/>
              </a:rPr>
              <a:t>«La esclavitud llegó a plantearse no solo como un dilema ético-moral </a:t>
            </a:r>
            <a:r>
              <a:rPr lang="es-PE" i="1" dirty="0" smtClean="0">
                <a:solidFill>
                  <a:srgbClr val="FF0000"/>
                </a:solidFill>
                <a:latin typeface="Cambria" pitchFamily="18" charset="0"/>
              </a:rPr>
              <a:t>sino como un tema de reflexión política </a:t>
            </a:r>
            <a:r>
              <a:rPr lang="es-PE" i="1" dirty="0" smtClean="0">
                <a:latin typeface="Cambria" pitchFamily="18" charset="0"/>
              </a:rPr>
              <a:t>(era incompatible con la Declaración de la Independencia: Todos los seres humanos son libres…). En el norte aparecerá el movimiento abolicionista con el cual simpatizan y luego </a:t>
            </a:r>
            <a:r>
              <a:rPr lang="es-PE" i="1" dirty="0" smtClean="0">
                <a:solidFill>
                  <a:srgbClr val="FF0000"/>
                </a:solidFill>
                <a:latin typeface="Cambria" pitchFamily="18" charset="0"/>
              </a:rPr>
              <a:t>se adhieren muchos líderes políticos</a:t>
            </a:r>
            <a:r>
              <a:rPr lang="es-PE" i="1" dirty="0" smtClean="0">
                <a:latin typeface="Cambria" pitchFamily="18" charset="0"/>
              </a:rPr>
              <a:t> quienes no aceptan la esclavitud y mucho menos que este sistema se expanda a nuevos territorios por colonizar. Los del sur exigen </a:t>
            </a:r>
            <a:r>
              <a:rPr lang="es-PE" i="1" dirty="0" smtClean="0">
                <a:solidFill>
                  <a:srgbClr val="FF0000"/>
                </a:solidFill>
                <a:latin typeface="Cambria" pitchFamily="18" charset="0"/>
              </a:rPr>
              <a:t>que se respete su forma de vida y sus costumbres</a:t>
            </a:r>
            <a:r>
              <a:rPr lang="es-PE" i="1" dirty="0" smtClean="0">
                <a:latin typeface="Cambria" pitchFamily="18" charset="0"/>
              </a:rPr>
              <a:t>…Los republicanos, comprometidos con la abolición ganarán la presidencia en 1861…allí se </a:t>
            </a:r>
            <a:r>
              <a:rPr lang="es-PE" i="1" dirty="0" smtClean="0">
                <a:solidFill>
                  <a:srgbClr val="FF0000"/>
                </a:solidFill>
                <a:latin typeface="Cambria" pitchFamily="18" charset="0"/>
              </a:rPr>
              <a:t>agudizarán las controversias</a:t>
            </a:r>
            <a:r>
              <a:rPr lang="es-PE" i="1" dirty="0" smtClean="0">
                <a:latin typeface="Cambria" pitchFamily="18" charset="0"/>
              </a:rPr>
              <a:t>»</a:t>
            </a:r>
            <a:endParaRPr lang="es-PE" i="1" dirty="0">
              <a:latin typeface="Cambria" pitchFamily="18" charset="0"/>
            </a:endParaRPr>
          </a:p>
        </p:txBody>
      </p:sp>
    </p:spTree>
    <p:extLst>
      <p:ext uri="{BB962C8B-B14F-4D97-AF65-F5344CB8AC3E}">
        <p14:creationId xmlns:p14="http://schemas.microsoft.com/office/powerpoint/2010/main" val="2059524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320040"/>
            <a:ext cx="7632848" cy="660688"/>
          </a:xfrm>
        </p:spPr>
        <p:txBody>
          <a:bodyPr>
            <a:noAutofit/>
          </a:bodyPr>
          <a:lstStyle/>
          <a:p>
            <a:pPr algn="ctr"/>
            <a:r>
              <a:rPr lang="es-PE" sz="2800" dirty="0" smtClean="0">
                <a:solidFill>
                  <a:srgbClr val="00B0F0"/>
                </a:solidFill>
              </a:rPr>
              <a:t>UNA HISTORIA PREVIA: LAS 13 COLONIAS DE NUEVA INGLATERRA</a:t>
            </a:r>
            <a:endParaRPr lang="es-PE" sz="2800" dirty="0">
              <a:solidFill>
                <a:srgbClr val="00B0F0"/>
              </a:solidFill>
            </a:endParaRPr>
          </a:p>
        </p:txBody>
      </p:sp>
      <p:sp>
        <p:nvSpPr>
          <p:cNvPr id="3" name="2 Marcador de contenido"/>
          <p:cNvSpPr>
            <a:spLocks noGrp="1"/>
          </p:cNvSpPr>
          <p:nvPr>
            <p:ph idx="1"/>
          </p:nvPr>
        </p:nvSpPr>
        <p:spPr>
          <a:xfrm>
            <a:off x="107504" y="1124744"/>
            <a:ext cx="7920880" cy="5733256"/>
          </a:xfrm>
        </p:spPr>
        <p:txBody>
          <a:bodyPr>
            <a:normAutofit fontScale="62500" lnSpcReduction="20000"/>
          </a:bodyPr>
          <a:lstStyle/>
          <a:p>
            <a:pPr algn="just">
              <a:buFont typeface="Wingdings" pitchFamily="2" charset="2"/>
              <a:buChar char="v"/>
            </a:pPr>
            <a:r>
              <a:rPr lang="es-PE" b="1" dirty="0" smtClean="0">
                <a:solidFill>
                  <a:srgbClr val="FF0000"/>
                </a:solidFill>
                <a:latin typeface="Cambria" pitchFamily="18" charset="0"/>
              </a:rPr>
              <a:t>CARACTERÍSTICAS POLÍTICAS: </a:t>
            </a:r>
          </a:p>
          <a:p>
            <a:pPr algn="just">
              <a:buFont typeface="Wingdings" pitchFamily="2" charset="2"/>
              <a:buChar char="ü"/>
            </a:pPr>
            <a:r>
              <a:rPr lang="es-PE" dirty="0" smtClean="0">
                <a:latin typeface="Cambria" pitchFamily="18" charset="0"/>
              </a:rPr>
              <a:t>Cada colonia tiene asambleas legislativas con más poder que los representantes de la Corona. </a:t>
            </a:r>
          </a:p>
          <a:p>
            <a:pPr algn="just">
              <a:buFont typeface="Wingdings" pitchFamily="2" charset="2"/>
              <a:buChar char="ü"/>
            </a:pPr>
            <a:r>
              <a:rPr lang="es-PE" dirty="0" smtClean="0">
                <a:latin typeface="Cambria" pitchFamily="18" charset="0"/>
              </a:rPr>
              <a:t>Los miembros de estas asambleas eran elegidos  por  propietarios de bienes y solo pueden ser elegidos quienes poseen enormes extensiones de tierras.</a:t>
            </a:r>
          </a:p>
          <a:p>
            <a:pPr algn="just">
              <a:buFont typeface="Wingdings" pitchFamily="2" charset="2"/>
              <a:buChar char="ü"/>
            </a:pPr>
            <a:endParaRPr lang="es-PE" dirty="0" smtClean="0">
              <a:latin typeface="Cambria" pitchFamily="18" charset="0"/>
            </a:endParaRPr>
          </a:p>
          <a:p>
            <a:pPr algn="just">
              <a:buFont typeface="Wingdings" pitchFamily="2" charset="2"/>
              <a:buChar char="v"/>
            </a:pPr>
            <a:r>
              <a:rPr lang="es-PE" b="1" dirty="0" smtClean="0">
                <a:solidFill>
                  <a:srgbClr val="FF0000"/>
                </a:solidFill>
                <a:latin typeface="Cambria" pitchFamily="18" charset="0"/>
              </a:rPr>
              <a:t>CARACTERÍSTICAS ECONÓMICAS: </a:t>
            </a:r>
          </a:p>
          <a:p>
            <a:pPr algn="just">
              <a:buFont typeface="Wingdings" pitchFamily="2" charset="2"/>
              <a:buChar char="ü"/>
            </a:pPr>
            <a:r>
              <a:rPr lang="es-PE" dirty="0" smtClean="0">
                <a:latin typeface="Cambria" pitchFamily="18" charset="0"/>
              </a:rPr>
              <a:t>En la zona </a:t>
            </a:r>
            <a:r>
              <a:rPr lang="es-PE" dirty="0" smtClean="0">
                <a:solidFill>
                  <a:srgbClr val="FF0000"/>
                </a:solidFill>
                <a:latin typeface="Cambria" pitchFamily="18" charset="0"/>
              </a:rPr>
              <a:t>norte</a:t>
            </a:r>
            <a:r>
              <a:rPr lang="es-PE" dirty="0" smtClean="0">
                <a:latin typeface="Cambria" pitchFamily="18" charset="0"/>
              </a:rPr>
              <a:t>: predomina la </a:t>
            </a:r>
            <a:r>
              <a:rPr lang="es-PE" dirty="0" smtClean="0">
                <a:solidFill>
                  <a:srgbClr val="FF0000"/>
                </a:solidFill>
                <a:latin typeface="Cambria" pitchFamily="18" charset="0"/>
              </a:rPr>
              <a:t>producción en pequeñas granjas </a:t>
            </a:r>
            <a:r>
              <a:rPr lang="es-PE" dirty="0" smtClean="0">
                <a:latin typeface="Cambria" pitchFamily="18" charset="0"/>
              </a:rPr>
              <a:t>(autoconsumo). </a:t>
            </a:r>
          </a:p>
          <a:p>
            <a:pPr algn="just">
              <a:buFont typeface="Wingdings" pitchFamily="2" charset="2"/>
              <a:buChar char="ü"/>
            </a:pPr>
            <a:r>
              <a:rPr lang="es-PE" dirty="0" smtClean="0">
                <a:latin typeface="Cambria" pitchFamily="18" charset="0"/>
              </a:rPr>
              <a:t>En las desembocaduras de los río Hudson, Delaware y Susquehanna  </a:t>
            </a:r>
            <a:r>
              <a:rPr lang="es-PE" dirty="0" smtClean="0">
                <a:solidFill>
                  <a:srgbClr val="FF0000"/>
                </a:solidFill>
                <a:latin typeface="Cambria" pitchFamily="18" charset="0"/>
              </a:rPr>
              <a:t>fueron surgiendo grandes ciudades</a:t>
            </a:r>
            <a:r>
              <a:rPr lang="es-PE" dirty="0" smtClean="0">
                <a:latin typeface="Cambria" pitchFamily="18" charset="0"/>
              </a:rPr>
              <a:t>: Nueva York, Filadelfia y Baltimore. En las tierras circundantes se desarrolla la agricultura a gran escala (maíz, trigo, cebada y legumbres </a:t>
            </a:r>
            <a:r>
              <a:rPr lang="es-PE" dirty="0" smtClean="0">
                <a:solidFill>
                  <a:srgbClr val="FF0000"/>
                </a:solidFill>
                <a:latin typeface="Cambria" pitchFamily="18" charset="0"/>
              </a:rPr>
              <a:t>«el granero del continente»</a:t>
            </a:r>
            <a:r>
              <a:rPr lang="es-PE" dirty="0" smtClean="0">
                <a:latin typeface="Cambria" pitchFamily="18" charset="0"/>
              </a:rPr>
              <a:t>)</a:t>
            </a:r>
          </a:p>
          <a:p>
            <a:pPr algn="just">
              <a:buFont typeface="Wingdings" pitchFamily="2" charset="2"/>
              <a:buChar char="ü"/>
            </a:pPr>
            <a:r>
              <a:rPr lang="es-PE" dirty="0" smtClean="0">
                <a:latin typeface="Cambria" pitchFamily="18" charset="0"/>
              </a:rPr>
              <a:t>Surgieron astilleros, aserraderos, imprentas y otras empresas de tamaño medio y pequeño.</a:t>
            </a:r>
          </a:p>
          <a:p>
            <a:pPr algn="just">
              <a:buFont typeface="Wingdings" pitchFamily="2" charset="2"/>
              <a:buChar char="ü"/>
            </a:pPr>
            <a:endParaRPr lang="es-PE" dirty="0" smtClean="0">
              <a:latin typeface="Cambria" pitchFamily="18" charset="0"/>
            </a:endParaRPr>
          </a:p>
          <a:p>
            <a:pPr algn="just">
              <a:buFont typeface="Wingdings" pitchFamily="2" charset="2"/>
              <a:buChar char="ü"/>
            </a:pPr>
            <a:r>
              <a:rPr lang="es-PE" dirty="0" smtClean="0">
                <a:latin typeface="Cambria" pitchFamily="18" charset="0"/>
              </a:rPr>
              <a:t>En la zona </a:t>
            </a:r>
            <a:r>
              <a:rPr lang="es-PE" dirty="0" smtClean="0">
                <a:solidFill>
                  <a:srgbClr val="FF0000"/>
                </a:solidFill>
                <a:latin typeface="Cambria" pitchFamily="18" charset="0"/>
              </a:rPr>
              <a:t>sur</a:t>
            </a:r>
            <a:r>
              <a:rPr lang="es-PE" dirty="0" smtClean="0">
                <a:latin typeface="Cambria" pitchFamily="18" charset="0"/>
              </a:rPr>
              <a:t>: </a:t>
            </a:r>
            <a:r>
              <a:rPr lang="es-PE" dirty="0" smtClean="0">
                <a:solidFill>
                  <a:srgbClr val="FF0000"/>
                </a:solidFill>
                <a:latin typeface="Cambria" pitchFamily="18" charset="0"/>
              </a:rPr>
              <a:t>grandes plantaciones </a:t>
            </a:r>
            <a:r>
              <a:rPr lang="es-PE" dirty="0" smtClean="0">
                <a:latin typeface="Cambria" pitchFamily="18" charset="0"/>
              </a:rPr>
              <a:t>trabajadas por </a:t>
            </a:r>
            <a:r>
              <a:rPr lang="es-PE" dirty="0" smtClean="0">
                <a:solidFill>
                  <a:srgbClr val="FF0000"/>
                </a:solidFill>
                <a:latin typeface="Cambria" pitchFamily="18" charset="0"/>
              </a:rPr>
              <a:t>peones y esclavos</a:t>
            </a:r>
            <a:r>
              <a:rPr lang="es-PE" dirty="0" smtClean="0">
                <a:latin typeface="Cambria" pitchFamily="18" charset="0"/>
              </a:rPr>
              <a:t>. </a:t>
            </a:r>
          </a:p>
          <a:p>
            <a:pPr algn="just">
              <a:buFont typeface="Wingdings" pitchFamily="2" charset="2"/>
              <a:buChar char="ü"/>
            </a:pPr>
            <a:r>
              <a:rPr lang="es-PE" dirty="0" smtClean="0">
                <a:latin typeface="Cambria" pitchFamily="18" charset="0"/>
              </a:rPr>
              <a:t>Cada colonia producía alimentos  para el consumo local  además de arroz, algodón y tabaco para la exportación.</a:t>
            </a:r>
          </a:p>
          <a:p>
            <a:pPr marL="0" indent="0" algn="just">
              <a:buNone/>
            </a:pPr>
            <a:endParaRPr lang="es-PE" dirty="0">
              <a:latin typeface="Cambria" pitchFamily="18" charset="0"/>
            </a:endParaRPr>
          </a:p>
          <a:p>
            <a:pPr marL="0" indent="0" algn="ctr">
              <a:buNone/>
            </a:pPr>
            <a:r>
              <a:rPr lang="es-PE" b="1" i="1" dirty="0" smtClean="0">
                <a:solidFill>
                  <a:srgbClr val="FF0000"/>
                </a:solidFill>
                <a:latin typeface="Cambria" pitchFamily="18" charset="0"/>
              </a:rPr>
              <a:t>LAS COLONIAS SE MANEJAN CON RELATIVA AUTONOMÍA</a:t>
            </a:r>
          </a:p>
          <a:p>
            <a:pPr marL="0" indent="0" algn="just">
              <a:buNone/>
            </a:pPr>
            <a:endParaRPr lang="es-PE" dirty="0">
              <a:latin typeface="Cambria" pitchFamily="18" charset="0"/>
            </a:endParaRPr>
          </a:p>
          <a:p>
            <a:pPr algn="just">
              <a:buFont typeface="Wingdings" pitchFamily="2" charset="2"/>
              <a:buChar char="ü"/>
            </a:pPr>
            <a:r>
              <a:rPr lang="es-PE" dirty="0" smtClean="0">
                <a:latin typeface="Cambria" pitchFamily="18" charset="0"/>
              </a:rPr>
              <a:t>Hacia </a:t>
            </a:r>
            <a:r>
              <a:rPr lang="es-PE" dirty="0" smtClean="0">
                <a:solidFill>
                  <a:srgbClr val="FF0000"/>
                </a:solidFill>
                <a:latin typeface="Cambria" pitchFamily="18" charset="0"/>
              </a:rPr>
              <a:t>1760</a:t>
            </a:r>
            <a:r>
              <a:rPr lang="es-PE" dirty="0" smtClean="0">
                <a:latin typeface="Cambria" pitchFamily="18" charset="0"/>
              </a:rPr>
              <a:t>: surgen sentimientos nacionalistas (ya no se consideran colonos sino </a:t>
            </a:r>
            <a:r>
              <a:rPr lang="es-PE" dirty="0" smtClean="0">
                <a:solidFill>
                  <a:srgbClr val="FF0000"/>
                </a:solidFill>
                <a:latin typeface="Cambria" pitchFamily="18" charset="0"/>
              </a:rPr>
              <a:t>«americanos»</a:t>
            </a:r>
            <a:r>
              <a:rPr lang="es-PE" dirty="0" smtClean="0">
                <a:latin typeface="Cambria" pitchFamily="18" charset="0"/>
              </a:rPr>
              <a:t>)</a:t>
            </a:r>
          </a:p>
          <a:p>
            <a:pPr marL="0" indent="0">
              <a:buNone/>
            </a:pPr>
            <a:endParaRPr lang="es-PE" dirty="0" smtClean="0"/>
          </a:p>
          <a:p>
            <a:pPr marL="0" indent="0">
              <a:buNone/>
            </a:pPr>
            <a:endParaRPr lang="es-PE" dirty="0"/>
          </a:p>
          <a:p>
            <a:pPr marL="0" indent="0">
              <a:buNone/>
            </a:pPr>
            <a:endParaRPr lang="es-PE" dirty="0" smtClean="0"/>
          </a:p>
        </p:txBody>
      </p:sp>
      <p:pic>
        <p:nvPicPr>
          <p:cNvPr id="2050" name="Picture 2" descr="http://2.bp.blogspot.com/_eJE8nA7neUw/S_yMmsdxMiI/AAAAAAAAAbU/USwW2MK0W-Y/s1600/trece+colonia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8"/>
            <a:ext cx="8100392" cy="5876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62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p:cTn id="36"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calcmode="lin" valueType="num">
                                      <p:cBhvr>
                                        <p:cTn id="44"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calcmode="lin" valueType="num">
                                      <p:cBhvr>
                                        <p:cTn id="52"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3"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54"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55" dur="1000"/>
                                        <p:tgtEl>
                                          <p:spTgt spid="3">
                                            <p:txEl>
                                              <p:pRg st="9" end="9"/>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nodeType="click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 calcmode="lin" valueType="num">
                                      <p:cBhvr>
                                        <p:cTn id="60"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1"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62"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63" dur="1000"/>
                                        <p:tgtEl>
                                          <p:spTgt spid="3">
                                            <p:txEl>
                                              <p:pRg st="10" end="1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nodeType="clickEffect">
                                  <p:stCondLst>
                                    <p:cond delay="0"/>
                                  </p:stCondLst>
                                  <p:childTnLst>
                                    <p:set>
                                      <p:cBhvr>
                                        <p:cTn id="67" dur="1" fill="hold">
                                          <p:stCondLst>
                                            <p:cond delay="0"/>
                                          </p:stCondLst>
                                        </p:cTn>
                                        <p:tgtEl>
                                          <p:spTgt spid="3">
                                            <p:txEl>
                                              <p:pRg st="12" end="12"/>
                                            </p:txEl>
                                          </p:spTgt>
                                        </p:tgtEl>
                                        <p:attrNameLst>
                                          <p:attrName>style.visibility</p:attrName>
                                        </p:attrNameLst>
                                      </p:cBhvr>
                                      <p:to>
                                        <p:strVal val="visible"/>
                                      </p:to>
                                    </p:set>
                                    <p:anim calcmode="lin" valueType="num">
                                      <p:cBhvr>
                                        <p:cTn id="68" dur="10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69" dur="1000" fill="hold"/>
                                        <p:tgtEl>
                                          <p:spTgt spid="3">
                                            <p:txEl>
                                              <p:pRg st="12" end="12"/>
                                            </p:txEl>
                                          </p:spTgt>
                                        </p:tgtEl>
                                        <p:attrNameLst>
                                          <p:attrName>ppt_h</p:attrName>
                                        </p:attrNameLst>
                                      </p:cBhvr>
                                      <p:tavLst>
                                        <p:tav tm="0">
                                          <p:val>
                                            <p:fltVal val="0"/>
                                          </p:val>
                                        </p:tav>
                                        <p:tav tm="100000">
                                          <p:val>
                                            <p:strVal val="#ppt_h"/>
                                          </p:val>
                                        </p:tav>
                                      </p:tavLst>
                                    </p:anim>
                                    <p:anim calcmode="lin" valueType="num">
                                      <p:cBhvr>
                                        <p:cTn id="70" dur="1000" fill="hold"/>
                                        <p:tgtEl>
                                          <p:spTgt spid="3">
                                            <p:txEl>
                                              <p:pRg st="12" end="12"/>
                                            </p:txEl>
                                          </p:spTgt>
                                        </p:tgtEl>
                                        <p:attrNameLst>
                                          <p:attrName>style.rotation</p:attrName>
                                        </p:attrNameLst>
                                      </p:cBhvr>
                                      <p:tavLst>
                                        <p:tav tm="0">
                                          <p:val>
                                            <p:fltVal val="90"/>
                                          </p:val>
                                        </p:tav>
                                        <p:tav tm="100000">
                                          <p:val>
                                            <p:fltVal val="0"/>
                                          </p:val>
                                        </p:tav>
                                      </p:tavLst>
                                    </p:anim>
                                    <p:animEffect transition="in" filter="fade">
                                      <p:cBhvr>
                                        <p:cTn id="71" dur="1000"/>
                                        <p:tgtEl>
                                          <p:spTgt spid="3">
                                            <p:txEl>
                                              <p:pRg st="12" end="12"/>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3">
                                            <p:txEl>
                                              <p:pRg st="14" end="14"/>
                                            </p:txEl>
                                          </p:spTgt>
                                        </p:tgtEl>
                                        <p:attrNameLst>
                                          <p:attrName>style.visibility</p:attrName>
                                        </p:attrNameLst>
                                      </p:cBhvr>
                                      <p:to>
                                        <p:strVal val="visible"/>
                                      </p:to>
                                    </p:set>
                                    <p:anim calcmode="lin" valueType="num">
                                      <p:cBhvr>
                                        <p:cTn id="76" dur="1000" fill="hold"/>
                                        <p:tgtEl>
                                          <p:spTgt spid="3">
                                            <p:txEl>
                                              <p:pRg st="14" end="14"/>
                                            </p:txEl>
                                          </p:spTgt>
                                        </p:tgtEl>
                                        <p:attrNameLst>
                                          <p:attrName>ppt_w</p:attrName>
                                        </p:attrNameLst>
                                      </p:cBhvr>
                                      <p:tavLst>
                                        <p:tav tm="0">
                                          <p:val>
                                            <p:fltVal val="0"/>
                                          </p:val>
                                        </p:tav>
                                        <p:tav tm="100000">
                                          <p:val>
                                            <p:strVal val="#ppt_w"/>
                                          </p:val>
                                        </p:tav>
                                      </p:tavLst>
                                    </p:anim>
                                    <p:anim calcmode="lin" valueType="num">
                                      <p:cBhvr>
                                        <p:cTn id="77" dur="1000" fill="hold"/>
                                        <p:tgtEl>
                                          <p:spTgt spid="3">
                                            <p:txEl>
                                              <p:pRg st="14" end="14"/>
                                            </p:txEl>
                                          </p:spTgt>
                                        </p:tgtEl>
                                        <p:attrNameLst>
                                          <p:attrName>ppt_h</p:attrName>
                                        </p:attrNameLst>
                                      </p:cBhvr>
                                      <p:tavLst>
                                        <p:tav tm="0">
                                          <p:val>
                                            <p:fltVal val="0"/>
                                          </p:val>
                                        </p:tav>
                                        <p:tav tm="100000">
                                          <p:val>
                                            <p:strVal val="#ppt_h"/>
                                          </p:val>
                                        </p:tav>
                                      </p:tavLst>
                                    </p:anim>
                                    <p:anim calcmode="lin" valueType="num">
                                      <p:cBhvr>
                                        <p:cTn id="78" dur="1000" fill="hold"/>
                                        <p:tgtEl>
                                          <p:spTgt spid="3">
                                            <p:txEl>
                                              <p:pRg st="14" end="14"/>
                                            </p:txEl>
                                          </p:spTgt>
                                        </p:tgtEl>
                                        <p:attrNameLst>
                                          <p:attrName>style.rotation</p:attrName>
                                        </p:attrNameLst>
                                      </p:cBhvr>
                                      <p:tavLst>
                                        <p:tav tm="0">
                                          <p:val>
                                            <p:fltVal val="90"/>
                                          </p:val>
                                        </p:tav>
                                        <p:tav tm="100000">
                                          <p:val>
                                            <p:fltVal val="0"/>
                                          </p:val>
                                        </p:tav>
                                      </p:tavLst>
                                    </p:anim>
                                    <p:animEffect transition="in" filter="fade">
                                      <p:cBhvr>
                                        <p:cTn id="79" dur="1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7239000" cy="660688"/>
          </a:xfrm>
        </p:spPr>
        <p:txBody>
          <a:bodyPr>
            <a:normAutofit fontScale="90000"/>
          </a:bodyPr>
          <a:lstStyle/>
          <a:p>
            <a:pPr algn="ctr"/>
            <a:r>
              <a:rPr lang="es-PE" dirty="0"/>
              <a:t>LA ESCLAVITUD: UNA CAUSA DE LA FUTURA GUERRA</a:t>
            </a:r>
          </a:p>
        </p:txBody>
      </p:sp>
      <p:sp>
        <p:nvSpPr>
          <p:cNvPr id="3" name="2 Marcador de contenido"/>
          <p:cNvSpPr>
            <a:spLocks noGrp="1"/>
          </p:cNvSpPr>
          <p:nvPr>
            <p:ph idx="1"/>
          </p:nvPr>
        </p:nvSpPr>
        <p:spPr>
          <a:xfrm>
            <a:off x="179512" y="1268760"/>
            <a:ext cx="7920880" cy="2088232"/>
          </a:xfrm>
        </p:spPr>
        <p:txBody>
          <a:bodyPr>
            <a:normAutofit fontScale="62500" lnSpcReduction="20000"/>
          </a:bodyPr>
          <a:lstStyle/>
          <a:p>
            <a:pPr marL="0" indent="0" algn="ctr">
              <a:buNone/>
            </a:pPr>
            <a:r>
              <a:rPr lang="es-PE" b="1" dirty="0" smtClean="0">
                <a:solidFill>
                  <a:srgbClr val="FF0000"/>
                </a:solidFill>
                <a:latin typeface="Cambria" pitchFamily="18" charset="0"/>
              </a:rPr>
              <a:t>EL DEBATE SOBRE LA ESCLAVITUD Y SU IMPACTO EN LA POLÍTICA</a:t>
            </a:r>
          </a:p>
          <a:p>
            <a:pPr algn="just"/>
            <a:r>
              <a:rPr lang="es-PE" b="1" dirty="0" smtClean="0">
                <a:solidFill>
                  <a:srgbClr val="FF0000"/>
                </a:solidFill>
                <a:latin typeface="Cambria" pitchFamily="18" charset="0"/>
              </a:rPr>
              <a:t>1820: </a:t>
            </a:r>
            <a:r>
              <a:rPr lang="es-PE" dirty="0" smtClean="0">
                <a:latin typeface="Cambria" pitchFamily="18" charset="0"/>
              </a:rPr>
              <a:t>11 estados esclavistas y 11 estados libres. Representación proporcional para el Congreso y votos electorales según su población. </a:t>
            </a:r>
            <a:r>
              <a:rPr lang="es-PE" dirty="0" smtClean="0">
                <a:solidFill>
                  <a:srgbClr val="FF0000"/>
                </a:solidFill>
                <a:latin typeface="Cambria" pitchFamily="18" charset="0"/>
              </a:rPr>
              <a:t>Hay equilibrio político</a:t>
            </a:r>
            <a:r>
              <a:rPr lang="es-PE" dirty="0" smtClean="0">
                <a:latin typeface="Cambria" pitchFamily="18" charset="0"/>
              </a:rPr>
              <a:t>.</a:t>
            </a:r>
          </a:p>
          <a:p>
            <a:pPr algn="just"/>
            <a:r>
              <a:rPr lang="es-PE" dirty="0" smtClean="0">
                <a:latin typeface="Cambria" pitchFamily="18" charset="0"/>
              </a:rPr>
              <a:t>Nuevo estado: </a:t>
            </a:r>
            <a:r>
              <a:rPr lang="es-PE" dirty="0" smtClean="0">
                <a:solidFill>
                  <a:srgbClr val="FF0000"/>
                </a:solidFill>
                <a:latin typeface="Cambria" pitchFamily="18" charset="0"/>
              </a:rPr>
              <a:t>Missouri</a:t>
            </a:r>
            <a:r>
              <a:rPr lang="es-PE" dirty="0" smtClean="0">
                <a:latin typeface="Cambria" pitchFamily="18" charset="0"/>
              </a:rPr>
              <a:t>. Ley  prohíbe la importación de esclavos y que todos los nacidos allí sean libres a los 25 años. Se produce una controversia.</a:t>
            </a:r>
          </a:p>
          <a:p>
            <a:pPr marL="0" indent="0" algn="ctr">
              <a:buNone/>
            </a:pPr>
            <a:r>
              <a:rPr lang="es-PE" b="1" i="1" dirty="0" smtClean="0">
                <a:solidFill>
                  <a:srgbClr val="FF0000"/>
                </a:solidFill>
                <a:latin typeface="Cambria" pitchFamily="18" charset="0"/>
              </a:rPr>
              <a:t>Compromiso de Missouri (1820):</a:t>
            </a:r>
            <a:r>
              <a:rPr lang="es-PE" i="1" dirty="0">
                <a:latin typeface="Cambria" pitchFamily="18" charset="0"/>
              </a:rPr>
              <a:t>Regular la esclavitud en los territorios del Oeste que se convertirían en Estados. Paralelo </a:t>
            </a:r>
            <a:r>
              <a:rPr lang="es-PE" i="1" dirty="0" smtClean="0">
                <a:latin typeface="Cambria" pitchFamily="18" charset="0"/>
              </a:rPr>
              <a:t>36 como </a:t>
            </a:r>
            <a:r>
              <a:rPr lang="es-PE" i="1" dirty="0">
                <a:latin typeface="Cambria" pitchFamily="18" charset="0"/>
              </a:rPr>
              <a:t>límite entre los futuros estados. Al norte libres al sur </a:t>
            </a:r>
            <a:r>
              <a:rPr lang="es-PE" i="1" dirty="0" smtClean="0">
                <a:latin typeface="Cambria" pitchFamily="18" charset="0"/>
              </a:rPr>
              <a:t>esclavistas. Se mantenía la esclavitud en Missouri pese a estar situado al norte. </a:t>
            </a:r>
            <a:endParaRPr lang="es-PE" dirty="0" smtClean="0">
              <a:latin typeface="Cambria" pitchFamily="18" charset="0"/>
            </a:endParaRPr>
          </a:p>
          <a:p>
            <a:endParaRPr lang="es-PE" dirty="0" smtClean="0"/>
          </a:p>
          <a:p>
            <a:endParaRPr lang="es-PE" dirty="0" smtClean="0"/>
          </a:p>
          <a:p>
            <a:endParaRPr lang="es-PE" dirty="0" smtClean="0"/>
          </a:p>
          <a:p>
            <a:endParaRPr lang="es-PE" dirty="0" smtClean="0"/>
          </a:p>
          <a:p>
            <a:endParaRPr lang="es-PE" dirty="0"/>
          </a:p>
          <a:p>
            <a:endParaRPr lang="es-PE" dirty="0" smtClean="0"/>
          </a:p>
          <a:p>
            <a:endParaRPr lang="es-PE" dirty="0"/>
          </a:p>
        </p:txBody>
      </p:sp>
      <p:pic>
        <p:nvPicPr>
          <p:cNvPr id="4098" name="Picture 2" descr="http://upload.wikimedia.org/wikipedia/commons/thumb/9/92/Missouri_Compromise_Line.svg/400px-Missouri_Compromise_Lin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356992"/>
            <a:ext cx="6696744" cy="33843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91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4098"/>
                                        </p:tgtEl>
                                        <p:attrNameLst>
                                          <p:attrName>style.visibility</p:attrName>
                                        </p:attrNameLst>
                                      </p:cBhvr>
                                      <p:to>
                                        <p:strVal val="visible"/>
                                      </p:to>
                                    </p:set>
                                    <p:anim calcmode="lin" valueType="num">
                                      <p:cBhvr>
                                        <p:cTn id="39" dur="1000" fill="hold"/>
                                        <p:tgtEl>
                                          <p:spTgt spid="4098"/>
                                        </p:tgtEl>
                                        <p:attrNameLst>
                                          <p:attrName>ppt_w</p:attrName>
                                        </p:attrNameLst>
                                      </p:cBhvr>
                                      <p:tavLst>
                                        <p:tav tm="0">
                                          <p:val>
                                            <p:fltVal val="0"/>
                                          </p:val>
                                        </p:tav>
                                        <p:tav tm="100000">
                                          <p:val>
                                            <p:strVal val="#ppt_w"/>
                                          </p:val>
                                        </p:tav>
                                      </p:tavLst>
                                    </p:anim>
                                    <p:anim calcmode="lin" valueType="num">
                                      <p:cBhvr>
                                        <p:cTn id="40" dur="1000" fill="hold"/>
                                        <p:tgtEl>
                                          <p:spTgt spid="4098"/>
                                        </p:tgtEl>
                                        <p:attrNameLst>
                                          <p:attrName>ppt_h</p:attrName>
                                        </p:attrNameLst>
                                      </p:cBhvr>
                                      <p:tavLst>
                                        <p:tav tm="0">
                                          <p:val>
                                            <p:fltVal val="0"/>
                                          </p:val>
                                        </p:tav>
                                        <p:tav tm="100000">
                                          <p:val>
                                            <p:strVal val="#ppt_h"/>
                                          </p:val>
                                        </p:tav>
                                      </p:tavLst>
                                    </p:anim>
                                    <p:anim calcmode="lin" valueType="num">
                                      <p:cBhvr>
                                        <p:cTn id="41" dur="1000" fill="hold"/>
                                        <p:tgtEl>
                                          <p:spTgt spid="4098"/>
                                        </p:tgtEl>
                                        <p:attrNameLst>
                                          <p:attrName>style.rotation</p:attrName>
                                        </p:attrNameLst>
                                      </p:cBhvr>
                                      <p:tavLst>
                                        <p:tav tm="0">
                                          <p:val>
                                            <p:fltVal val="90"/>
                                          </p:val>
                                        </p:tav>
                                        <p:tav tm="100000">
                                          <p:val>
                                            <p:fltVal val="0"/>
                                          </p:val>
                                        </p:tav>
                                      </p:tavLst>
                                    </p:anim>
                                    <p:animEffect transition="in" filter="fade">
                                      <p:cBhvr>
                                        <p:cTn id="42"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6118328"/>
            <a:ext cx="9144000" cy="69504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3 Rectángulo"/>
          <p:cNvSpPr/>
          <p:nvPr/>
        </p:nvSpPr>
        <p:spPr>
          <a:xfrm>
            <a:off x="0" y="5517232"/>
            <a:ext cx="9144000"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a:xfrm>
            <a:off x="251520" y="5517232"/>
            <a:ext cx="8892480" cy="360040"/>
          </a:xfrm>
        </p:spPr>
        <p:txBody>
          <a:bodyPr>
            <a:noAutofit/>
          </a:bodyPr>
          <a:lstStyle/>
          <a:p>
            <a:pPr marL="0" indent="0" algn="ctr">
              <a:buNone/>
            </a:pPr>
            <a:r>
              <a:rPr lang="es-PE" sz="1400" b="1" dirty="0">
                <a:solidFill>
                  <a:srgbClr val="FF0000"/>
                </a:solidFill>
                <a:latin typeface="Cambria" pitchFamily="18" charset="0"/>
              </a:rPr>
              <a:t>¡</a:t>
            </a:r>
            <a:r>
              <a:rPr lang="es-PE" sz="1400" b="1" dirty="0" smtClean="0">
                <a:solidFill>
                  <a:srgbClr val="FF0000"/>
                </a:solidFill>
                <a:latin typeface="Cambria" pitchFamily="18" charset="0"/>
              </a:rPr>
              <a:t>EL CRECIMIENTO DEL TERRITORIO VA GENERANDO CONTROVERSIAS SOBRE LA IMPLANTACIÓN O NO DE LA ESCLAVITUD EN LOS NUEVOS ESTADOS!</a:t>
            </a:r>
            <a:r>
              <a:rPr lang="es-PE" sz="1400" b="1" dirty="0">
                <a:solidFill>
                  <a:srgbClr val="FF0000"/>
                </a:solidFill>
                <a:latin typeface="Cambria" pitchFamily="18" charset="0"/>
              </a:rPr>
              <a:t> </a:t>
            </a:r>
            <a:endParaRPr lang="es-PE" sz="1400" b="1" dirty="0" smtClean="0">
              <a:solidFill>
                <a:srgbClr val="FF0000"/>
              </a:solidFill>
              <a:latin typeface="Cambria" pitchFamily="18" charset="0"/>
            </a:endParaRPr>
          </a:p>
          <a:p>
            <a:pPr marL="0" indent="0" algn="ctr">
              <a:buNone/>
            </a:pPr>
            <a:endParaRPr lang="es-PE" sz="1400" b="1" dirty="0">
              <a:solidFill>
                <a:srgbClr val="FF0000"/>
              </a:solidFill>
              <a:latin typeface="Cambria" pitchFamily="18" charset="0"/>
            </a:endParaRPr>
          </a:p>
          <a:p>
            <a:pPr marL="0" indent="0" algn="ctr">
              <a:buNone/>
            </a:pPr>
            <a:r>
              <a:rPr lang="es-PE" sz="1400" b="1" dirty="0" smtClean="0">
                <a:solidFill>
                  <a:srgbClr val="002060"/>
                </a:solidFill>
                <a:latin typeface="Cambria" pitchFamily="18" charset="0"/>
              </a:rPr>
              <a:t>¡EN EL NORTE SE ACATAN LOS ACUERDOS DEL GOBIERNO CENTRAL (AUTORIDAD FEDERAL), EL SUR ES PARTIDARIO DE LA AUTONOMÍA DE LOS ESTADOS EN PROBLEMAS LOCALES, ENTRE ELLOS LA ESCLAVITUD!</a:t>
            </a:r>
            <a:endParaRPr lang="es-PE" sz="1400" b="1" dirty="0">
              <a:solidFill>
                <a:srgbClr val="002060"/>
              </a:solidFill>
              <a:latin typeface="Cambria" pitchFamily="18" charset="0"/>
            </a:endParaRPr>
          </a:p>
          <a:p>
            <a:pPr marL="0" indent="0" algn="ctr">
              <a:buNone/>
            </a:pPr>
            <a:endParaRPr lang="es-PE" sz="1800" b="1" i="1" dirty="0">
              <a:solidFill>
                <a:srgbClr val="FF0000"/>
              </a:solidFill>
            </a:endParaRPr>
          </a:p>
        </p:txBody>
      </p:sp>
      <p:pic>
        <p:nvPicPr>
          <p:cNvPr id="5122" name="Picture 2" descr="Formación territorial de los Estados Unid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73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9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style.rotation</p:attrName>
                                        </p:attrNameLst>
                                      </p:cBhvr>
                                      <p:tavLst>
                                        <p:tav tm="0">
                                          <p:val>
                                            <p:fltVal val="90"/>
                                          </p:val>
                                        </p:tav>
                                        <p:tav tm="100000">
                                          <p:val>
                                            <p:fltVal val="0"/>
                                          </p:val>
                                        </p:tav>
                                      </p:tavLst>
                                    </p:anim>
                                    <p:animEffect transition="in" filter="fade">
                                      <p:cBhvr>
                                        <p:cTn id="10" dur="10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16632"/>
            <a:ext cx="8172400" cy="432048"/>
          </a:xfrm>
        </p:spPr>
        <p:txBody>
          <a:bodyPr>
            <a:noAutofit/>
          </a:bodyPr>
          <a:lstStyle/>
          <a:p>
            <a:pPr algn="ctr"/>
            <a:r>
              <a:rPr lang="es-PE" sz="2400" dirty="0"/>
              <a:t>LA ESCLAVITUD: UNA CAUSA DE LA FUTURA GUERRA</a:t>
            </a:r>
          </a:p>
        </p:txBody>
      </p:sp>
      <p:sp>
        <p:nvSpPr>
          <p:cNvPr id="3" name="2 Marcador de contenido"/>
          <p:cNvSpPr>
            <a:spLocks noGrp="1"/>
          </p:cNvSpPr>
          <p:nvPr>
            <p:ph idx="1"/>
          </p:nvPr>
        </p:nvSpPr>
        <p:spPr>
          <a:xfrm>
            <a:off x="107504" y="620688"/>
            <a:ext cx="7992888" cy="2160240"/>
          </a:xfrm>
        </p:spPr>
        <p:txBody>
          <a:bodyPr>
            <a:normAutofit fontScale="70000" lnSpcReduction="20000"/>
          </a:bodyPr>
          <a:lstStyle/>
          <a:p>
            <a:pPr marL="0" indent="0" algn="ctr">
              <a:buNone/>
            </a:pPr>
            <a:r>
              <a:rPr lang="es-PE" b="1" dirty="0">
                <a:solidFill>
                  <a:srgbClr val="FF0000"/>
                </a:solidFill>
                <a:latin typeface="Cambria" pitchFamily="18" charset="0"/>
              </a:rPr>
              <a:t>EL DEBATE SOBRE LA ESCLAVITUD Y SU IMPACTO EN LA POLÍTICA</a:t>
            </a:r>
          </a:p>
          <a:p>
            <a:endParaRPr lang="es-PE" dirty="0" smtClean="0">
              <a:latin typeface="Cambria" pitchFamily="18" charset="0"/>
            </a:endParaRPr>
          </a:p>
          <a:p>
            <a:pPr algn="just"/>
            <a:r>
              <a:rPr lang="es-PE" dirty="0" smtClean="0">
                <a:solidFill>
                  <a:srgbClr val="FF0000"/>
                </a:solidFill>
                <a:latin typeface="Cambria" pitchFamily="18" charset="0"/>
              </a:rPr>
              <a:t>Guerra </a:t>
            </a:r>
            <a:r>
              <a:rPr lang="es-PE" dirty="0">
                <a:solidFill>
                  <a:srgbClr val="FF0000"/>
                </a:solidFill>
                <a:latin typeface="Cambria" pitchFamily="18" charset="0"/>
              </a:rPr>
              <a:t>con </a:t>
            </a:r>
            <a:r>
              <a:rPr lang="es-PE" dirty="0" smtClean="0">
                <a:solidFill>
                  <a:srgbClr val="FF0000"/>
                </a:solidFill>
                <a:latin typeface="Cambria" pitchFamily="18" charset="0"/>
              </a:rPr>
              <a:t>México</a:t>
            </a:r>
            <a:endParaRPr lang="es-PE" dirty="0" smtClean="0">
              <a:latin typeface="Cambria" pitchFamily="18" charset="0"/>
            </a:endParaRPr>
          </a:p>
          <a:p>
            <a:pPr marL="0" indent="0" algn="ctr">
              <a:buNone/>
            </a:pPr>
            <a:r>
              <a:rPr lang="es-PE" dirty="0" smtClean="0">
                <a:latin typeface="Cambria" pitchFamily="18" charset="0"/>
              </a:rPr>
              <a:t> </a:t>
            </a:r>
            <a:r>
              <a:rPr lang="es-PE" b="1" i="1" dirty="0">
                <a:solidFill>
                  <a:srgbClr val="FF0000"/>
                </a:solidFill>
                <a:latin typeface="Cambria" pitchFamily="18" charset="0"/>
              </a:rPr>
              <a:t>Clausula de </a:t>
            </a:r>
            <a:r>
              <a:rPr lang="es-PE" b="1" i="1" dirty="0" err="1">
                <a:solidFill>
                  <a:srgbClr val="FF0000"/>
                </a:solidFill>
                <a:latin typeface="Cambria" pitchFamily="18" charset="0"/>
              </a:rPr>
              <a:t>Wilmot</a:t>
            </a:r>
            <a:r>
              <a:rPr lang="es-PE" b="1" i="1" dirty="0">
                <a:solidFill>
                  <a:srgbClr val="FF0000"/>
                </a:solidFill>
                <a:latin typeface="Cambria" pitchFamily="18" charset="0"/>
              </a:rPr>
              <a:t> (1846</a:t>
            </a:r>
            <a:r>
              <a:rPr lang="es-PE" b="1" i="1" dirty="0" smtClean="0">
                <a:solidFill>
                  <a:srgbClr val="FF0000"/>
                </a:solidFill>
                <a:latin typeface="Cambria" pitchFamily="18" charset="0"/>
              </a:rPr>
              <a:t>): </a:t>
            </a:r>
            <a:r>
              <a:rPr lang="es-PE" i="1" dirty="0">
                <a:latin typeface="Cambria" pitchFamily="18" charset="0"/>
              </a:rPr>
              <a:t>Prohíbe la esclavitud en los territorios arrebatados a México. No se llegó a </a:t>
            </a:r>
            <a:r>
              <a:rPr lang="es-PE" i="1" dirty="0" smtClean="0">
                <a:latin typeface="Cambria" pitchFamily="18" charset="0"/>
              </a:rPr>
              <a:t>aprobar.</a:t>
            </a:r>
            <a:endParaRPr lang="es-PE" i="1" dirty="0">
              <a:latin typeface="Cambria" pitchFamily="18" charset="0"/>
            </a:endParaRPr>
          </a:p>
          <a:p>
            <a:pPr marL="0" indent="0" algn="ctr">
              <a:buNone/>
            </a:pPr>
            <a:r>
              <a:rPr lang="es-PE" i="1" dirty="0">
                <a:latin typeface="Cambria" pitchFamily="18" charset="0"/>
              </a:rPr>
              <a:t>Surge el </a:t>
            </a:r>
            <a:r>
              <a:rPr lang="es-PE" i="1" dirty="0">
                <a:solidFill>
                  <a:srgbClr val="FF0000"/>
                </a:solidFill>
                <a:latin typeface="Cambria" pitchFamily="18" charset="0"/>
              </a:rPr>
              <a:t>Partido Tierra Libre</a:t>
            </a:r>
            <a:r>
              <a:rPr lang="es-PE" i="1" dirty="0">
                <a:latin typeface="Cambria" pitchFamily="18" charset="0"/>
              </a:rPr>
              <a:t>, formado por </a:t>
            </a:r>
            <a:r>
              <a:rPr lang="es-PE" i="1" dirty="0">
                <a:solidFill>
                  <a:srgbClr val="FF0000"/>
                </a:solidFill>
                <a:latin typeface="Cambria" pitchFamily="18" charset="0"/>
              </a:rPr>
              <a:t>antiesclavistas</a:t>
            </a:r>
            <a:r>
              <a:rPr lang="es-PE" i="1" dirty="0">
                <a:latin typeface="Cambria" pitchFamily="18" charset="0"/>
              </a:rPr>
              <a:t>. No pedían la abolición </a:t>
            </a:r>
            <a:r>
              <a:rPr lang="es-PE" i="1" dirty="0" smtClean="0">
                <a:latin typeface="Cambria" pitchFamily="18" charset="0"/>
              </a:rPr>
              <a:t>de la </a:t>
            </a:r>
            <a:r>
              <a:rPr lang="es-PE" i="1" dirty="0">
                <a:latin typeface="Cambria" pitchFamily="18" charset="0"/>
              </a:rPr>
              <a:t>esclavitud, pero se oponen a su implantación en nuevos territorios. </a:t>
            </a:r>
            <a:r>
              <a:rPr lang="es-PE" i="1" dirty="0">
                <a:solidFill>
                  <a:srgbClr val="FF0000"/>
                </a:solidFill>
                <a:latin typeface="Cambria" pitchFamily="18" charset="0"/>
              </a:rPr>
              <a:t>Ocupa escaños en el </a:t>
            </a:r>
            <a:r>
              <a:rPr lang="es-PE" i="1" dirty="0" smtClean="0">
                <a:solidFill>
                  <a:srgbClr val="FF0000"/>
                </a:solidFill>
                <a:latin typeface="Cambria" pitchFamily="18" charset="0"/>
              </a:rPr>
              <a:t>Congreso.</a:t>
            </a:r>
            <a:endParaRPr lang="es-PE" i="1" dirty="0">
              <a:solidFill>
                <a:srgbClr val="FF0000"/>
              </a:solidFill>
              <a:latin typeface="Cambria" pitchFamily="18" charset="0"/>
            </a:endParaRPr>
          </a:p>
          <a:p>
            <a:endParaRPr lang="es-PE" dirty="0"/>
          </a:p>
        </p:txBody>
      </p:sp>
      <p:pic>
        <p:nvPicPr>
          <p:cNvPr id="4" name="Picture 2" descr="Formación territorial de los Estados Unid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80928"/>
            <a:ext cx="8172400" cy="4058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81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1764" y="260648"/>
            <a:ext cx="7848872" cy="341764"/>
          </a:xfrm>
        </p:spPr>
        <p:txBody>
          <a:bodyPr>
            <a:normAutofit fontScale="90000"/>
          </a:bodyPr>
          <a:lstStyle/>
          <a:p>
            <a:pPr algn="ctr"/>
            <a:r>
              <a:rPr lang="es-PE" sz="2400" dirty="0"/>
              <a:t>LA ESCLAVITUD: UNA CAUSA DE LA FUTURA GUERRA</a:t>
            </a:r>
          </a:p>
        </p:txBody>
      </p:sp>
      <p:sp>
        <p:nvSpPr>
          <p:cNvPr id="3" name="2 Marcador de contenido"/>
          <p:cNvSpPr>
            <a:spLocks noGrp="1"/>
          </p:cNvSpPr>
          <p:nvPr>
            <p:ph idx="1"/>
          </p:nvPr>
        </p:nvSpPr>
        <p:spPr>
          <a:xfrm>
            <a:off x="125760" y="836712"/>
            <a:ext cx="7920880" cy="1872208"/>
          </a:xfrm>
        </p:spPr>
        <p:txBody>
          <a:bodyPr>
            <a:normAutofit fontScale="70000" lnSpcReduction="20000"/>
          </a:bodyPr>
          <a:lstStyle/>
          <a:p>
            <a:pPr marL="0" indent="0" algn="ctr">
              <a:buNone/>
            </a:pPr>
            <a:r>
              <a:rPr lang="es-PE" b="1" dirty="0">
                <a:solidFill>
                  <a:srgbClr val="FF0000"/>
                </a:solidFill>
                <a:latin typeface="Cambria" pitchFamily="18" charset="0"/>
              </a:rPr>
              <a:t>EL DEBATE SOBRE LA ESCLAVITUD Y SU IMPACTO EN LA POLÍTICA</a:t>
            </a:r>
          </a:p>
          <a:p>
            <a:pPr algn="just"/>
            <a:endParaRPr lang="es-PE" b="1" dirty="0" smtClean="0">
              <a:solidFill>
                <a:srgbClr val="FF0000"/>
              </a:solidFill>
              <a:latin typeface="Cambria" pitchFamily="18" charset="0"/>
            </a:endParaRPr>
          </a:p>
          <a:p>
            <a:pPr algn="just"/>
            <a:r>
              <a:rPr lang="es-PE" b="1" dirty="0" smtClean="0">
                <a:solidFill>
                  <a:srgbClr val="FF0000"/>
                </a:solidFill>
                <a:latin typeface="Cambria" pitchFamily="18" charset="0"/>
              </a:rPr>
              <a:t>1849</a:t>
            </a:r>
            <a:r>
              <a:rPr lang="es-PE" b="1" dirty="0">
                <a:solidFill>
                  <a:srgbClr val="FF0000"/>
                </a:solidFill>
                <a:latin typeface="Cambria" pitchFamily="18" charset="0"/>
              </a:rPr>
              <a:t>: </a:t>
            </a:r>
            <a:r>
              <a:rPr lang="es-PE" dirty="0">
                <a:latin typeface="Cambria" pitchFamily="18" charset="0"/>
              </a:rPr>
              <a:t>California y Nuevo México piden su incorporación como </a:t>
            </a:r>
            <a:r>
              <a:rPr lang="es-PE" dirty="0">
                <a:solidFill>
                  <a:srgbClr val="FF0000"/>
                </a:solidFill>
                <a:latin typeface="Cambria" pitchFamily="18" charset="0"/>
              </a:rPr>
              <a:t>nuevos estados libres</a:t>
            </a:r>
            <a:r>
              <a:rPr lang="es-PE" dirty="0">
                <a:latin typeface="Cambria" pitchFamily="18" charset="0"/>
              </a:rPr>
              <a:t>. Los estados esclavistas consiguen que se apruebe una </a:t>
            </a:r>
            <a:r>
              <a:rPr lang="es-PE" dirty="0">
                <a:solidFill>
                  <a:srgbClr val="FF0000"/>
                </a:solidFill>
                <a:latin typeface="Cambria" pitchFamily="18" charset="0"/>
              </a:rPr>
              <a:t>ley sobre esclavos fugitivos</a:t>
            </a:r>
            <a:r>
              <a:rPr lang="es-PE" dirty="0">
                <a:latin typeface="Cambria" pitchFamily="18" charset="0"/>
              </a:rPr>
              <a:t>.</a:t>
            </a:r>
          </a:p>
          <a:p>
            <a:pPr algn="just"/>
            <a:r>
              <a:rPr lang="es-PE" dirty="0" smtClean="0">
                <a:latin typeface="Cambria" pitchFamily="18" charset="0"/>
              </a:rPr>
              <a:t>En las elecciones del 53 y 57 triunfa el </a:t>
            </a:r>
            <a:r>
              <a:rPr lang="es-PE" dirty="0">
                <a:latin typeface="Cambria" pitchFamily="18" charset="0"/>
              </a:rPr>
              <a:t>Partido Demócrata, </a:t>
            </a:r>
            <a:r>
              <a:rPr lang="es-PE" dirty="0">
                <a:solidFill>
                  <a:srgbClr val="FF0000"/>
                </a:solidFill>
                <a:latin typeface="Cambria" pitchFamily="18" charset="0"/>
              </a:rPr>
              <a:t>partidario de la </a:t>
            </a:r>
            <a:r>
              <a:rPr lang="es-PE" dirty="0" smtClean="0">
                <a:solidFill>
                  <a:srgbClr val="FF0000"/>
                </a:solidFill>
                <a:latin typeface="Cambria" pitchFamily="18" charset="0"/>
              </a:rPr>
              <a:t>esclavitud.</a:t>
            </a:r>
            <a:endParaRPr lang="es-PE" dirty="0">
              <a:solidFill>
                <a:srgbClr val="FF0000"/>
              </a:solidFill>
              <a:latin typeface="Cambria" pitchFamily="18" charset="0"/>
            </a:endParaRPr>
          </a:p>
          <a:p>
            <a:endParaRPr lang="es-PE" dirty="0"/>
          </a:p>
        </p:txBody>
      </p:sp>
      <p:pic>
        <p:nvPicPr>
          <p:cNvPr id="4" name="Picture 2" descr="Formación territorial de los Estados Unid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80928"/>
            <a:ext cx="8100392" cy="4058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27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8386" y="188640"/>
            <a:ext cx="7920880" cy="482312"/>
          </a:xfrm>
        </p:spPr>
        <p:txBody>
          <a:bodyPr>
            <a:normAutofit/>
          </a:bodyPr>
          <a:lstStyle/>
          <a:p>
            <a:pPr algn="ctr"/>
            <a:r>
              <a:rPr lang="es-PE" sz="2400" dirty="0"/>
              <a:t>LA ESCLAVITUD: UNA CAUSA DE LA FUTURA GUERRA</a:t>
            </a:r>
          </a:p>
        </p:txBody>
      </p:sp>
      <p:sp>
        <p:nvSpPr>
          <p:cNvPr id="3" name="2 Marcador de contenido"/>
          <p:cNvSpPr>
            <a:spLocks noGrp="1"/>
          </p:cNvSpPr>
          <p:nvPr>
            <p:ph idx="1"/>
          </p:nvPr>
        </p:nvSpPr>
        <p:spPr>
          <a:xfrm>
            <a:off x="107504" y="764704"/>
            <a:ext cx="7920880" cy="2016224"/>
          </a:xfrm>
        </p:spPr>
        <p:txBody>
          <a:bodyPr>
            <a:normAutofit fontScale="62500" lnSpcReduction="20000"/>
          </a:bodyPr>
          <a:lstStyle/>
          <a:p>
            <a:pPr algn="just"/>
            <a:endParaRPr lang="es-PE" dirty="0" smtClean="0">
              <a:latin typeface="Cambria" pitchFamily="18" charset="0"/>
            </a:endParaRPr>
          </a:p>
          <a:p>
            <a:pPr marL="0" indent="0" algn="ctr">
              <a:buNone/>
            </a:pPr>
            <a:r>
              <a:rPr lang="es-PE" b="1" dirty="0">
                <a:solidFill>
                  <a:srgbClr val="FF0000"/>
                </a:solidFill>
                <a:latin typeface="Cambria" pitchFamily="18" charset="0"/>
              </a:rPr>
              <a:t>EL DEBATE SOBRE LA ESCLAVITUD Y SU IMPACTO EN LA POLÍTICA</a:t>
            </a:r>
          </a:p>
          <a:p>
            <a:pPr algn="just"/>
            <a:endParaRPr lang="es-PE" dirty="0" smtClean="0">
              <a:latin typeface="Cambria" pitchFamily="18" charset="0"/>
            </a:endParaRPr>
          </a:p>
          <a:p>
            <a:pPr algn="just"/>
            <a:r>
              <a:rPr lang="es-PE" b="1" i="1" dirty="0" smtClean="0">
                <a:solidFill>
                  <a:srgbClr val="FF0000"/>
                </a:solidFill>
                <a:latin typeface="Cambria" pitchFamily="18" charset="0"/>
              </a:rPr>
              <a:t>Ley </a:t>
            </a:r>
            <a:r>
              <a:rPr lang="es-PE" b="1" i="1" dirty="0">
                <a:solidFill>
                  <a:srgbClr val="FF0000"/>
                </a:solidFill>
                <a:latin typeface="Cambria" pitchFamily="18" charset="0"/>
              </a:rPr>
              <a:t>Kansas Nebraska (1854): </a:t>
            </a:r>
            <a:r>
              <a:rPr lang="es-PE" dirty="0">
                <a:latin typeface="Cambria" pitchFamily="18" charset="0"/>
              </a:rPr>
              <a:t>Nuevos estados ubicados al norte del paralelo, tendrían que ser libres. Los esclavistas proponen elecciones. Enfrentamientos entre esclavistas y abolicionistas deja 200 </a:t>
            </a:r>
            <a:r>
              <a:rPr lang="es-PE" dirty="0" smtClean="0">
                <a:latin typeface="Cambria" pitchFamily="18" charset="0"/>
              </a:rPr>
              <a:t>muertos.</a:t>
            </a:r>
            <a:endParaRPr lang="es-PE" dirty="0">
              <a:latin typeface="Cambria" pitchFamily="18" charset="0"/>
            </a:endParaRPr>
          </a:p>
          <a:p>
            <a:pPr algn="just"/>
            <a:r>
              <a:rPr lang="es-PE" b="1" dirty="0">
                <a:solidFill>
                  <a:srgbClr val="FF0000"/>
                </a:solidFill>
                <a:latin typeface="Cambria" pitchFamily="18" charset="0"/>
              </a:rPr>
              <a:t>1854: </a:t>
            </a:r>
            <a:r>
              <a:rPr lang="es-PE" dirty="0">
                <a:latin typeface="Cambria" pitchFamily="18" charset="0"/>
              </a:rPr>
              <a:t>Surge el </a:t>
            </a:r>
            <a:r>
              <a:rPr lang="es-PE" b="1" dirty="0">
                <a:solidFill>
                  <a:srgbClr val="FF0000"/>
                </a:solidFill>
                <a:latin typeface="Cambria" pitchFamily="18" charset="0"/>
              </a:rPr>
              <a:t>Partido R</a:t>
            </a:r>
            <a:r>
              <a:rPr lang="es-PE" b="1" dirty="0" smtClean="0">
                <a:solidFill>
                  <a:srgbClr val="FF0000"/>
                </a:solidFill>
                <a:latin typeface="Cambria" pitchFamily="18" charset="0"/>
              </a:rPr>
              <a:t>epublicano </a:t>
            </a:r>
            <a:r>
              <a:rPr lang="es-PE" dirty="0">
                <a:latin typeface="Cambria" pitchFamily="18" charset="0"/>
              </a:rPr>
              <a:t>(antiesclavista, abolicionista y </a:t>
            </a:r>
            <a:r>
              <a:rPr lang="es-PE" b="1" dirty="0">
                <a:solidFill>
                  <a:srgbClr val="FF0000"/>
                </a:solidFill>
                <a:latin typeface="Cambria" pitchFamily="18" charset="0"/>
              </a:rPr>
              <a:t>proteccionista</a:t>
            </a:r>
            <a:r>
              <a:rPr lang="es-PE" dirty="0">
                <a:latin typeface="Cambria" pitchFamily="18" charset="0"/>
              </a:rPr>
              <a:t>) En las elecciones </a:t>
            </a:r>
            <a:r>
              <a:rPr lang="es-PE" dirty="0" smtClean="0">
                <a:latin typeface="Cambria" pitchFamily="18" charset="0"/>
              </a:rPr>
              <a:t>del 57 tendrá </a:t>
            </a:r>
            <a:r>
              <a:rPr lang="es-PE" dirty="0">
                <a:latin typeface="Cambria" pitchFamily="18" charset="0"/>
              </a:rPr>
              <a:t>una importante votación.</a:t>
            </a:r>
          </a:p>
          <a:p>
            <a:endParaRPr lang="es-PE" dirty="0"/>
          </a:p>
        </p:txBody>
      </p:sp>
      <p:pic>
        <p:nvPicPr>
          <p:cNvPr id="4" name="Picture 2" descr="Formación territorial de los Estados Unid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80928"/>
            <a:ext cx="8172400" cy="4058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10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p:cTn id="1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upload.wikimedia.org/wikipedia/commons/9/97/DredScott.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59632" y="1628800"/>
            <a:ext cx="5616624" cy="4968552"/>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179512" y="116632"/>
            <a:ext cx="7848872" cy="648072"/>
          </a:xfrm>
        </p:spPr>
        <p:txBody>
          <a:bodyPr>
            <a:normAutofit/>
          </a:bodyPr>
          <a:lstStyle/>
          <a:p>
            <a:pPr algn="ctr"/>
            <a:r>
              <a:rPr lang="es-PE" sz="2400" dirty="0"/>
              <a:t>LA ESCLAVITUD: UNA CAUSA DE LA FUTURA GUERRA</a:t>
            </a:r>
          </a:p>
        </p:txBody>
      </p:sp>
      <p:sp>
        <p:nvSpPr>
          <p:cNvPr id="3" name="2 Marcador de contenido"/>
          <p:cNvSpPr>
            <a:spLocks noGrp="1"/>
          </p:cNvSpPr>
          <p:nvPr>
            <p:ph idx="1"/>
          </p:nvPr>
        </p:nvSpPr>
        <p:spPr>
          <a:xfrm>
            <a:off x="264704" y="1052736"/>
            <a:ext cx="7848872" cy="5616624"/>
          </a:xfrm>
        </p:spPr>
        <p:txBody>
          <a:bodyPr>
            <a:normAutofit fontScale="85000" lnSpcReduction="20000"/>
          </a:bodyPr>
          <a:lstStyle/>
          <a:p>
            <a:pPr marL="0" indent="0" algn="ctr">
              <a:buNone/>
            </a:pPr>
            <a:r>
              <a:rPr lang="es-PE" b="1" dirty="0" smtClean="0">
                <a:solidFill>
                  <a:srgbClr val="FF0000"/>
                </a:solidFill>
                <a:latin typeface="Cambria" pitchFamily="18" charset="0"/>
              </a:rPr>
              <a:t>EL DEBATE SOBRE LA ESCLAVITUD Y SU IMPACTO EN LA POLÍTICA</a:t>
            </a:r>
          </a:p>
          <a:p>
            <a:pPr marL="0" indent="0" algn="ctr">
              <a:buNone/>
            </a:pPr>
            <a:r>
              <a:rPr lang="es-PE" b="1" dirty="0" smtClean="0">
                <a:solidFill>
                  <a:srgbClr val="FF0000"/>
                </a:solidFill>
                <a:latin typeface="Cambria" pitchFamily="18" charset="0"/>
              </a:rPr>
              <a:t>EL CASO SCOTT 1857</a:t>
            </a:r>
          </a:p>
          <a:p>
            <a:pPr algn="just">
              <a:buFont typeface="Wingdings" pitchFamily="2" charset="2"/>
              <a:buChar char="ü"/>
            </a:pPr>
            <a:r>
              <a:rPr lang="es-PE" dirty="0" err="1" smtClean="0">
                <a:latin typeface="Cambria" pitchFamily="18" charset="0"/>
              </a:rPr>
              <a:t>Dred</a:t>
            </a:r>
            <a:r>
              <a:rPr lang="es-PE" dirty="0" smtClean="0">
                <a:latin typeface="Cambria" pitchFamily="18" charset="0"/>
              </a:rPr>
              <a:t> Scott, esclavo llevado al norte por sus amos, quedando automáticamente «libre»</a:t>
            </a:r>
          </a:p>
          <a:p>
            <a:pPr algn="just">
              <a:buFont typeface="Wingdings" pitchFamily="2" charset="2"/>
              <a:buChar char="ü"/>
            </a:pPr>
            <a:r>
              <a:rPr lang="es-PE" dirty="0" smtClean="0">
                <a:latin typeface="Cambria" pitchFamily="18" charset="0"/>
              </a:rPr>
              <a:t>Los abolicionistas lo convencen de reclamar, ante los tribunales su libertad, </a:t>
            </a:r>
            <a:r>
              <a:rPr lang="es-PE" i="1" dirty="0" smtClean="0">
                <a:solidFill>
                  <a:srgbClr val="FF0000"/>
                </a:solidFill>
                <a:latin typeface="Cambria" pitchFamily="18" charset="0"/>
              </a:rPr>
              <a:t>«ya que su residencia en territorio libre lo había hecho libre»</a:t>
            </a:r>
          </a:p>
          <a:p>
            <a:pPr algn="just">
              <a:buFont typeface="Wingdings" pitchFamily="2" charset="2"/>
              <a:buChar char="ü"/>
            </a:pPr>
            <a:r>
              <a:rPr lang="es-PE" dirty="0" smtClean="0">
                <a:latin typeface="Cambria" pitchFamily="18" charset="0"/>
              </a:rPr>
              <a:t>El caso llegó hasta la </a:t>
            </a:r>
            <a:r>
              <a:rPr lang="es-PE" dirty="0" smtClean="0">
                <a:solidFill>
                  <a:srgbClr val="FF0000"/>
                </a:solidFill>
                <a:latin typeface="Cambria" pitchFamily="18" charset="0"/>
              </a:rPr>
              <a:t>Corte Suprema</a:t>
            </a:r>
            <a:r>
              <a:rPr lang="es-PE" dirty="0">
                <a:latin typeface="Cambria" pitchFamily="18" charset="0"/>
              </a:rPr>
              <a:t>.</a:t>
            </a:r>
            <a:r>
              <a:rPr lang="es-PE" dirty="0" smtClean="0">
                <a:latin typeface="Cambria" pitchFamily="18" charset="0"/>
              </a:rPr>
              <a:t> Sentencia:</a:t>
            </a:r>
          </a:p>
          <a:p>
            <a:pPr marL="0" indent="0" algn="ctr">
              <a:buNone/>
            </a:pPr>
            <a:r>
              <a:rPr lang="es-PE" i="1" dirty="0" smtClean="0">
                <a:latin typeface="Cambria" pitchFamily="18" charset="0"/>
              </a:rPr>
              <a:t>«Al ser Scott negro, no tiene derechos civiles ni status de ciudadano, y por lo tanto no puede interponer una demanda ante un tribunal de justicia» </a:t>
            </a:r>
          </a:p>
          <a:p>
            <a:pPr algn="just">
              <a:buFont typeface="Wingdings" pitchFamily="2" charset="2"/>
              <a:buChar char="ü"/>
            </a:pPr>
            <a:r>
              <a:rPr lang="es-PE" dirty="0" smtClean="0">
                <a:latin typeface="Cambria" pitchFamily="18" charset="0"/>
              </a:rPr>
              <a:t>Además el tribunal manifestó que en su opinión </a:t>
            </a:r>
            <a:r>
              <a:rPr lang="es-PE" i="1" dirty="0" smtClean="0">
                <a:latin typeface="Cambria" pitchFamily="18" charset="0"/>
              </a:rPr>
              <a:t>«</a:t>
            </a:r>
            <a:r>
              <a:rPr lang="es-PE" i="1" dirty="0" smtClean="0">
                <a:solidFill>
                  <a:srgbClr val="FF0000"/>
                </a:solidFill>
                <a:latin typeface="Cambria" pitchFamily="18" charset="0"/>
              </a:rPr>
              <a:t>El Congreso no tenía derecho</a:t>
            </a:r>
            <a:r>
              <a:rPr lang="es-PE" i="1" dirty="0" smtClean="0">
                <a:latin typeface="Cambria" pitchFamily="18" charset="0"/>
              </a:rPr>
              <a:t> a decidir si habría  o no esclavitud en los territorios nuevos»</a:t>
            </a:r>
          </a:p>
          <a:p>
            <a:pPr algn="just">
              <a:buFont typeface="Wingdings" pitchFamily="2" charset="2"/>
              <a:buChar char="ü"/>
            </a:pPr>
            <a:r>
              <a:rPr lang="es-PE" dirty="0" smtClean="0">
                <a:latin typeface="Cambria" pitchFamily="18" charset="0"/>
              </a:rPr>
              <a:t>El presidente James Buchanan (demócrata) apoya la resolución.</a:t>
            </a:r>
          </a:p>
          <a:p>
            <a:pPr marL="0" indent="0">
              <a:buNone/>
            </a:pPr>
            <a:endParaRPr lang="es-PE" dirty="0"/>
          </a:p>
        </p:txBody>
      </p:sp>
    </p:spTree>
    <p:extLst>
      <p:ext uri="{BB962C8B-B14F-4D97-AF65-F5344CB8AC3E}">
        <p14:creationId xmlns:p14="http://schemas.microsoft.com/office/powerpoint/2010/main" val="420201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p:cTn id="47"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4.bp.blogspot.com/_Nvfaevd5go4/TJ9ww6cTIZI/AAAAAAAABIo/lXRcsWwPRWs/s1600/John+Brown.jpg"/>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3528" y="1772816"/>
            <a:ext cx="7776864" cy="4896544"/>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179512" y="320040"/>
            <a:ext cx="7848872" cy="372656"/>
          </a:xfrm>
        </p:spPr>
        <p:txBody>
          <a:bodyPr>
            <a:normAutofit/>
          </a:bodyPr>
          <a:lstStyle/>
          <a:p>
            <a:pPr algn="ctr"/>
            <a:r>
              <a:rPr lang="es-PE" sz="2400" dirty="0"/>
              <a:t>LA ESCLAVITUD: UNA CAUSA DE LA FUTURA GUERRA</a:t>
            </a:r>
          </a:p>
        </p:txBody>
      </p:sp>
      <p:sp>
        <p:nvSpPr>
          <p:cNvPr id="3" name="2 Marcador de contenido"/>
          <p:cNvSpPr>
            <a:spLocks noGrp="1"/>
          </p:cNvSpPr>
          <p:nvPr>
            <p:ph idx="1"/>
          </p:nvPr>
        </p:nvSpPr>
        <p:spPr>
          <a:xfrm>
            <a:off x="395536" y="980728"/>
            <a:ext cx="7632848" cy="5544616"/>
          </a:xfrm>
        </p:spPr>
        <p:txBody>
          <a:bodyPr>
            <a:normAutofit/>
          </a:bodyPr>
          <a:lstStyle/>
          <a:p>
            <a:pPr marL="0" indent="0" algn="ctr">
              <a:buNone/>
            </a:pPr>
            <a:r>
              <a:rPr lang="es-PE" b="1" dirty="0">
                <a:solidFill>
                  <a:srgbClr val="FF0000"/>
                </a:solidFill>
                <a:latin typeface="Cambria" pitchFamily="18" charset="0"/>
              </a:rPr>
              <a:t>EL DEBATE SOBRE LA </a:t>
            </a:r>
            <a:r>
              <a:rPr lang="es-PE" b="1" dirty="0" smtClean="0">
                <a:solidFill>
                  <a:srgbClr val="FF0000"/>
                </a:solidFill>
                <a:latin typeface="Cambria" pitchFamily="18" charset="0"/>
              </a:rPr>
              <a:t>ESCLAVITUD: CRECE LA TENSIÓN</a:t>
            </a:r>
            <a:endParaRPr lang="es-PE" dirty="0" smtClean="0"/>
          </a:p>
          <a:p>
            <a:pPr algn="just"/>
            <a:r>
              <a:rPr lang="es-PE" b="1" dirty="0" smtClean="0">
                <a:solidFill>
                  <a:srgbClr val="FF0000"/>
                </a:solidFill>
                <a:latin typeface="Cambria" pitchFamily="18" charset="0"/>
              </a:rPr>
              <a:t>1858-1859: </a:t>
            </a:r>
            <a:r>
              <a:rPr lang="es-PE" dirty="0" smtClean="0">
                <a:latin typeface="Cambria" pitchFamily="18" charset="0"/>
              </a:rPr>
              <a:t>John Brown, abolicionista, organizó una revuelta de esclavos en el sur. Capturó un arsenal militar (</a:t>
            </a:r>
            <a:r>
              <a:rPr lang="es-PE" dirty="0" err="1" smtClean="0">
                <a:latin typeface="Cambria" pitchFamily="18" charset="0"/>
              </a:rPr>
              <a:t>Harper’s</a:t>
            </a:r>
            <a:r>
              <a:rPr lang="es-PE" dirty="0" smtClean="0">
                <a:latin typeface="Cambria" pitchFamily="18" charset="0"/>
              </a:rPr>
              <a:t> Ferry) de Virginia y mantuvo como rehenes a varios distinguidos personajes. </a:t>
            </a:r>
          </a:p>
          <a:p>
            <a:pPr algn="just"/>
            <a:r>
              <a:rPr lang="es-PE" dirty="0" smtClean="0">
                <a:latin typeface="Cambria" pitchFamily="18" charset="0"/>
              </a:rPr>
              <a:t>Violenta represión, captura y ejecución de Brown.</a:t>
            </a:r>
          </a:p>
          <a:p>
            <a:endParaRPr lang="es-PE" dirty="0"/>
          </a:p>
        </p:txBody>
      </p:sp>
    </p:spTree>
    <p:extLst>
      <p:ext uri="{BB962C8B-B14F-4D97-AF65-F5344CB8AC3E}">
        <p14:creationId xmlns:p14="http://schemas.microsoft.com/office/powerpoint/2010/main" val="171509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95536" y="5373216"/>
            <a:ext cx="7560840"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1266" name="Picture 2" descr="http://upload.wikimedia.org/wikipedia/commons/3/31/Southern_Chivalry.jpg"/>
          <p:cNvPicPr>
            <a:picLocks noChangeAspect="1" noChangeArrowheads="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b="9546"/>
          <a:stretch/>
        </p:blipFill>
        <p:spPr bwMode="auto">
          <a:xfrm>
            <a:off x="539552" y="1772816"/>
            <a:ext cx="7200800" cy="3384376"/>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287524" y="116632"/>
            <a:ext cx="7704856" cy="1080120"/>
          </a:xfrm>
        </p:spPr>
        <p:txBody>
          <a:bodyPr>
            <a:normAutofit fontScale="90000"/>
          </a:bodyPr>
          <a:lstStyle/>
          <a:p>
            <a:pPr algn="ctr"/>
            <a:r>
              <a:rPr lang="es-PE" sz="4000" dirty="0"/>
              <a:t>LA ESCLAVITUD: UNA CAUSA DE LA FUTURA GUERRA</a:t>
            </a:r>
            <a:endParaRPr lang="es-PE" dirty="0"/>
          </a:p>
        </p:txBody>
      </p:sp>
      <p:sp>
        <p:nvSpPr>
          <p:cNvPr id="3" name="2 Marcador de contenido"/>
          <p:cNvSpPr>
            <a:spLocks noGrp="1"/>
          </p:cNvSpPr>
          <p:nvPr>
            <p:ph idx="1"/>
          </p:nvPr>
        </p:nvSpPr>
        <p:spPr>
          <a:xfrm>
            <a:off x="251520" y="1268760"/>
            <a:ext cx="7704856" cy="5400600"/>
          </a:xfrm>
        </p:spPr>
        <p:txBody>
          <a:bodyPr>
            <a:normAutofit lnSpcReduction="10000"/>
          </a:bodyPr>
          <a:lstStyle/>
          <a:p>
            <a:pPr marL="0" indent="0" algn="ctr">
              <a:buNone/>
            </a:pPr>
            <a:r>
              <a:rPr lang="es-PE" b="1" dirty="0" smtClean="0">
                <a:solidFill>
                  <a:srgbClr val="FF0000"/>
                </a:solidFill>
                <a:latin typeface="Cambria" pitchFamily="18" charset="0"/>
              </a:rPr>
              <a:t>EL </a:t>
            </a:r>
            <a:r>
              <a:rPr lang="es-PE" b="1" dirty="0">
                <a:solidFill>
                  <a:srgbClr val="FF0000"/>
                </a:solidFill>
                <a:latin typeface="Cambria" pitchFamily="18" charset="0"/>
              </a:rPr>
              <a:t>DEBATE SOBRE LA ESCLAVITUD: CRECE LA TENSIÓN</a:t>
            </a:r>
            <a:endParaRPr lang="es-PE" dirty="0"/>
          </a:p>
          <a:p>
            <a:pPr marL="0" indent="0" algn="ctr">
              <a:buNone/>
            </a:pPr>
            <a:r>
              <a:rPr lang="es-PE" b="1" dirty="0" smtClean="0">
                <a:solidFill>
                  <a:srgbClr val="FF0000"/>
                </a:solidFill>
                <a:latin typeface="Cambria" pitchFamily="18" charset="0"/>
              </a:rPr>
              <a:t>Congreso-1856</a:t>
            </a:r>
            <a:r>
              <a:rPr lang="es-PE" b="1" dirty="0">
                <a:solidFill>
                  <a:srgbClr val="FF0000"/>
                </a:solidFill>
                <a:latin typeface="Cambria" pitchFamily="18" charset="0"/>
              </a:rPr>
              <a:t>: Incidente en el </a:t>
            </a:r>
            <a:r>
              <a:rPr lang="es-PE" b="1" dirty="0" smtClean="0">
                <a:solidFill>
                  <a:srgbClr val="FF0000"/>
                </a:solidFill>
                <a:latin typeface="Cambria" pitchFamily="18" charset="0"/>
              </a:rPr>
              <a:t>Senado</a:t>
            </a:r>
          </a:p>
          <a:p>
            <a:pPr marL="0" indent="0" algn="ctr">
              <a:buNone/>
            </a:pPr>
            <a:r>
              <a:rPr lang="es-PE" b="1" dirty="0" smtClean="0">
                <a:solidFill>
                  <a:srgbClr val="FF0000"/>
                </a:solidFill>
                <a:latin typeface="Cambria" pitchFamily="18" charset="0"/>
              </a:rPr>
              <a:t> </a:t>
            </a:r>
          </a:p>
          <a:p>
            <a:pPr algn="just"/>
            <a:r>
              <a:rPr lang="es-PE" dirty="0" smtClean="0">
                <a:latin typeface="Cambria" pitchFamily="18" charset="0"/>
              </a:rPr>
              <a:t>El </a:t>
            </a:r>
            <a:r>
              <a:rPr lang="es-PE" dirty="0">
                <a:latin typeface="Cambria" pitchFamily="18" charset="0"/>
              </a:rPr>
              <a:t>congresista Preston </a:t>
            </a:r>
            <a:r>
              <a:rPr lang="es-PE" dirty="0" err="1">
                <a:latin typeface="Cambria" pitchFamily="18" charset="0"/>
              </a:rPr>
              <a:t>Broks</a:t>
            </a:r>
            <a:r>
              <a:rPr lang="es-PE" dirty="0">
                <a:latin typeface="Cambria" pitchFamily="18" charset="0"/>
              </a:rPr>
              <a:t> (demócrata del Sur, partidario de la esclavitud) ataca al senador Charles </a:t>
            </a:r>
            <a:r>
              <a:rPr lang="es-PE" dirty="0" err="1">
                <a:latin typeface="Cambria" pitchFamily="18" charset="0"/>
              </a:rPr>
              <a:t>Summer</a:t>
            </a:r>
            <a:r>
              <a:rPr lang="es-PE" dirty="0">
                <a:latin typeface="Cambria" pitchFamily="18" charset="0"/>
              </a:rPr>
              <a:t> </a:t>
            </a:r>
            <a:r>
              <a:rPr lang="es-PE" dirty="0" smtClean="0">
                <a:latin typeface="Cambria" pitchFamily="18" charset="0"/>
              </a:rPr>
              <a:t>(abolicionista) </a:t>
            </a:r>
          </a:p>
          <a:p>
            <a:pPr algn="just"/>
            <a:endParaRPr lang="es-PE" dirty="0">
              <a:latin typeface="Cambria" pitchFamily="18" charset="0"/>
            </a:endParaRPr>
          </a:p>
          <a:p>
            <a:pPr algn="just"/>
            <a:endParaRPr lang="es-PE" dirty="0" smtClean="0">
              <a:latin typeface="Cambria" pitchFamily="18" charset="0"/>
            </a:endParaRPr>
          </a:p>
          <a:p>
            <a:pPr marL="0" indent="0" algn="ctr">
              <a:buNone/>
            </a:pPr>
            <a:endParaRPr lang="es-PE" dirty="0" smtClean="0">
              <a:solidFill>
                <a:srgbClr val="FF0000"/>
              </a:solidFill>
              <a:latin typeface="Cambria" pitchFamily="18" charset="0"/>
            </a:endParaRPr>
          </a:p>
          <a:p>
            <a:pPr marL="0" indent="0" algn="ctr">
              <a:buNone/>
            </a:pPr>
            <a:r>
              <a:rPr lang="es-PE" dirty="0" smtClean="0">
                <a:solidFill>
                  <a:srgbClr val="FFFF00"/>
                </a:solidFill>
                <a:latin typeface="Cambria" pitchFamily="18" charset="0"/>
              </a:rPr>
              <a:t>1860: TRIUNFO DEL PARTIDO REPUBLICANO (ANTIESCLAVISTA, ABOLICIONISTA Y PROTECCIONISTA)</a:t>
            </a:r>
          </a:p>
          <a:p>
            <a:pPr algn="just"/>
            <a:endParaRPr lang="es-PE" dirty="0"/>
          </a:p>
        </p:txBody>
      </p:sp>
    </p:spTree>
    <p:extLst>
      <p:ext uri="{BB962C8B-B14F-4D97-AF65-F5344CB8AC3E}">
        <p14:creationId xmlns:p14="http://schemas.microsoft.com/office/powerpoint/2010/main" val="200669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p:cTn id="1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7239000" cy="588680"/>
          </a:xfrm>
        </p:spPr>
        <p:txBody>
          <a:bodyPr>
            <a:normAutofit fontScale="90000"/>
          </a:bodyPr>
          <a:lstStyle/>
          <a:p>
            <a:pPr algn="ctr"/>
            <a:r>
              <a:rPr lang="es-PE" dirty="0"/>
              <a:t>LA ESCLAVITUD: UNA CAUSA DE LA FUTURA GUERRA</a:t>
            </a:r>
          </a:p>
        </p:txBody>
      </p:sp>
      <p:sp>
        <p:nvSpPr>
          <p:cNvPr id="3" name="2 Marcador de contenido"/>
          <p:cNvSpPr>
            <a:spLocks noGrp="1"/>
          </p:cNvSpPr>
          <p:nvPr>
            <p:ph idx="1"/>
          </p:nvPr>
        </p:nvSpPr>
        <p:spPr>
          <a:xfrm>
            <a:off x="107504" y="1124744"/>
            <a:ext cx="7992888" cy="5733256"/>
          </a:xfrm>
        </p:spPr>
        <p:txBody>
          <a:bodyPr>
            <a:normAutofit fontScale="55000" lnSpcReduction="20000"/>
          </a:bodyPr>
          <a:lstStyle/>
          <a:p>
            <a:pPr marL="0" indent="0" algn="ctr">
              <a:buNone/>
            </a:pPr>
            <a:r>
              <a:rPr lang="es-PE" b="1" dirty="0" smtClean="0">
                <a:solidFill>
                  <a:srgbClr val="FF0000"/>
                </a:solidFill>
                <a:latin typeface="Cambria" pitchFamily="18" charset="0"/>
              </a:rPr>
              <a:t>SUSTENTO DE LA ECONOMÍA EN EL SUR</a:t>
            </a:r>
          </a:p>
          <a:p>
            <a:pPr marL="0" indent="0" algn="ctr">
              <a:buNone/>
            </a:pPr>
            <a:r>
              <a:rPr lang="es-PE" b="1" dirty="0" smtClean="0">
                <a:solidFill>
                  <a:srgbClr val="FF0000"/>
                </a:solidFill>
                <a:latin typeface="Cambria" pitchFamily="18" charset="0"/>
              </a:rPr>
              <a:t>(Lectura: Las dos secciones)</a:t>
            </a:r>
          </a:p>
          <a:p>
            <a:pPr marL="0" indent="0" algn="ctr">
              <a:buNone/>
            </a:pPr>
            <a:r>
              <a:rPr lang="es-PE" b="1" dirty="0" smtClean="0">
                <a:solidFill>
                  <a:srgbClr val="FF0000"/>
                </a:solidFill>
                <a:latin typeface="Cambria" pitchFamily="18" charset="0"/>
              </a:rPr>
              <a:t>¿Qué debemos comprender?</a:t>
            </a:r>
          </a:p>
          <a:p>
            <a:pPr marL="0" indent="0" algn="ctr">
              <a:buNone/>
            </a:pPr>
            <a:r>
              <a:rPr lang="es-PE" b="1" dirty="0" smtClean="0">
                <a:solidFill>
                  <a:srgbClr val="FF0000"/>
                </a:solidFill>
                <a:latin typeface="Cambria" pitchFamily="18" charset="0"/>
              </a:rPr>
              <a:t>Las características de la economía en el sur</a:t>
            </a:r>
          </a:p>
          <a:p>
            <a:pPr marL="0" indent="0" algn="ctr">
              <a:buNone/>
            </a:pPr>
            <a:endParaRPr lang="es-PE" b="1" dirty="0">
              <a:solidFill>
                <a:srgbClr val="FF0000"/>
              </a:solidFill>
              <a:latin typeface="Cambria" pitchFamily="18" charset="0"/>
            </a:endParaRPr>
          </a:p>
          <a:p>
            <a:pPr marL="0" indent="0" algn="ctr">
              <a:buNone/>
            </a:pPr>
            <a:r>
              <a:rPr lang="es-PE" b="1" dirty="0" smtClean="0">
                <a:solidFill>
                  <a:srgbClr val="FF0000"/>
                </a:solidFill>
                <a:latin typeface="Cambria" pitchFamily="18" charset="0"/>
              </a:rPr>
              <a:t>Algunas ideas adicionales:</a:t>
            </a:r>
          </a:p>
          <a:p>
            <a:pPr algn="just">
              <a:buFont typeface="Wingdings" pitchFamily="2" charset="2"/>
              <a:buChar char="v"/>
            </a:pPr>
            <a:r>
              <a:rPr lang="es-PE" dirty="0" smtClean="0">
                <a:latin typeface="Cambria" pitchFamily="18" charset="0"/>
              </a:rPr>
              <a:t>Luego de la independencia se permite la esclavitud como una forma de viabilizar el desarrollo económico, sobretodo de los estados del sur. </a:t>
            </a:r>
            <a:endParaRPr lang="es-PE" dirty="0">
              <a:latin typeface="Cambria" pitchFamily="18" charset="0"/>
            </a:endParaRPr>
          </a:p>
          <a:p>
            <a:pPr algn="just">
              <a:buFont typeface="Wingdings" pitchFamily="2" charset="2"/>
              <a:buChar char="v"/>
            </a:pPr>
            <a:r>
              <a:rPr lang="es-PE" dirty="0" smtClean="0">
                <a:latin typeface="Cambria" pitchFamily="18" charset="0"/>
              </a:rPr>
              <a:t>Crecen las plantaciones algodoneras. </a:t>
            </a:r>
            <a:r>
              <a:rPr lang="es-PE" dirty="0" smtClean="0">
                <a:solidFill>
                  <a:srgbClr val="FF0000"/>
                </a:solidFill>
                <a:latin typeface="Cambria" pitchFamily="18" charset="0"/>
              </a:rPr>
              <a:t>Revolución </a:t>
            </a:r>
            <a:r>
              <a:rPr lang="es-PE" smtClean="0">
                <a:solidFill>
                  <a:srgbClr val="FF0000"/>
                </a:solidFill>
                <a:latin typeface="Cambria" pitchFamily="18" charset="0"/>
              </a:rPr>
              <a:t>industrial </a:t>
            </a:r>
            <a:r>
              <a:rPr lang="es-PE" smtClean="0">
                <a:latin typeface="Cambria" pitchFamily="18" charset="0"/>
              </a:rPr>
              <a:t>requiere </a:t>
            </a:r>
            <a:r>
              <a:rPr lang="es-PE" dirty="0" smtClean="0">
                <a:latin typeface="Cambria" pitchFamily="18" charset="0"/>
              </a:rPr>
              <a:t>materias primas. </a:t>
            </a:r>
            <a:r>
              <a:rPr lang="es-PE" i="1" dirty="0" smtClean="0">
                <a:latin typeface="Cambria" pitchFamily="18" charset="0"/>
              </a:rPr>
              <a:t>«El comercio de algodón perpetúa la esclavitud»</a:t>
            </a:r>
          </a:p>
          <a:p>
            <a:pPr algn="just">
              <a:buFont typeface="Wingdings" pitchFamily="2" charset="2"/>
              <a:buChar char="v"/>
            </a:pPr>
            <a:r>
              <a:rPr lang="es-PE" dirty="0" smtClean="0">
                <a:latin typeface="Cambria" pitchFamily="18" charset="0"/>
              </a:rPr>
              <a:t>Esta economía genera toda una cultura en el sur:</a:t>
            </a:r>
          </a:p>
          <a:p>
            <a:pPr algn="ctr">
              <a:buFont typeface="Wingdings" pitchFamily="2" charset="2"/>
              <a:buChar char="ü"/>
            </a:pPr>
            <a:r>
              <a:rPr lang="es-PE" dirty="0" smtClean="0">
                <a:latin typeface="Cambria" pitchFamily="18" charset="0"/>
              </a:rPr>
              <a:t>Grandes hacendados, «grandes señores»</a:t>
            </a:r>
          </a:p>
          <a:p>
            <a:pPr algn="ctr">
              <a:buFont typeface="Wingdings" pitchFamily="2" charset="2"/>
              <a:buChar char="ü"/>
            </a:pPr>
            <a:r>
              <a:rPr lang="es-PE" dirty="0" smtClean="0">
                <a:latin typeface="Cambria" pitchFamily="18" charset="0"/>
              </a:rPr>
              <a:t>Consideran que cumplen una labor civilizadora, designada por Dios, con la población negra.</a:t>
            </a:r>
          </a:p>
          <a:p>
            <a:pPr algn="ctr">
              <a:buFont typeface="Wingdings" pitchFamily="2" charset="2"/>
              <a:buChar char="ü"/>
            </a:pPr>
            <a:r>
              <a:rPr lang="es-PE" dirty="0" smtClean="0">
                <a:latin typeface="Cambria" pitchFamily="18" charset="0"/>
              </a:rPr>
              <a:t>Perciben la esclavitud como algo natural.</a:t>
            </a:r>
          </a:p>
          <a:p>
            <a:pPr algn="ctr">
              <a:buFont typeface="Wingdings" pitchFamily="2" charset="2"/>
              <a:buChar char="ü"/>
            </a:pPr>
            <a:r>
              <a:rPr lang="es-PE" dirty="0" smtClean="0">
                <a:latin typeface="Cambria" pitchFamily="18" charset="0"/>
              </a:rPr>
              <a:t>El poseer esclavos les da status: «Se sienten nobles porque tienen esclavos»</a:t>
            </a:r>
          </a:p>
          <a:p>
            <a:pPr algn="ctr">
              <a:buFont typeface="Wingdings" pitchFamily="2" charset="2"/>
              <a:buChar char="ü"/>
            </a:pPr>
            <a:r>
              <a:rPr lang="es-PE" b="1" dirty="0" smtClean="0">
                <a:solidFill>
                  <a:srgbClr val="FF0000"/>
                </a:solidFill>
                <a:latin typeface="Cambria" pitchFamily="18" charset="0"/>
              </a:rPr>
              <a:t>Se oponen a quienes quieren cuestionar y destruir su modo de vida.</a:t>
            </a:r>
          </a:p>
          <a:p>
            <a:pPr algn="ctr">
              <a:buFont typeface="Wingdings" pitchFamily="2" charset="2"/>
              <a:buChar char="ü"/>
            </a:pPr>
            <a:endParaRPr lang="es-PE" b="1" dirty="0">
              <a:solidFill>
                <a:srgbClr val="FF0000"/>
              </a:solidFill>
              <a:latin typeface="Cambria" pitchFamily="18" charset="0"/>
            </a:endParaRPr>
          </a:p>
          <a:p>
            <a:pPr marL="0" indent="0" algn="ctr">
              <a:buNone/>
            </a:pPr>
            <a:r>
              <a:rPr lang="es-PE" b="1" dirty="0" smtClean="0">
                <a:solidFill>
                  <a:srgbClr val="FF0000"/>
                </a:solidFill>
                <a:latin typeface="Cambria" pitchFamily="18" charset="0"/>
              </a:rPr>
              <a:t>¿Y CÓMO ERA LA ECONOMÍA EN EL NORTE?</a:t>
            </a:r>
          </a:p>
          <a:p>
            <a:pPr marL="0" indent="0" algn="ctr">
              <a:buNone/>
            </a:pPr>
            <a:r>
              <a:rPr lang="es-PE" b="1" dirty="0">
                <a:solidFill>
                  <a:srgbClr val="FF0000"/>
                </a:solidFill>
                <a:latin typeface="Cambria" pitchFamily="18" charset="0"/>
              </a:rPr>
              <a:t>(Lectura: Las dos secciones)</a:t>
            </a:r>
          </a:p>
          <a:p>
            <a:pPr marL="0" indent="0" algn="ctr">
              <a:buNone/>
            </a:pPr>
            <a:r>
              <a:rPr lang="es-PE" b="1" dirty="0">
                <a:solidFill>
                  <a:srgbClr val="FF0000"/>
                </a:solidFill>
                <a:latin typeface="Cambria" pitchFamily="18" charset="0"/>
              </a:rPr>
              <a:t>¿Qué debemos comprender?</a:t>
            </a:r>
          </a:p>
          <a:p>
            <a:pPr marL="0" indent="0" algn="ctr">
              <a:buNone/>
            </a:pPr>
            <a:r>
              <a:rPr lang="es-PE" b="1" dirty="0">
                <a:solidFill>
                  <a:srgbClr val="FF0000"/>
                </a:solidFill>
                <a:latin typeface="Cambria" pitchFamily="18" charset="0"/>
              </a:rPr>
              <a:t>Las características de la economía en el </a:t>
            </a:r>
            <a:r>
              <a:rPr lang="es-PE" b="1" dirty="0" smtClean="0">
                <a:solidFill>
                  <a:srgbClr val="FF0000"/>
                </a:solidFill>
                <a:latin typeface="Cambria" pitchFamily="18" charset="0"/>
              </a:rPr>
              <a:t>norte</a:t>
            </a:r>
          </a:p>
          <a:p>
            <a:pPr marL="0" indent="0" algn="ctr">
              <a:buNone/>
            </a:pPr>
            <a:r>
              <a:rPr lang="es-PE" b="1" u="sng" dirty="0" smtClean="0">
                <a:solidFill>
                  <a:srgbClr val="FF0000"/>
                </a:solidFill>
                <a:latin typeface="Cambria" pitchFamily="18" charset="0"/>
              </a:rPr>
              <a:t>Contraste ente ambas economías</a:t>
            </a:r>
            <a:endParaRPr lang="es-PE" b="1" u="sng" dirty="0">
              <a:solidFill>
                <a:srgbClr val="FF0000"/>
              </a:solidFill>
              <a:latin typeface="Cambria" pitchFamily="18" charset="0"/>
            </a:endParaRPr>
          </a:p>
          <a:p>
            <a:pPr marL="0" indent="0" algn="ctr">
              <a:buNone/>
            </a:pPr>
            <a:endParaRPr lang="es-PE" b="1" dirty="0" smtClean="0">
              <a:solidFill>
                <a:srgbClr val="FF0000"/>
              </a:solidFill>
              <a:latin typeface="Cambria" pitchFamily="18" charset="0"/>
            </a:endParaRPr>
          </a:p>
          <a:p>
            <a:pPr marL="0" indent="0" algn="just">
              <a:buNone/>
            </a:pPr>
            <a:endParaRPr lang="es-PE" b="1" dirty="0">
              <a:solidFill>
                <a:srgbClr val="FF0000"/>
              </a:solidFill>
              <a:latin typeface="Cambria" pitchFamily="18" charset="0"/>
            </a:endParaRPr>
          </a:p>
        </p:txBody>
      </p:sp>
    </p:spTree>
    <p:extLst>
      <p:ext uri="{BB962C8B-B14F-4D97-AF65-F5344CB8AC3E}">
        <p14:creationId xmlns:p14="http://schemas.microsoft.com/office/powerpoint/2010/main" val="205478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p:cTn id="3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p:cTn id="4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 calcmode="lin" valueType="num">
                                      <p:cBhvr>
                                        <p:cTn id="57"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8"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59"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60" dur="1000"/>
                                        <p:tgtEl>
                                          <p:spTgt spid="3">
                                            <p:txEl>
                                              <p:pRg st="8" end="8"/>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 calcmode="lin" valueType="num">
                                      <p:cBhvr>
                                        <p:cTn id="65"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6"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67"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68" dur="1000"/>
                                        <p:tgtEl>
                                          <p:spTgt spid="3">
                                            <p:txEl>
                                              <p:pRg st="9" end="9"/>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p:cTn id="73"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4"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75"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76" dur="1000"/>
                                        <p:tgtEl>
                                          <p:spTgt spid="3">
                                            <p:txEl>
                                              <p:pRg st="10" end="1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nodeType="clickEffect">
                                  <p:stCondLst>
                                    <p:cond delay="0"/>
                                  </p:stCondLst>
                                  <p:childTnLst>
                                    <p:set>
                                      <p:cBhvr>
                                        <p:cTn id="80" dur="1" fill="hold">
                                          <p:stCondLst>
                                            <p:cond delay="0"/>
                                          </p:stCondLst>
                                        </p:cTn>
                                        <p:tgtEl>
                                          <p:spTgt spid="3">
                                            <p:txEl>
                                              <p:pRg st="11" end="11"/>
                                            </p:txEl>
                                          </p:spTgt>
                                        </p:tgtEl>
                                        <p:attrNameLst>
                                          <p:attrName>style.visibility</p:attrName>
                                        </p:attrNameLst>
                                      </p:cBhvr>
                                      <p:to>
                                        <p:strVal val="visible"/>
                                      </p:to>
                                    </p:set>
                                    <p:anim calcmode="lin" valueType="num">
                                      <p:cBhvr>
                                        <p:cTn id="81" dur="1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82" dur="10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83" dur="1000" fill="hold"/>
                                        <p:tgtEl>
                                          <p:spTgt spid="3">
                                            <p:txEl>
                                              <p:pRg st="11" end="11"/>
                                            </p:txEl>
                                          </p:spTgt>
                                        </p:tgtEl>
                                        <p:attrNameLst>
                                          <p:attrName>style.rotation</p:attrName>
                                        </p:attrNameLst>
                                      </p:cBhvr>
                                      <p:tavLst>
                                        <p:tav tm="0">
                                          <p:val>
                                            <p:fltVal val="90"/>
                                          </p:val>
                                        </p:tav>
                                        <p:tav tm="100000">
                                          <p:val>
                                            <p:fltVal val="0"/>
                                          </p:val>
                                        </p:tav>
                                      </p:tavLst>
                                    </p:anim>
                                    <p:animEffect transition="in" filter="fade">
                                      <p:cBhvr>
                                        <p:cTn id="84" dur="1000"/>
                                        <p:tgtEl>
                                          <p:spTgt spid="3">
                                            <p:txEl>
                                              <p:pRg st="11" end="11"/>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nodeType="clickEffect">
                                  <p:stCondLst>
                                    <p:cond delay="0"/>
                                  </p:stCondLst>
                                  <p:childTnLst>
                                    <p:set>
                                      <p:cBhvr>
                                        <p:cTn id="88" dur="1" fill="hold">
                                          <p:stCondLst>
                                            <p:cond delay="0"/>
                                          </p:stCondLst>
                                        </p:cTn>
                                        <p:tgtEl>
                                          <p:spTgt spid="3">
                                            <p:txEl>
                                              <p:pRg st="12" end="12"/>
                                            </p:txEl>
                                          </p:spTgt>
                                        </p:tgtEl>
                                        <p:attrNameLst>
                                          <p:attrName>style.visibility</p:attrName>
                                        </p:attrNameLst>
                                      </p:cBhvr>
                                      <p:to>
                                        <p:strVal val="visible"/>
                                      </p:to>
                                    </p:set>
                                    <p:anim calcmode="lin" valueType="num">
                                      <p:cBhvr>
                                        <p:cTn id="89" dur="10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90" dur="1000" fill="hold"/>
                                        <p:tgtEl>
                                          <p:spTgt spid="3">
                                            <p:txEl>
                                              <p:pRg st="12" end="12"/>
                                            </p:txEl>
                                          </p:spTgt>
                                        </p:tgtEl>
                                        <p:attrNameLst>
                                          <p:attrName>ppt_h</p:attrName>
                                        </p:attrNameLst>
                                      </p:cBhvr>
                                      <p:tavLst>
                                        <p:tav tm="0">
                                          <p:val>
                                            <p:fltVal val="0"/>
                                          </p:val>
                                        </p:tav>
                                        <p:tav tm="100000">
                                          <p:val>
                                            <p:strVal val="#ppt_h"/>
                                          </p:val>
                                        </p:tav>
                                      </p:tavLst>
                                    </p:anim>
                                    <p:anim calcmode="lin" valueType="num">
                                      <p:cBhvr>
                                        <p:cTn id="91" dur="1000" fill="hold"/>
                                        <p:tgtEl>
                                          <p:spTgt spid="3">
                                            <p:txEl>
                                              <p:pRg st="12" end="12"/>
                                            </p:txEl>
                                          </p:spTgt>
                                        </p:tgtEl>
                                        <p:attrNameLst>
                                          <p:attrName>style.rotation</p:attrName>
                                        </p:attrNameLst>
                                      </p:cBhvr>
                                      <p:tavLst>
                                        <p:tav tm="0">
                                          <p:val>
                                            <p:fltVal val="90"/>
                                          </p:val>
                                        </p:tav>
                                        <p:tav tm="100000">
                                          <p:val>
                                            <p:fltVal val="0"/>
                                          </p:val>
                                        </p:tav>
                                      </p:tavLst>
                                    </p:anim>
                                    <p:animEffect transition="in" filter="fade">
                                      <p:cBhvr>
                                        <p:cTn id="92" dur="1000"/>
                                        <p:tgtEl>
                                          <p:spTgt spid="3">
                                            <p:txEl>
                                              <p:pRg st="12" end="12"/>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31" presetClass="entr" presetSubtype="0" fill="hold" nodeType="clickEffect">
                                  <p:stCondLst>
                                    <p:cond delay="0"/>
                                  </p:stCondLst>
                                  <p:childTnLst>
                                    <p:set>
                                      <p:cBhvr>
                                        <p:cTn id="96" dur="1" fill="hold">
                                          <p:stCondLst>
                                            <p:cond delay="0"/>
                                          </p:stCondLst>
                                        </p:cTn>
                                        <p:tgtEl>
                                          <p:spTgt spid="3">
                                            <p:txEl>
                                              <p:pRg st="13" end="13"/>
                                            </p:txEl>
                                          </p:spTgt>
                                        </p:tgtEl>
                                        <p:attrNameLst>
                                          <p:attrName>style.visibility</p:attrName>
                                        </p:attrNameLst>
                                      </p:cBhvr>
                                      <p:to>
                                        <p:strVal val="visible"/>
                                      </p:to>
                                    </p:set>
                                    <p:anim calcmode="lin" valueType="num">
                                      <p:cBhvr>
                                        <p:cTn id="97" dur="10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98" dur="1000" fill="hold"/>
                                        <p:tgtEl>
                                          <p:spTgt spid="3">
                                            <p:txEl>
                                              <p:pRg st="13" end="13"/>
                                            </p:txEl>
                                          </p:spTgt>
                                        </p:tgtEl>
                                        <p:attrNameLst>
                                          <p:attrName>ppt_h</p:attrName>
                                        </p:attrNameLst>
                                      </p:cBhvr>
                                      <p:tavLst>
                                        <p:tav tm="0">
                                          <p:val>
                                            <p:fltVal val="0"/>
                                          </p:val>
                                        </p:tav>
                                        <p:tav tm="100000">
                                          <p:val>
                                            <p:strVal val="#ppt_h"/>
                                          </p:val>
                                        </p:tav>
                                      </p:tavLst>
                                    </p:anim>
                                    <p:anim calcmode="lin" valueType="num">
                                      <p:cBhvr>
                                        <p:cTn id="99" dur="1000" fill="hold"/>
                                        <p:tgtEl>
                                          <p:spTgt spid="3">
                                            <p:txEl>
                                              <p:pRg st="13" end="13"/>
                                            </p:txEl>
                                          </p:spTgt>
                                        </p:tgtEl>
                                        <p:attrNameLst>
                                          <p:attrName>style.rotation</p:attrName>
                                        </p:attrNameLst>
                                      </p:cBhvr>
                                      <p:tavLst>
                                        <p:tav tm="0">
                                          <p:val>
                                            <p:fltVal val="90"/>
                                          </p:val>
                                        </p:tav>
                                        <p:tav tm="100000">
                                          <p:val>
                                            <p:fltVal val="0"/>
                                          </p:val>
                                        </p:tav>
                                      </p:tavLst>
                                    </p:anim>
                                    <p:animEffect transition="in" filter="fade">
                                      <p:cBhvr>
                                        <p:cTn id="100" dur="1000"/>
                                        <p:tgtEl>
                                          <p:spTgt spid="3">
                                            <p:txEl>
                                              <p:pRg st="13" end="13"/>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nodeType="clickEffect">
                                  <p:stCondLst>
                                    <p:cond delay="0"/>
                                  </p:stCondLst>
                                  <p:childTnLst>
                                    <p:set>
                                      <p:cBhvr>
                                        <p:cTn id="104" dur="1" fill="hold">
                                          <p:stCondLst>
                                            <p:cond delay="0"/>
                                          </p:stCondLst>
                                        </p:cTn>
                                        <p:tgtEl>
                                          <p:spTgt spid="3">
                                            <p:txEl>
                                              <p:pRg st="15" end="15"/>
                                            </p:txEl>
                                          </p:spTgt>
                                        </p:tgtEl>
                                        <p:attrNameLst>
                                          <p:attrName>style.visibility</p:attrName>
                                        </p:attrNameLst>
                                      </p:cBhvr>
                                      <p:to>
                                        <p:strVal val="visible"/>
                                      </p:to>
                                    </p:set>
                                    <p:anim calcmode="lin" valueType="num">
                                      <p:cBhvr>
                                        <p:cTn id="105" dur="1000" fill="hold"/>
                                        <p:tgtEl>
                                          <p:spTgt spid="3">
                                            <p:txEl>
                                              <p:pRg st="15" end="15"/>
                                            </p:txEl>
                                          </p:spTgt>
                                        </p:tgtEl>
                                        <p:attrNameLst>
                                          <p:attrName>ppt_w</p:attrName>
                                        </p:attrNameLst>
                                      </p:cBhvr>
                                      <p:tavLst>
                                        <p:tav tm="0">
                                          <p:val>
                                            <p:fltVal val="0"/>
                                          </p:val>
                                        </p:tav>
                                        <p:tav tm="100000">
                                          <p:val>
                                            <p:strVal val="#ppt_w"/>
                                          </p:val>
                                        </p:tav>
                                      </p:tavLst>
                                    </p:anim>
                                    <p:anim calcmode="lin" valueType="num">
                                      <p:cBhvr>
                                        <p:cTn id="106" dur="1000" fill="hold"/>
                                        <p:tgtEl>
                                          <p:spTgt spid="3">
                                            <p:txEl>
                                              <p:pRg st="15" end="15"/>
                                            </p:txEl>
                                          </p:spTgt>
                                        </p:tgtEl>
                                        <p:attrNameLst>
                                          <p:attrName>ppt_h</p:attrName>
                                        </p:attrNameLst>
                                      </p:cBhvr>
                                      <p:tavLst>
                                        <p:tav tm="0">
                                          <p:val>
                                            <p:fltVal val="0"/>
                                          </p:val>
                                        </p:tav>
                                        <p:tav tm="100000">
                                          <p:val>
                                            <p:strVal val="#ppt_h"/>
                                          </p:val>
                                        </p:tav>
                                      </p:tavLst>
                                    </p:anim>
                                    <p:anim calcmode="lin" valueType="num">
                                      <p:cBhvr>
                                        <p:cTn id="107" dur="1000" fill="hold"/>
                                        <p:tgtEl>
                                          <p:spTgt spid="3">
                                            <p:txEl>
                                              <p:pRg st="15" end="15"/>
                                            </p:txEl>
                                          </p:spTgt>
                                        </p:tgtEl>
                                        <p:attrNameLst>
                                          <p:attrName>style.rotation</p:attrName>
                                        </p:attrNameLst>
                                      </p:cBhvr>
                                      <p:tavLst>
                                        <p:tav tm="0">
                                          <p:val>
                                            <p:fltVal val="90"/>
                                          </p:val>
                                        </p:tav>
                                        <p:tav tm="100000">
                                          <p:val>
                                            <p:fltVal val="0"/>
                                          </p:val>
                                        </p:tav>
                                      </p:tavLst>
                                    </p:anim>
                                    <p:animEffect transition="in" filter="fade">
                                      <p:cBhvr>
                                        <p:cTn id="108" dur="1000"/>
                                        <p:tgtEl>
                                          <p:spTgt spid="3">
                                            <p:txEl>
                                              <p:pRg st="15" end="15"/>
                                            </p:txEl>
                                          </p:spTgt>
                                        </p:tgtEl>
                                      </p:cBhvr>
                                    </p:animEffect>
                                  </p:childTnLst>
                                </p:cTn>
                              </p:par>
                              <p:par>
                                <p:cTn id="109" presetID="31" presetClass="entr" presetSubtype="0" fill="hold" nodeType="withEffect">
                                  <p:stCondLst>
                                    <p:cond delay="0"/>
                                  </p:stCondLst>
                                  <p:childTnLst>
                                    <p:set>
                                      <p:cBhvr>
                                        <p:cTn id="110" dur="1" fill="hold">
                                          <p:stCondLst>
                                            <p:cond delay="0"/>
                                          </p:stCondLst>
                                        </p:cTn>
                                        <p:tgtEl>
                                          <p:spTgt spid="3">
                                            <p:txEl>
                                              <p:pRg st="16" end="16"/>
                                            </p:txEl>
                                          </p:spTgt>
                                        </p:tgtEl>
                                        <p:attrNameLst>
                                          <p:attrName>style.visibility</p:attrName>
                                        </p:attrNameLst>
                                      </p:cBhvr>
                                      <p:to>
                                        <p:strVal val="visible"/>
                                      </p:to>
                                    </p:set>
                                    <p:anim calcmode="lin" valueType="num">
                                      <p:cBhvr>
                                        <p:cTn id="111" dur="1000" fill="hold"/>
                                        <p:tgtEl>
                                          <p:spTgt spid="3">
                                            <p:txEl>
                                              <p:pRg st="16" end="16"/>
                                            </p:txEl>
                                          </p:spTgt>
                                        </p:tgtEl>
                                        <p:attrNameLst>
                                          <p:attrName>ppt_w</p:attrName>
                                        </p:attrNameLst>
                                      </p:cBhvr>
                                      <p:tavLst>
                                        <p:tav tm="0">
                                          <p:val>
                                            <p:fltVal val="0"/>
                                          </p:val>
                                        </p:tav>
                                        <p:tav tm="100000">
                                          <p:val>
                                            <p:strVal val="#ppt_w"/>
                                          </p:val>
                                        </p:tav>
                                      </p:tavLst>
                                    </p:anim>
                                    <p:anim calcmode="lin" valueType="num">
                                      <p:cBhvr>
                                        <p:cTn id="112" dur="1000" fill="hold"/>
                                        <p:tgtEl>
                                          <p:spTgt spid="3">
                                            <p:txEl>
                                              <p:pRg st="16" end="16"/>
                                            </p:txEl>
                                          </p:spTgt>
                                        </p:tgtEl>
                                        <p:attrNameLst>
                                          <p:attrName>ppt_h</p:attrName>
                                        </p:attrNameLst>
                                      </p:cBhvr>
                                      <p:tavLst>
                                        <p:tav tm="0">
                                          <p:val>
                                            <p:fltVal val="0"/>
                                          </p:val>
                                        </p:tav>
                                        <p:tav tm="100000">
                                          <p:val>
                                            <p:strVal val="#ppt_h"/>
                                          </p:val>
                                        </p:tav>
                                      </p:tavLst>
                                    </p:anim>
                                    <p:anim calcmode="lin" valueType="num">
                                      <p:cBhvr>
                                        <p:cTn id="113" dur="1000" fill="hold"/>
                                        <p:tgtEl>
                                          <p:spTgt spid="3">
                                            <p:txEl>
                                              <p:pRg st="16" end="16"/>
                                            </p:txEl>
                                          </p:spTgt>
                                        </p:tgtEl>
                                        <p:attrNameLst>
                                          <p:attrName>style.rotation</p:attrName>
                                        </p:attrNameLst>
                                      </p:cBhvr>
                                      <p:tavLst>
                                        <p:tav tm="0">
                                          <p:val>
                                            <p:fltVal val="90"/>
                                          </p:val>
                                        </p:tav>
                                        <p:tav tm="100000">
                                          <p:val>
                                            <p:fltVal val="0"/>
                                          </p:val>
                                        </p:tav>
                                      </p:tavLst>
                                    </p:anim>
                                    <p:animEffect transition="in" filter="fade">
                                      <p:cBhvr>
                                        <p:cTn id="114" dur="1000"/>
                                        <p:tgtEl>
                                          <p:spTgt spid="3">
                                            <p:txEl>
                                              <p:pRg st="16" end="16"/>
                                            </p:txEl>
                                          </p:spTgt>
                                        </p:tgtEl>
                                      </p:cBhvr>
                                    </p:animEffect>
                                  </p:childTnLst>
                                </p:cTn>
                              </p:par>
                              <p:par>
                                <p:cTn id="115" presetID="31" presetClass="entr" presetSubtype="0" fill="hold" nodeType="withEffect">
                                  <p:stCondLst>
                                    <p:cond delay="0"/>
                                  </p:stCondLst>
                                  <p:childTnLst>
                                    <p:set>
                                      <p:cBhvr>
                                        <p:cTn id="116" dur="1" fill="hold">
                                          <p:stCondLst>
                                            <p:cond delay="0"/>
                                          </p:stCondLst>
                                        </p:cTn>
                                        <p:tgtEl>
                                          <p:spTgt spid="3">
                                            <p:txEl>
                                              <p:pRg st="17" end="17"/>
                                            </p:txEl>
                                          </p:spTgt>
                                        </p:tgtEl>
                                        <p:attrNameLst>
                                          <p:attrName>style.visibility</p:attrName>
                                        </p:attrNameLst>
                                      </p:cBhvr>
                                      <p:to>
                                        <p:strVal val="visible"/>
                                      </p:to>
                                    </p:set>
                                    <p:anim calcmode="lin" valueType="num">
                                      <p:cBhvr>
                                        <p:cTn id="117" dur="1000" fill="hold"/>
                                        <p:tgtEl>
                                          <p:spTgt spid="3">
                                            <p:txEl>
                                              <p:pRg st="17" end="17"/>
                                            </p:txEl>
                                          </p:spTgt>
                                        </p:tgtEl>
                                        <p:attrNameLst>
                                          <p:attrName>ppt_w</p:attrName>
                                        </p:attrNameLst>
                                      </p:cBhvr>
                                      <p:tavLst>
                                        <p:tav tm="0">
                                          <p:val>
                                            <p:fltVal val="0"/>
                                          </p:val>
                                        </p:tav>
                                        <p:tav tm="100000">
                                          <p:val>
                                            <p:strVal val="#ppt_w"/>
                                          </p:val>
                                        </p:tav>
                                      </p:tavLst>
                                    </p:anim>
                                    <p:anim calcmode="lin" valueType="num">
                                      <p:cBhvr>
                                        <p:cTn id="118" dur="1000" fill="hold"/>
                                        <p:tgtEl>
                                          <p:spTgt spid="3">
                                            <p:txEl>
                                              <p:pRg st="17" end="17"/>
                                            </p:txEl>
                                          </p:spTgt>
                                        </p:tgtEl>
                                        <p:attrNameLst>
                                          <p:attrName>ppt_h</p:attrName>
                                        </p:attrNameLst>
                                      </p:cBhvr>
                                      <p:tavLst>
                                        <p:tav tm="0">
                                          <p:val>
                                            <p:fltVal val="0"/>
                                          </p:val>
                                        </p:tav>
                                        <p:tav tm="100000">
                                          <p:val>
                                            <p:strVal val="#ppt_h"/>
                                          </p:val>
                                        </p:tav>
                                      </p:tavLst>
                                    </p:anim>
                                    <p:anim calcmode="lin" valueType="num">
                                      <p:cBhvr>
                                        <p:cTn id="119" dur="1000" fill="hold"/>
                                        <p:tgtEl>
                                          <p:spTgt spid="3">
                                            <p:txEl>
                                              <p:pRg st="17" end="17"/>
                                            </p:txEl>
                                          </p:spTgt>
                                        </p:tgtEl>
                                        <p:attrNameLst>
                                          <p:attrName>style.rotation</p:attrName>
                                        </p:attrNameLst>
                                      </p:cBhvr>
                                      <p:tavLst>
                                        <p:tav tm="0">
                                          <p:val>
                                            <p:fltVal val="90"/>
                                          </p:val>
                                        </p:tav>
                                        <p:tav tm="100000">
                                          <p:val>
                                            <p:fltVal val="0"/>
                                          </p:val>
                                        </p:tav>
                                      </p:tavLst>
                                    </p:anim>
                                    <p:animEffect transition="in" filter="fade">
                                      <p:cBhvr>
                                        <p:cTn id="120" dur="1000"/>
                                        <p:tgtEl>
                                          <p:spTgt spid="3">
                                            <p:txEl>
                                              <p:pRg st="17" end="17"/>
                                            </p:txEl>
                                          </p:spTgt>
                                        </p:tgtEl>
                                      </p:cBhvr>
                                    </p:animEffect>
                                  </p:childTnLst>
                                </p:cTn>
                              </p:par>
                              <p:par>
                                <p:cTn id="121" presetID="31" presetClass="entr" presetSubtype="0" fill="hold" nodeType="withEffect">
                                  <p:stCondLst>
                                    <p:cond delay="0"/>
                                  </p:stCondLst>
                                  <p:childTnLst>
                                    <p:set>
                                      <p:cBhvr>
                                        <p:cTn id="122" dur="1" fill="hold">
                                          <p:stCondLst>
                                            <p:cond delay="0"/>
                                          </p:stCondLst>
                                        </p:cTn>
                                        <p:tgtEl>
                                          <p:spTgt spid="3">
                                            <p:txEl>
                                              <p:pRg st="18" end="18"/>
                                            </p:txEl>
                                          </p:spTgt>
                                        </p:tgtEl>
                                        <p:attrNameLst>
                                          <p:attrName>style.visibility</p:attrName>
                                        </p:attrNameLst>
                                      </p:cBhvr>
                                      <p:to>
                                        <p:strVal val="visible"/>
                                      </p:to>
                                    </p:set>
                                    <p:anim calcmode="lin" valueType="num">
                                      <p:cBhvr>
                                        <p:cTn id="123" dur="1000" fill="hold"/>
                                        <p:tgtEl>
                                          <p:spTgt spid="3">
                                            <p:txEl>
                                              <p:pRg st="18" end="18"/>
                                            </p:txEl>
                                          </p:spTgt>
                                        </p:tgtEl>
                                        <p:attrNameLst>
                                          <p:attrName>ppt_w</p:attrName>
                                        </p:attrNameLst>
                                      </p:cBhvr>
                                      <p:tavLst>
                                        <p:tav tm="0">
                                          <p:val>
                                            <p:fltVal val="0"/>
                                          </p:val>
                                        </p:tav>
                                        <p:tav tm="100000">
                                          <p:val>
                                            <p:strVal val="#ppt_w"/>
                                          </p:val>
                                        </p:tav>
                                      </p:tavLst>
                                    </p:anim>
                                    <p:anim calcmode="lin" valueType="num">
                                      <p:cBhvr>
                                        <p:cTn id="124" dur="1000" fill="hold"/>
                                        <p:tgtEl>
                                          <p:spTgt spid="3">
                                            <p:txEl>
                                              <p:pRg st="18" end="18"/>
                                            </p:txEl>
                                          </p:spTgt>
                                        </p:tgtEl>
                                        <p:attrNameLst>
                                          <p:attrName>ppt_h</p:attrName>
                                        </p:attrNameLst>
                                      </p:cBhvr>
                                      <p:tavLst>
                                        <p:tav tm="0">
                                          <p:val>
                                            <p:fltVal val="0"/>
                                          </p:val>
                                        </p:tav>
                                        <p:tav tm="100000">
                                          <p:val>
                                            <p:strVal val="#ppt_h"/>
                                          </p:val>
                                        </p:tav>
                                      </p:tavLst>
                                    </p:anim>
                                    <p:anim calcmode="lin" valueType="num">
                                      <p:cBhvr>
                                        <p:cTn id="125" dur="1000" fill="hold"/>
                                        <p:tgtEl>
                                          <p:spTgt spid="3">
                                            <p:txEl>
                                              <p:pRg st="18" end="18"/>
                                            </p:txEl>
                                          </p:spTgt>
                                        </p:tgtEl>
                                        <p:attrNameLst>
                                          <p:attrName>style.rotation</p:attrName>
                                        </p:attrNameLst>
                                      </p:cBhvr>
                                      <p:tavLst>
                                        <p:tav tm="0">
                                          <p:val>
                                            <p:fltVal val="90"/>
                                          </p:val>
                                        </p:tav>
                                        <p:tav tm="100000">
                                          <p:val>
                                            <p:fltVal val="0"/>
                                          </p:val>
                                        </p:tav>
                                      </p:tavLst>
                                    </p:anim>
                                    <p:animEffect transition="in" filter="fade">
                                      <p:cBhvr>
                                        <p:cTn id="126" dur="1000"/>
                                        <p:tgtEl>
                                          <p:spTgt spid="3">
                                            <p:txEl>
                                              <p:pRg st="18" end="18"/>
                                            </p:txEl>
                                          </p:spTgt>
                                        </p:tgtEl>
                                      </p:cBhvr>
                                    </p:animEffect>
                                  </p:childTnLst>
                                </p:cTn>
                              </p:par>
                              <p:par>
                                <p:cTn id="127" presetID="31" presetClass="entr" presetSubtype="0" fill="hold" nodeType="withEffect">
                                  <p:stCondLst>
                                    <p:cond delay="0"/>
                                  </p:stCondLst>
                                  <p:childTnLst>
                                    <p:set>
                                      <p:cBhvr>
                                        <p:cTn id="128" dur="1" fill="hold">
                                          <p:stCondLst>
                                            <p:cond delay="0"/>
                                          </p:stCondLst>
                                        </p:cTn>
                                        <p:tgtEl>
                                          <p:spTgt spid="3">
                                            <p:txEl>
                                              <p:pRg st="19" end="19"/>
                                            </p:txEl>
                                          </p:spTgt>
                                        </p:tgtEl>
                                        <p:attrNameLst>
                                          <p:attrName>style.visibility</p:attrName>
                                        </p:attrNameLst>
                                      </p:cBhvr>
                                      <p:to>
                                        <p:strVal val="visible"/>
                                      </p:to>
                                    </p:set>
                                    <p:anim calcmode="lin" valueType="num">
                                      <p:cBhvr>
                                        <p:cTn id="129" dur="1000" fill="hold"/>
                                        <p:tgtEl>
                                          <p:spTgt spid="3">
                                            <p:txEl>
                                              <p:pRg st="19" end="19"/>
                                            </p:txEl>
                                          </p:spTgt>
                                        </p:tgtEl>
                                        <p:attrNameLst>
                                          <p:attrName>ppt_w</p:attrName>
                                        </p:attrNameLst>
                                      </p:cBhvr>
                                      <p:tavLst>
                                        <p:tav tm="0">
                                          <p:val>
                                            <p:fltVal val="0"/>
                                          </p:val>
                                        </p:tav>
                                        <p:tav tm="100000">
                                          <p:val>
                                            <p:strVal val="#ppt_w"/>
                                          </p:val>
                                        </p:tav>
                                      </p:tavLst>
                                    </p:anim>
                                    <p:anim calcmode="lin" valueType="num">
                                      <p:cBhvr>
                                        <p:cTn id="130" dur="1000" fill="hold"/>
                                        <p:tgtEl>
                                          <p:spTgt spid="3">
                                            <p:txEl>
                                              <p:pRg st="19" end="19"/>
                                            </p:txEl>
                                          </p:spTgt>
                                        </p:tgtEl>
                                        <p:attrNameLst>
                                          <p:attrName>ppt_h</p:attrName>
                                        </p:attrNameLst>
                                      </p:cBhvr>
                                      <p:tavLst>
                                        <p:tav tm="0">
                                          <p:val>
                                            <p:fltVal val="0"/>
                                          </p:val>
                                        </p:tav>
                                        <p:tav tm="100000">
                                          <p:val>
                                            <p:strVal val="#ppt_h"/>
                                          </p:val>
                                        </p:tav>
                                      </p:tavLst>
                                    </p:anim>
                                    <p:anim calcmode="lin" valueType="num">
                                      <p:cBhvr>
                                        <p:cTn id="131" dur="1000" fill="hold"/>
                                        <p:tgtEl>
                                          <p:spTgt spid="3">
                                            <p:txEl>
                                              <p:pRg st="19" end="19"/>
                                            </p:txEl>
                                          </p:spTgt>
                                        </p:tgtEl>
                                        <p:attrNameLst>
                                          <p:attrName>style.rotation</p:attrName>
                                        </p:attrNameLst>
                                      </p:cBhvr>
                                      <p:tavLst>
                                        <p:tav tm="0">
                                          <p:val>
                                            <p:fltVal val="90"/>
                                          </p:val>
                                        </p:tav>
                                        <p:tav tm="100000">
                                          <p:val>
                                            <p:fltVal val="0"/>
                                          </p:val>
                                        </p:tav>
                                      </p:tavLst>
                                    </p:anim>
                                    <p:animEffect transition="in" filter="fade">
                                      <p:cBhvr>
                                        <p:cTn id="132" dur="1000"/>
                                        <p:tgtEl>
                                          <p:spTgt spid="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PE" dirty="0" smtClean="0"/>
              <a:t>TRABAJAMOS LA LECTURA</a:t>
            </a:r>
            <a:endParaRPr lang="es-PE" dirty="0"/>
          </a:p>
        </p:txBody>
      </p:sp>
      <p:sp>
        <p:nvSpPr>
          <p:cNvPr id="3" name="2 Marcador de contenido"/>
          <p:cNvSpPr>
            <a:spLocks noGrp="1"/>
          </p:cNvSpPr>
          <p:nvPr>
            <p:ph idx="1"/>
          </p:nvPr>
        </p:nvSpPr>
        <p:spPr/>
        <p:txBody>
          <a:bodyPr/>
          <a:lstStyle/>
          <a:p>
            <a:r>
              <a:rPr lang="es-PE" dirty="0" smtClean="0"/>
              <a:t>Datos puntuales que nos proporciona el texto.</a:t>
            </a:r>
          </a:p>
          <a:p>
            <a:pPr marL="0" indent="0">
              <a:buNone/>
            </a:pPr>
            <a:r>
              <a:rPr lang="es-PE" dirty="0" smtClean="0"/>
              <a:t>Ejemplo: En vísperas de la guerra el algodón constituía las dos terceras partes del valor de las exportaciones de Estados Unidos</a:t>
            </a:r>
          </a:p>
          <a:p>
            <a:pPr>
              <a:buFont typeface="Wingdings" pitchFamily="2" charset="2"/>
              <a:buChar char="ü"/>
            </a:pPr>
            <a:r>
              <a:rPr lang="es-PE" dirty="0"/>
              <a:t> </a:t>
            </a:r>
            <a:endParaRPr lang="es-PE" dirty="0" smtClean="0"/>
          </a:p>
          <a:p>
            <a:pPr>
              <a:buFont typeface="Wingdings" pitchFamily="2" charset="2"/>
              <a:buChar char="ü"/>
            </a:pPr>
            <a:r>
              <a:rPr lang="es-PE" dirty="0"/>
              <a:t> </a:t>
            </a:r>
            <a:endParaRPr lang="es-PE" dirty="0" smtClean="0"/>
          </a:p>
          <a:p>
            <a:pPr>
              <a:buFont typeface="Wingdings" pitchFamily="2" charset="2"/>
              <a:buChar char="ü"/>
            </a:pPr>
            <a:r>
              <a:rPr lang="es-PE" dirty="0"/>
              <a:t> </a:t>
            </a:r>
            <a:endParaRPr lang="es-PE" dirty="0" smtClean="0"/>
          </a:p>
          <a:p>
            <a:pPr>
              <a:buFont typeface="Wingdings" pitchFamily="2" charset="2"/>
              <a:buChar char="ü"/>
            </a:pPr>
            <a:r>
              <a:rPr lang="es-PE" dirty="0"/>
              <a:t> </a:t>
            </a:r>
            <a:endParaRPr lang="es-PE" dirty="0" smtClean="0"/>
          </a:p>
          <a:p>
            <a:pPr>
              <a:buFont typeface="Wingdings" pitchFamily="2" charset="2"/>
              <a:buChar char="ü"/>
            </a:pPr>
            <a:r>
              <a:rPr lang="es-PE" dirty="0"/>
              <a:t> </a:t>
            </a:r>
          </a:p>
        </p:txBody>
      </p:sp>
    </p:spTree>
    <p:extLst>
      <p:ext uri="{BB962C8B-B14F-4D97-AF65-F5344CB8AC3E}">
        <p14:creationId xmlns:p14="http://schemas.microsoft.com/office/powerpoint/2010/main" val="3638769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4.bp.blogspot.com/-V-DenF9fz-4/UG3XtrDRohI/AAAAAAAAA_M/hIBWBiNIVqI/s1600/boston-tea-party.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052736"/>
            <a:ext cx="8172400" cy="5805264"/>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457200" y="320040"/>
            <a:ext cx="7239000" cy="660688"/>
          </a:xfrm>
        </p:spPr>
        <p:txBody>
          <a:bodyPr>
            <a:normAutofit fontScale="90000"/>
          </a:bodyPr>
          <a:lstStyle/>
          <a:p>
            <a:pPr algn="ctr"/>
            <a:r>
              <a:rPr lang="es-PE" sz="2800" dirty="0">
                <a:ln w="500">
                  <a:solidFill>
                    <a:srgbClr val="B13F9A">
                      <a:shade val="20000"/>
                      <a:satMod val="120000"/>
                    </a:srgbClr>
                  </a:solidFill>
                </a:ln>
                <a:solidFill>
                  <a:srgbClr val="00B0F0"/>
                </a:solidFill>
              </a:rPr>
              <a:t>UNA HISTORIA PREVIA: LAS 13 COLONIAS DE NUEVA INGLATERRA</a:t>
            </a:r>
            <a:endParaRPr lang="es-PE" dirty="0"/>
          </a:p>
        </p:txBody>
      </p:sp>
      <p:sp>
        <p:nvSpPr>
          <p:cNvPr id="3" name="2 Marcador de contenido"/>
          <p:cNvSpPr>
            <a:spLocks noGrp="1"/>
          </p:cNvSpPr>
          <p:nvPr>
            <p:ph idx="1"/>
          </p:nvPr>
        </p:nvSpPr>
        <p:spPr>
          <a:xfrm>
            <a:off x="251520" y="1268760"/>
            <a:ext cx="7776864" cy="5472608"/>
          </a:xfrm>
        </p:spPr>
        <p:txBody>
          <a:bodyPr>
            <a:normAutofit fontScale="85000" lnSpcReduction="20000"/>
          </a:bodyPr>
          <a:lstStyle/>
          <a:p>
            <a:pPr algn="just"/>
            <a:r>
              <a:rPr lang="es-PE" dirty="0" smtClean="0">
                <a:solidFill>
                  <a:srgbClr val="FF0000"/>
                </a:solidFill>
                <a:latin typeface="Cambria" pitchFamily="18" charset="0"/>
              </a:rPr>
              <a:t>1763: </a:t>
            </a:r>
            <a:r>
              <a:rPr lang="es-PE" dirty="0" smtClean="0">
                <a:latin typeface="Cambria" pitchFamily="18" charset="0"/>
              </a:rPr>
              <a:t>El Parlamento inglés aprueba nuevos y altos tributos para los colonos.</a:t>
            </a:r>
          </a:p>
          <a:p>
            <a:pPr algn="just"/>
            <a:r>
              <a:rPr lang="es-PE" dirty="0" smtClean="0">
                <a:solidFill>
                  <a:srgbClr val="FF0000"/>
                </a:solidFill>
                <a:latin typeface="Cambria" pitchFamily="18" charset="0"/>
              </a:rPr>
              <a:t>1767: </a:t>
            </a:r>
            <a:r>
              <a:rPr lang="es-PE" dirty="0" smtClean="0">
                <a:latin typeface="Cambria" pitchFamily="18" charset="0"/>
              </a:rPr>
              <a:t>Impuesto sobre el vidrio, plomo, papel y té importado por las colonias. Resistencia de los colonos provoca la abolición de estos impuestos, menos el del té.</a:t>
            </a:r>
          </a:p>
          <a:p>
            <a:pPr algn="just"/>
            <a:r>
              <a:rPr lang="es-PE" dirty="0" smtClean="0">
                <a:solidFill>
                  <a:srgbClr val="FF0000"/>
                </a:solidFill>
                <a:latin typeface="Cambria" pitchFamily="18" charset="0"/>
              </a:rPr>
              <a:t>Estallidos de violencia</a:t>
            </a:r>
            <a:r>
              <a:rPr lang="es-PE" dirty="0" smtClean="0">
                <a:latin typeface="Cambria" pitchFamily="18" charset="0"/>
              </a:rPr>
              <a:t>: En Boston hay enfrentamientos entre soldados británicos y población local. Barco inglés que controla el contrabando de té es incendiado por los colonos.</a:t>
            </a:r>
          </a:p>
          <a:p>
            <a:pPr algn="just"/>
            <a:r>
              <a:rPr lang="es-PE" i="1" dirty="0" smtClean="0">
                <a:solidFill>
                  <a:srgbClr val="FF0000"/>
                </a:solidFill>
                <a:latin typeface="Cambria" pitchFamily="18" charset="0"/>
              </a:rPr>
              <a:t>1773: </a:t>
            </a:r>
            <a:r>
              <a:rPr lang="es-PE" i="1" dirty="0" smtClean="0">
                <a:latin typeface="Cambria" pitchFamily="18" charset="0"/>
              </a:rPr>
              <a:t>Cincuenta colonos disfrazados de indios abordan en el puerto de Boston varias embarcaciones de la East India </a:t>
            </a:r>
            <a:r>
              <a:rPr lang="es-PE" i="1" dirty="0" err="1" smtClean="0">
                <a:latin typeface="Cambria" pitchFamily="18" charset="0"/>
              </a:rPr>
              <a:t>Company</a:t>
            </a:r>
            <a:r>
              <a:rPr lang="es-PE" i="1" dirty="0" smtClean="0">
                <a:latin typeface="Cambria" pitchFamily="18" charset="0"/>
              </a:rPr>
              <a:t> y lanzan al mar un cargamento de té avaluado en 75 mil dólares.</a:t>
            </a:r>
          </a:p>
          <a:p>
            <a:pPr algn="just"/>
            <a:r>
              <a:rPr lang="es-PE" dirty="0" smtClean="0">
                <a:latin typeface="Cambria" pitchFamily="18" charset="0"/>
              </a:rPr>
              <a:t>El </a:t>
            </a:r>
            <a:r>
              <a:rPr lang="es-PE" dirty="0" smtClean="0">
                <a:solidFill>
                  <a:srgbClr val="FF0000"/>
                </a:solidFill>
                <a:latin typeface="Cambria" pitchFamily="18" charset="0"/>
              </a:rPr>
              <a:t>problema del té</a:t>
            </a:r>
            <a:r>
              <a:rPr lang="es-PE" dirty="0" smtClean="0">
                <a:latin typeface="Cambria" pitchFamily="18" charset="0"/>
              </a:rPr>
              <a:t>, símbolo de la resistencia de los colonos. </a:t>
            </a:r>
          </a:p>
          <a:p>
            <a:pPr algn="just"/>
            <a:r>
              <a:rPr lang="es-PE" dirty="0" smtClean="0">
                <a:solidFill>
                  <a:srgbClr val="FF0000"/>
                </a:solidFill>
                <a:latin typeface="Cambria" pitchFamily="18" charset="0"/>
              </a:rPr>
              <a:t>1775: Comienzo de las hostilidades</a:t>
            </a:r>
            <a:r>
              <a:rPr lang="es-PE" dirty="0" smtClean="0">
                <a:latin typeface="Cambria" pitchFamily="18" charset="0"/>
              </a:rPr>
              <a:t>. Los colonos deciden obstaculizar el comercio con Inglaterra. Forman milicias armadas. Soldados británicos se enfrentan a las milicias. </a:t>
            </a:r>
            <a:r>
              <a:rPr lang="es-PE" dirty="0" smtClean="0">
                <a:solidFill>
                  <a:srgbClr val="FF0000"/>
                </a:solidFill>
                <a:latin typeface="Cambria" pitchFamily="18" charset="0"/>
              </a:rPr>
              <a:t>Sitio de Boston</a:t>
            </a:r>
            <a:r>
              <a:rPr lang="es-PE" dirty="0" smtClean="0">
                <a:latin typeface="Cambria" pitchFamily="18" charset="0"/>
              </a:rPr>
              <a:t>. </a:t>
            </a:r>
            <a:endParaRPr lang="es-PE" dirty="0">
              <a:latin typeface="Cambria" pitchFamily="18" charset="0"/>
            </a:endParaRPr>
          </a:p>
          <a:p>
            <a:pPr algn="just"/>
            <a:r>
              <a:rPr lang="es-PE" dirty="0" smtClean="0">
                <a:solidFill>
                  <a:srgbClr val="FF0000"/>
                </a:solidFill>
                <a:latin typeface="Cambria" pitchFamily="18" charset="0"/>
              </a:rPr>
              <a:t>1776: </a:t>
            </a:r>
            <a:r>
              <a:rPr lang="es-PE" dirty="0" smtClean="0">
                <a:latin typeface="Cambria" pitchFamily="18" charset="0"/>
              </a:rPr>
              <a:t>Los ingleses evacúan Boston.</a:t>
            </a:r>
          </a:p>
          <a:p>
            <a:pPr marL="0" indent="0">
              <a:buNone/>
            </a:pPr>
            <a:endParaRPr lang="es-PE" dirty="0"/>
          </a:p>
        </p:txBody>
      </p:sp>
    </p:spTree>
    <p:extLst>
      <p:ext uri="{BB962C8B-B14F-4D97-AF65-F5344CB8AC3E}">
        <p14:creationId xmlns:p14="http://schemas.microsoft.com/office/powerpoint/2010/main" val="126343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PE" dirty="0"/>
              <a:t>TRABAJAMOS LA LECTURA</a:t>
            </a:r>
          </a:p>
        </p:txBody>
      </p:sp>
      <p:sp>
        <p:nvSpPr>
          <p:cNvPr id="3" name="2 Marcador de contenido"/>
          <p:cNvSpPr>
            <a:spLocks noGrp="1"/>
          </p:cNvSpPr>
          <p:nvPr>
            <p:ph idx="1"/>
          </p:nvPr>
        </p:nvSpPr>
        <p:spPr/>
        <p:txBody>
          <a:bodyPr>
            <a:normAutofit fontScale="92500" lnSpcReduction="10000"/>
          </a:bodyPr>
          <a:lstStyle/>
          <a:p>
            <a:r>
              <a:rPr lang="es-PE" dirty="0" smtClean="0"/>
              <a:t>Características de las plantaciones de algodón.</a:t>
            </a:r>
          </a:p>
          <a:p>
            <a:r>
              <a:rPr lang="es-PE" dirty="0" smtClean="0"/>
              <a:t>Debate: ¿Era o no lucrativa la esclavitud?</a:t>
            </a:r>
          </a:p>
          <a:p>
            <a:r>
              <a:rPr lang="es-PE" dirty="0" smtClean="0"/>
              <a:t>Tipos de esclavos. Condiciones de esclavitud.</a:t>
            </a:r>
          </a:p>
          <a:p>
            <a:r>
              <a:rPr lang="es-PE" dirty="0" smtClean="0"/>
              <a:t>Ideas en el sur sobre la esclavitud. ¿Todos pensaban lo mismo?</a:t>
            </a:r>
          </a:p>
          <a:p>
            <a:r>
              <a:rPr lang="es-PE" dirty="0" smtClean="0"/>
              <a:t>Religión y esclavitud.</a:t>
            </a:r>
          </a:p>
          <a:p>
            <a:r>
              <a:rPr lang="es-PE" dirty="0" smtClean="0"/>
              <a:t>Rasgos de la personalidad de los sureños.</a:t>
            </a:r>
          </a:p>
          <a:p>
            <a:r>
              <a:rPr lang="es-PE" dirty="0" smtClean="0"/>
              <a:t>Rasgos de la personalidad de los norteños. Razones de esos rasgos.</a:t>
            </a:r>
          </a:p>
          <a:p>
            <a:r>
              <a:rPr lang="es-PE" dirty="0" smtClean="0"/>
              <a:t>Migración al norte ¿quiénes? ¿por qué?</a:t>
            </a:r>
          </a:p>
          <a:p>
            <a:r>
              <a:rPr lang="es-PE" dirty="0" smtClean="0"/>
              <a:t>Algunos datos sobre los negros del norte.</a:t>
            </a:r>
          </a:p>
          <a:p>
            <a:r>
              <a:rPr lang="es-PE" dirty="0" smtClean="0"/>
              <a:t>Tres últimas líneas del texto.</a:t>
            </a:r>
          </a:p>
          <a:p>
            <a:pPr marL="0" indent="0">
              <a:buNone/>
            </a:pPr>
            <a:endParaRPr lang="es-PE" dirty="0" smtClean="0"/>
          </a:p>
          <a:p>
            <a:endParaRPr lang="es-PE" dirty="0"/>
          </a:p>
        </p:txBody>
      </p:sp>
    </p:spTree>
    <p:extLst>
      <p:ext uri="{BB962C8B-B14F-4D97-AF65-F5344CB8AC3E}">
        <p14:creationId xmlns:p14="http://schemas.microsoft.com/office/powerpoint/2010/main" val="140047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8" end="8"/>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3">
                                            <p:txEl>
                                              <p:pRg st="9" end="9"/>
                                            </p:txEl>
                                          </p:spTgt>
                                        </p:tgtEl>
                                        <p:attrNameLst>
                                          <p:attrName>style.visibility</p:attrName>
                                        </p:attrNameLst>
                                      </p:cBhvr>
                                      <p:to>
                                        <p:strVal val="visible"/>
                                      </p:to>
                                    </p:set>
                                    <p:anim calcmode="lin" valueType="num">
                                      <p:cBhvr>
                                        <p:cTn id="71"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39000" cy="732696"/>
          </a:xfrm>
        </p:spPr>
        <p:txBody>
          <a:bodyPr>
            <a:normAutofit fontScale="90000"/>
          </a:bodyPr>
          <a:lstStyle/>
          <a:p>
            <a:r>
              <a:rPr lang="es-PE" dirty="0" smtClean="0"/>
              <a:t>PREGUNTAS PROPUESTAS PRUEBA 3</a:t>
            </a:r>
            <a:endParaRPr lang="es-PE" dirty="0"/>
          </a:p>
        </p:txBody>
      </p:sp>
      <p:sp>
        <p:nvSpPr>
          <p:cNvPr id="3" name="2 Marcador de contenido"/>
          <p:cNvSpPr>
            <a:spLocks noGrp="1"/>
          </p:cNvSpPr>
          <p:nvPr>
            <p:ph idx="1"/>
          </p:nvPr>
        </p:nvSpPr>
        <p:spPr/>
        <p:txBody>
          <a:bodyPr>
            <a:normAutofit lnSpcReduction="10000"/>
          </a:bodyPr>
          <a:lstStyle/>
          <a:p>
            <a:pPr marL="0" indent="0" algn="just">
              <a:buNone/>
            </a:pPr>
            <a:r>
              <a:rPr lang="es-PE" dirty="0" smtClean="0"/>
              <a:t>¿De </a:t>
            </a:r>
            <a:r>
              <a:rPr lang="es-PE" dirty="0"/>
              <a:t>qué maneras se resistieron a la esclavitud los esclavos del sur de los Estados Unidos y cuáles fueron las consecuencias de ello</a:t>
            </a:r>
            <a:r>
              <a:rPr lang="es-PE" dirty="0" smtClean="0"/>
              <a:t>? (noviembre del 2010)</a:t>
            </a:r>
          </a:p>
          <a:p>
            <a:pPr marL="0" indent="0" algn="just">
              <a:buNone/>
            </a:pPr>
            <a:endParaRPr lang="es-PE" dirty="0" smtClean="0"/>
          </a:p>
          <a:p>
            <a:pPr marL="0" indent="0" algn="just">
              <a:buNone/>
            </a:pPr>
            <a:endParaRPr lang="es-PE" dirty="0"/>
          </a:p>
          <a:p>
            <a:pPr marL="0" indent="0" algn="just">
              <a:buNone/>
            </a:pPr>
            <a:r>
              <a:rPr lang="es-PE" dirty="0" smtClean="0"/>
              <a:t>Juzgue </a:t>
            </a:r>
            <a:r>
              <a:rPr lang="es-PE" dirty="0"/>
              <a:t>el impacto del debate abolicionista en las acciones de los gobiernos de EE.UU. entre 1845 y 1860</a:t>
            </a:r>
            <a:r>
              <a:rPr lang="es-PE" dirty="0" smtClean="0"/>
              <a:t>.(noviembre del 2011)</a:t>
            </a:r>
          </a:p>
          <a:p>
            <a:pPr marL="0" indent="0" algn="just">
              <a:buNone/>
            </a:pPr>
            <a:r>
              <a:rPr lang="es-PE" dirty="0" smtClean="0"/>
              <a:t>Es cierto o falso, impactó o no, si impactó ¿de qué manera lo hizo? si </a:t>
            </a:r>
            <a:r>
              <a:rPr lang="es-PE" smtClean="0"/>
              <a:t>no impactó </a:t>
            </a:r>
            <a:r>
              <a:rPr lang="es-PE" dirty="0" smtClean="0"/>
              <a:t>¿a qué otras causas se debieron </a:t>
            </a:r>
            <a:r>
              <a:rPr lang="es-PE" smtClean="0"/>
              <a:t>esas acciones?</a:t>
            </a:r>
            <a:endParaRPr lang="es-PE" dirty="0"/>
          </a:p>
          <a:p>
            <a:pPr marL="0" indent="0" algn="just">
              <a:buNone/>
            </a:pPr>
            <a:endParaRPr lang="es-PE" dirty="0"/>
          </a:p>
          <a:p>
            <a:endParaRPr lang="es-PE" dirty="0"/>
          </a:p>
        </p:txBody>
      </p:sp>
    </p:spTree>
    <p:extLst>
      <p:ext uri="{BB962C8B-B14F-4D97-AF65-F5344CB8AC3E}">
        <p14:creationId xmlns:p14="http://schemas.microsoft.com/office/powerpoint/2010/main" val="404239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ergamino vertical"/>
          <p:cNvSpPr/>
          <p:nvPr/>
        </p:nvSpPr>
        <p:spPr>
          <a:xfrm>
            <a:off x="107504" y="908720"/>
            <a:ext cx="8784976" cy="5760640"/>
          </a:xfrm>
          <a:prstGeom prst="verticalScroll">
            <a:avLst>
              <a:gd name="adj" fmla="val 3373"/>
            </a:avLst>
          </a:prstGeom>
          <a:blipFill>
            <a:blip r:embed="rId2"/>
            <a:tile tx="0" ty="0" sx="100000" sy="100000" flip="none" algn="tl"/>
          </a:blipFill>
          <a:ln>
            <a:solidFill>
              <a:srgbClr val="FF0000"/>
            </a:solidFill>
          </a:ln>
          <a:effectLst>
            <a:outerShdw blurRad="50800" dist="50800" dir="5400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1 Título"/>
          <p:cNvSpPr>
            <a:spLocks noGrp="1"/>
          </p:cNvSpPr>
          <p:nvPr>
            <p:ph type="title"/>
          </p:nvPr>
        </p:nvSpPr>
        <p:spPr>
          <a:xfrm>
            <a:off x="457200" y="320040"/>
            <a:ext cx="7571184" cy="516672"/>
          </a:xfrm>
        </p:spPr>
        <p:txBody>
          <a:bodyPr>
            <a:normAutofit fontScale="90000"/>
          </a:bodyPr>
          <a:lstStyle/>
          <a:p>
            <a:pPr algn="ctr"/>
            <a:r>
              <a:rPr lang="es-PE" dirty="0" smtClean="0"/>
              <a:t>RAZONES POLÍTICAS DE LA GUERRA</a:t>
            </a:r>
            <a:endParaRPr lang="es-PE" dirty="0"/>
          </a:p>
        </p:txBody>
      </p:sp>
      <p:sp>
        <p:nvSpPr>
          <p:cNvPr id="3" name="2 Marcador de contenido"/>
          <p:cNvSpPr>
            <a:spLocks noGrp="1"/>
          </p:cNvSpPr>
          <p:nvPr>
            <p:ph idx="1"/>
          </p:nvPr>
        </p:nvSpPr>
        <p:spPr>
          <a:xfrm>
            <a:off x="467544" y="1124744"/>
            <a:ext cx="7992888" cy="5330992"/>
          </a:xfrm>
        </p:spPr>
        <p:txBody>
          <a:bodyPr>
            <a:normAutofit/>
          </a:bodyPr>
          <a:lstStyle/>
          <a:p>
            <a:pPr marL="0" indent="0" algn="just">
              <a:buNone/>
            </a:pPr>
            <a:r>
              <a:rPr lang="es-PE" i="1" dirty="0" smtClean="0">
                <a:latin typeface="Cambria" pitchFamily="18" charset="0"/>
              </a:rPr>
              <a:t>«Como hemos visto muchas </a:t>
            </a:r>
            <a:r>
              <a:rPr lang="es-PE" i="1" dirty="0" smtClean="0">
                <a:solidFill>
                  <a:srgbClr val="FF0000"/>
                </a:solidFill>
                <a:latin typeface="Cambria" pitchFamily="18" charset="0"/>
              </a:rPr>
              <a:t>cuestiones políticas estuvieron vinculadas al tema de la esclavitud</a:t>
            </a:r>
            <a:r>
              <a:rPr lang="es-PE" i="1" dirty="0" smtClean="0">
                <a:latin typeface="Cambria" pitchFamily="18" charset="0"/>
              </a:rPr>
              <a:t>. Las leyes que se fueron aprobando, las posiciones que fueron asumiendo los líderes de la nación y los incidentes ocurridos tuvieron que ver con este tema: el compromiso de Missouri de 1820, el compromiso de 1849-1850, la ley Kansas Nebraska (1854), la posición de </a:t>
            </a:r>
            <a:r>
              <a:rPr lang="es-PE" i="1" dirty="0" err="1" smtClean="0">
                <a:latin typeface="Cambria" pitchFamily="18" charset="0"/>
              </a:rPr>
              <a:t>Calhoun</a:t>
            </a:r>
            <a:r>
              <a:rPr lang="es-PE" i="1" dirty="0" smtClean="0">
                <a:latin typeface="Cambria" pitchFamily="18" charset="0"/>
              </a:rPr>
              <a:t>, Buchanan, Lincoln y otros así como el caso Scott tuvieron que ver con ella. </a:t>
            </a:r>
            <a:r>
              <a:rPr lang="es-PE" i="1" dirty="0" smtClean="0">
                <a:solidFill>
                  <a:srgbClr val="FF0000"/>
                </a:solidFill>
                <a:latin typeface="Cambria" pitchFamily="18" charset="0"/>
              </a:rPr>
              <a:t>Además hacia 1860 hay 23 estados libres y solo 11 esclavistas</a:t>
            </a:r>
            <a:r>
              <a:rPr lang="es-PE" i="1" dirty="0" smtClean="0">
                <a:latin typeface="Cambria" pitchFamily="18" charset="0"/>
              </a:rPr>
              <a:t>. </a:t>
            </a:r>
            <a:r>
              <a:rPr lang="es-PE" i="1" dirty="0" smtClean="0">
                <a:solidFill>
                  <a:srgbClr val="FF0000"/>
                </a:solidFill>
                <a:latin typeface="Cambria" pitchFamily="18" charset="0"/>
              </a:rPr>
              <a:t>El equilibrio político estaba roto</a:t>
            </a:r>
            <a:r>
              <a:rPr lang="es-PE" i="1" dirty="0" smtClean="0">
                <a:latin typeface="Cambria" pitchFamily="18" charset="0"/>
              </a:rPr>
              <a:t>. Sin embargo hay otras cuestiones que explican lo anterior. Estas tienen que ver con algo más profundo y complejo…»  </a:t>
            </a:r>
            <a:endParaRPr lang="es-PE" i="1" dirty="0">
              <a:latin typeface="Cambria" pitchFamily="18" charset="0"/>
            </a:endParaRPr>
          </a:p>
        </p:txBody>
      </p:sp>
    </p:spTree>
    <p:extLst>
      <p:ext uri="{BB962C8B-B14F-4D97-AF65-F5344CB8AC3E}">
        <p14:creationId xmlns:p14="http://schemas.microsoft.com/office/powerpoint/2010/main" val="298686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395536" y="6211629"/>
            <a:ext cx="7992888" cy="5297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026" name="Picture 2" descr="http://image.slidesharecdn.com/8-140213175110-phpapp01/95/la-guerra-civil-3-638.jpg?cb=13923355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3296"/>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611560" y="6291832"/>
            <a:ext cx="7704856" cy="369332"/>
          </a:xfrm>
          <a:prstGeom prst="rect">
            <a:avLst/>
          </a:prstGeom>
          <a:noFill/>
        </p:spPr>
        <p:txBody>
          <a:bodyPr wrap="square" rtlCol="0">
            <a:spAutoFit/>
          </a:bodyPr>
          <a:lstStyle/>
          <a:p>
            <a:pPr algn="ctr"/>
            <a:r>
              <a:rPr lang="es-PE" b="1" dirty="0" smtClean="0">
                <a:solidFill>
                  <a:srgbClr val="FFFF00"/>
                </a:solidFill>
              </a:rPr>
              <a:t>LOCALISMO-FEDERALISMO ¿CUÁLES SON LOS LÍMITES DE UNO Y OTRO?</a:t>
            </a:r>
            <a:endParaRPr lang="es-PE" b="1" dirty="0">
              <a:solidFill>
                <a:srgbClr val="FFFF00"/>
              </a:solidFill>
            </a:endParaRPr>
          </a:p>
        </p:txBody>
      </p:sp>
    </p:spTree>
    <p:extLst>
      <p:ext uri="{BB962C8B-B14F-4D97-AF65-F5344CB8AC3E}">
        <p14:creationId xmlns:p14="http://schemas.microsoft.com/office/powerpoint/2010/main" val="132740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oxglobal.com/wp-content/uploads/Lincoln-Douglas-Debate-cropped-proto-custom_28.jpe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504" y="1832050"/>
            <a:ext cx="8280920" cy="502595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107504" y="320040"/>
            <a:ext cx="7992888" cy="588680"/>
          </a:xfrm>
        </p:spPr>
        <p:txBody>
          <a:bodyPr>
            <a:noAutofit/>
          </a:bodyPr>
          <a:lstStyle/>
          <a:p>
            <a:pPr algn="ctr"/>
            <a:r>
              <a:rPr lang="es-PE" sz="2800" dirty="0" smtClean="0"/>
              <a:t>OTROS HECHOS Políticos: LOS DEBATES LINCOLN-DOUGLAS</a:t>
            </a:r>
            <a:endParaRPr lang="es-PE" sz="2800" dirty="0"/>
          </a:p>
        </p:txBody>
      </p:sp>
      <p:sp>
        <p:nvSpPr>
          <p:cNvPr id="3" name="2 Marcador de contenido"/>
          <p:cNvSpPr>
            <a:spLocks noGrp="1"/>
          </p:cNvSpPr>
          <p:nvPr>
            <p:ph sz="half" idx="1"/>
          </p:nvPr>
        </p:nvSpPr>
        <p:spPr>
          <a:xfrm>
            <a:off x="107504" y="1832070"/>
            <a:ext cx="4140460" cy="4981306"/>
          </a:xfrm>
        </p:spPr>
        <p:txBody>
          <a:bodyPr>
            <a:normAutofit fontScale="55000" lnSpcReduction="20000"/>
          </a:bodyPr>
          <a:lstStyle/>
          <a:p>
            <a:endParaRPr lang="es-PE" dirty="0" smtClean="0"/>
          </a:p>
          <a:p>
            <a:pPr marL="0" indent="0" algn="ctr">
              <a:buNone/>
            </a:pPr>
            <a:r>
              <a:rPr lang="es-PE" b="1" dirty="0" smtClean="0">
                <a:solidFill>
                  <a:srgbClr val="FF0000"/>
                </a:solidFill>
              </a:rPr>
              <a:t>ABRAHAM LINCOLN</a:t>
            </a:r>
          </a:p>
          <a:p>
            <a:endParaRPr lang="es-PE" dirty="0" smtClean="0"/>
          </a:p>
          <a:p>
            <a:pPr algn="just">
              <a:buFont typeface="Wingdings" pitchFamily="2" charset="2"/>
              <a:buChar char="v"/>
            </a:pPr>
            <a:r>
              <a:rPr lang="es-PE" i="1" dirty="0"/>
              <a:t>S</a:t>
            </a:r>
            <a:r>
              <a:rPr lang="es-PE" i="1" dirty="0" smtClean="0"/>
              <a:t>e opuso a la decisión desde puntos de vista morales.</a:t>
            </a:r>
          </a:p>
          <a:p>
            <a:pPr algn="just">
              <a:buFont typeface="Wingdings" pitchFamily="2" charset="2"/>
              <a:buChar char="v"/>
            </a:pPr>
            <a:r>
              <a:rPr lang="es-PE" i="1" dirty="0" smtClean="0"/>
              <a:t>El gobierno no puede soportar, de forma permanente , una sociedad mitad libre mitad esclava. </a:t>
            </a:r>
            <a:r>
              <a:rPr lang="es-PE" b="1" i="1" dirty="0" smtClean="0">
                <a:solidFill>
                  <a:srgbClr val="FF0000"/>
                </a:solidFill>
              </a:rPr>
              <a:t>«Una casa dividida contra si misma no puede permanecer.»</a:t>
            </a:r>
          </a:p>
          <a:p>
            <a:pPr algn="just">
              <a:buFont typeface="Wingdings" pitchFamily="2" charset="2"/>
              <a:buChar char="v"/>
            </a:pPr>
            <a:r>
              <a:rPr lang="es-PE" i="1" dirty="0" smtClean="0"/>
              <a:t>La soberanía popular va a perpetuar la esclavitud. </a:t>
            </a:r>
            <a:r>
              <a:rPr lang="es-PE" b="1" i="1" dirty="0" smtClean="0">
                <a:solidFill>
                  <a:srgbClr val="FF0000"/>
                </a:solidFill>
              </a:rPr>
              <a:t>El gobierno debe limitar la propagación de la esclavitud</a:t>
            </a:r>
            <a:r>
              <a:rPr lang="es-PE" i="1" dirty="0" smtClean="0"/>
              <a:t>.</a:t>
            </a:r>
          </a:p>
          <a:p>
            <a:pPr algn="just">
              <a:buFont typeface="Wingdings" pitchFamily="2" charset="2"/>
              <a:buChar char="v"/>
            </a:pPr>
            <a:r>
              <a:rPr lang="es-PE" i="1" dirty="0" smtClean="0"/>
              <a:t>«Yo, igual que cualquier blanco, soy partidario de asignar a la raza blanca el plano de la superioridad…sin embargo esta raza tiene derecho a comer el pan sin el permiso de nadie»</a:t>
            </a:r>
          </a:p>
          <a:p>
            <a:pPr algn="just">
              <a:buFont typeface="Wingdings" pitchFamily="2" charset="2"/>
              <a:buChar char="v"/>
            </a:pPr>
            <a:r>
              <a:rPr lang="es-PE" i="1" dirty="0" smtClean="0"/>
              <a:t>«Odio la esclavitud por lo monstruosa que es esta institución y </a:t>
            </a:r>
            <a:r>
              <a:rPr lang="es-PE" b="1" i="1" dirty="0" smtClean="0">
                <a:solidFill>
                  <a:srgbClr val="FF0000"/>
                </a:solidFill>
              </a:rPr>
              <a:t>porque está en contradicción con nuestra «Declaración de Independencia</a:t>
            </a:r>
            <a:r>
              <a:rPr lang="es-PE" i="1" dirty="0" smtClean="0"/>
              <a:t>.»</a:t>
            </a:r>
          </a:p>
        </p:txBody>
      </p:sp>
      <p:sp>
        <p:nvSpPr>
          <p:cNvPr id="4" name="3 Marcador de contenido"/>
          <p:cNvSpPr>
            <a:spLocks noGrp="1"/>
          </p:cNvSpPr>
          <p:nvPr>
            <p:ph sz="half" idx="2"/>
          </p:nvPr>
        </p:nvSpPr>
        <p:spPr>
          <a:xfrm>
            <a:off x="4355976" y="1832050"/>
            <a:ext cx="3960440" cy="4909318"/>
          </a:xfrm>
        </p:spPr>
        <p:txBody>
          <a:bodyPr>
            <a:normAutofit fontScale="55000" lnSpcReduction="20000"/>
          </a:bodyPr>
          <a:lstStyle/>
          <a:p>
            <a:endParaRPr lang="es-PE" dirty="0" smtClean="0"/>
          </a:p>
          <a:p>
            <a:pPr marL="0" indent="0" algn="ctr">
              <a:buNone/>
            </a:pPr>
            <a:r>
              <a:rPr lang="es-PE" b="1" dirty="0" smtClean="0">
                <a:solidFill>
                  <a:srgbClr val="FF0000"/>
                </a:solidFill>
              </a:rPr>
              <a:t>STEPHEN DOUGLAS</a:t>
            </a:r>
          </a:p>
          <a:p>
            <a:pPr marL="0" indent="0" algn="ctr">
              <a:buNone/>
            </a:pPr>
            <a:endParaRPr lang="es-PE" dirty="0"/>
          </a:p>
          <a:p>
            <a:pPr algn="just">
              <a:buFont typeface="Wingdings" pitchFamily="2" charset="2"/>
              <a:buChar char="v"/>
            </a:pPr>
            <a:r>
              <a:rPr lang="es-PE" i="1" dirty="0"/>
              <a:t>H</a:t>
            </a:r>
            <a:r>
              <a:rPr lang="es-PE" i="1" dirty="0" smtClean="0"/>
              <a:t>abla </a:t>
            </a:r>
            <a:r>
              <a:rPr lang="es-PE" i="1" dirty="0"/>
              <a:t>de la capacidad ciudadana para actuar en contra </a:t>
            </a:r>
            <a:r>
              <a:rPr lang="es-PE" i="1" dirty="0" smtClean="0"/>
              <a:t>o no </a:t>
            </a:r>
            <a:r>
              <a:rPr lang="es-PE" i="1" dirty="0"/>
              <a:t>de esta decisión. </a:t>
            </a:r>
            <a:r>
              <a:rPr lang="es-PE" b="1" i="1" dirty="0" smtClean="0">
                <a:solidFill>
                  <a:srgbClr val="FF0000"/>
                </a:solidFill>
              </a:rPr>
              <a:t>Derecho </a:t>
            </a:r>
            <a:r>
              <a:rPr lang="es-PE" b="1" i="1" dirty="0">
                <a:solidFill>
                  <a:srgbClr val="FF0000"/>
                </a:solidFill>
              </a:rPr>
              <a:t>sagrado de autogobierno</a:t>
            </a:r>
            <a:r>
              <a:rPr lang="es-PE" i="1" dirty="0" smtClean="0"/>
              <a:t>.</a:t>
            </a:r>
          </a:p>
          <a:p>
            <a:pPr marL="0" indent="0" algn="just">
              <a:buNone/>
            </a:pPr>
            <a:endParaRPr lang="es-PE" i="1" dirty="0" smtClean="0"/>
          </a:p>
          <a:p>
            <a:pPr algn="just">
              <a:buFont typeface="Wingdings" pitchFamily="2" charset="2"/>
              <a:buChar char="v"/>
            </a:pPr>
            <a:r>
              <a:rPr lang="es-PE" b="1" i="1" dirty="0" smtClean="0">
                <a:solidFill>
                  <a:srgbClr val="FF0000"/>
                </a:solidFill>
              </a:rPr>
              <a:t>El pueblo tiene derecho a abolir la esclavitud o a mantenerla</a:t>
            </a:r>
            <a:r>
              <a:rPr lang="es-PE" i="1" dirty="0" smtClean="0"/>
              <a:t>.</a:t>
            </a:r>
          </a:p>
          <a:p>
            <a:pPr marL="0" indent="0" algn="just">
              <a:buNone/>
            </a:pPr>
            <a:endParaRPr lang="es-PE" i="1" dirty="0" smtClean="0"/>
          </a:p>
          <a:p>
            <a:pPr algn="just">
              <a:buFont typeface="Wingdings" pitchFamily="2" charset="2"/>
              <a:buChar char="v"/>
            </a:pPr>
            <a:r>
              <a:rPr lang="es-PE" b="1" i="1" dirty="0" smtClean="0">
                <a:solidFill>
                  <a:srgbClr val="FF0000"/>
                </a:solidFill>
              </a:rPr>
              <a:t>Sólo los hombres blancos deben ser ciudadanos:  </a:t>
            </a:r>
            <a:r>
              <a:rPr lang="es-PE" i="1" dirty="0" smtClean="0"/>
              <a:t>«Creo </a:t>
            </a:r>
            <a:r>
              <a:rPr lang="es-PE" i="1" dirty="0"/>
              <a:t>que este Gobierno se hizo sobre la base </a:t>
            </a:r>
            <a:r>
              <a:rPr lang="es-PE" i="1" dirty="0" smtClean="0"/>
              <a:t>blanca. </a:t>
            </a:r>
            <a:r>
              <a:rPr lang="es-PE" i="1" dirty="0"/>
              <a:t>Creo que fue hecha por hombres blancos, en beneficio de los hombres blancos y </a:t>
            </a:r>
            <a:r>
              <a:rPr lang="es-PE" i="1" dirty="0" smtClean="0"/>
              <a:t>su descendencia, </a:t>
            </a:r>
            <a:r>
              <a:rPr lang="es-PE" i="1" dirty="0"/>
              <a:t>y estoy a favor de limitar la ciudadanía a los hombres </a:t>
            </a:r>
            <a:r>
              <a:rPr lang="es-PE" i="1" dirty="0" smtClean="0"/>
              <a:t>blancos en </a:t>
            </a:r>
            <a:r>
              <a:rPr lang="es-PE" i="1" dirty="0"/>
              <a:t>lugar de </a:t>
            </a:r>
            <a:r>
              <a:rPr lang="es-PE" i="1" dirty="0" smtClean="0"/>
              <a:t>dárselas a </a:t>
            </a:r>
            <a:r>
              <a:rPr lang="es-PE" i="1" dirty="0"/>
              <a:t>negros, indios y otras razas inferiores.</a:t>
            </a:r>
            <a:endParaRPr lang="es-PE" i="1" dirty="0" smtClean="0"/>
          </a:p>
          <a:p>
            <a:pPr algn="just">
              <a:buFont typeface="Wingdings" pitchFamily="2" charset="2"/>
              <a:buChar char="v"/>
            </a:pPr>
            <a:endParaRPr lang="es-PE" dirty="0"/>
          </a:p>
        </p:txBody>
      </p:sp>
      <p:sp>
        <p:nvSpPr>
          <p:cNvPr id="5" name="4 Rectángulo"/>
          <p:cNvSpPr/>
          <p:nvPr/>
        </p:nvSpPr>
        <p:spPr>
          <a:xfrm>
            <a:off x="107504" y="908720"/>
            <a:ext cx="8280920" cy="923330"/>
          </a:xfrm>
          <a:prstGeom prst="rect">
            <a:avLst/>
          </a:prstGeom>
        </p:spPr>
        <p:txBody>
          <a:bodyPr wrap="square">
            <a:spAutoFit/>
          </a:bodyPr>
          <a:lstStyle/>
          <a:p>
            <a:pPr algn="ctr"/>
            <a:r>
              <a:rPr lang="es-PE" b="1" dirty="0">
                <a:solidFill>
                  <a:srgbClr val="FF0000"/>
                </a:solidFill>
              </a:rPr>
              <a:t>REALIZADOS EN 1858. </a:t>
            </a:r>
            <a:r>
              <a:rPr lang="es-PE" b="1" u="sng" dirty="0">
                <a:solidFill>
                  <a:srgbClr val="FF0000"/>
                </a:solidFill>
              </a:rPr>
              <a:t>ELECCIONES PARA EL SENADO</a:t>
            </a:r>
          </a:p>
          <a:p>
            <a:pPr algn="ctr"/>
            <a:r>
              <a:rPr lang="es-PE" b="1" dirty="0">
                <a:solidFill>
                  <a:srgbClr val="FF0000"/>
                </a:solidFill>
              </a:rPr>
              <a:t>TEMAS DE DISCUSIÓN: DECISIÓN DE LA CORTE SUPREMA DE 1857, LA ESCLAVITUD, «LA SOBERANÍA POPULAR»</a:t>
            </a:r>
          </a:p>
        </p:txBody>
      </p:sp>
    </p:spTree>
    <p:extLst>
      <p:ext uri="{BB962C8B-B14F-4D97-AF65-F5344CB8AC3E}">
        <p14:creationId xmlns:p14="http://schemas.microsoft.com/office/powerpoint/2010/main" val="239833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p:cTn id="29"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0"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31"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32" dur="10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p:cTn id="4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8" dur="1000"/>
                                        <p:tgtEl>
                                          <p:spTgt spid="3">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anim calcmode="lin" valueType="num">
                                      <p:cBhvr>
                                        <p:cTn id="53"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54"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55"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56" dur="1000"/>
                                        <p:tgtEl>
                                          <p:spTgt spid="4">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4">
                                            <p:txEl>
                                              <p:pRg st="5" end="5"/>
                                            </p:txEl>
                                          </p:spTgt>
                                        </p:tgtEl>
                                        <p:attrNameLst>
                                          <p:attrName>style.visibility</p:attrName>
                                        </p:attrNameLst>
                                      </p:cBhvr>
                                      <p:to>
                                        <p:strVal val="visible"/>
                                      </p:to>
                                    </p:set>
                                    <p:anim calcmode="lin" valueType="num">
                                      <p:cBhvr>
                                        <p:cTn id="61"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62"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63"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64" dur="1000"/>
                                        <p:tgtEl>
                                          <p:spTgt spid="4">
                                            <p:txEl>
                                              <p:pRg st="5" end="5"/>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nodeType="clickEffect">
                                  <p:stCondLst>
                                    <p:cond delay="0"/>
                                  </p:stCondLst>
                                  <p:childTnLst>
                                    <p:set>
                                      <p:cBhvr>
                                        <p:cTn id="68" dur="1" fill="hold">
                                          <p:stCondLst>
                                            <p:cond delay="0"/>
                                          </p:stCondLst>
                                        </p:cTn>
                                        <p:tgtEl>
                                          <p:spTgt spid="3">
                                            <p:txEl>
                                              <p:pRg st="5" end="5"/>
                                            </p:txEl>
                                          </p:spTgt>
                                        </p:tgtEl>
                                        <p:attrNameLst>
                                          <p:attrName>style.visibility</p:attrName>
                                        </p:attrNameLst>
                                      </p:cBhvr>
                                      <p:to>
                                        <p:strVal val="visible"/>
                                      </p:to>
                                    </p:set>
                                    <p:anim calcmode="lin" valueType="num">
                                      <p:cBhvr>
                                        <p:cTn id="6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7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7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72" dur="1000"/>
                                        <p:tgtEl>
                                          <p:spTgt spid="3">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nodeType="clickEffect">
                                  <p:stCondLst>
                                    <p:cond delay="0"/>
                                  </p:stCondLst>
                                  <p:childTnLst>
                                    <p:set>
                                      <p:cBhvr>
                                        <p:cTn id="76" dur="1" fill="hold">
                                          <p:stCondLst>
                                            <p:cond delay="0"/>
                                          </p:stCondLst>
                                        </p:cTn>
                                        <p:tgtEl>
                                          <p:spTgt spid="4">
                                            <p:txEl>
                                              <p:pRg st="7" end="7"/>
                                            </p:txEl>
                                          </p:spTgt>
                                        </p:tgtEl>
                                        <p:attrNameLst>
                                          <p:attrName>style.visibility</p:attrName>
                                        </p:attrNameLst>
                                      </p:cBhvr>
                                      <p:to>
                                        <p:strVal val="visible"/>
                                      </p:to>
                                    </p:set>
                                    <p:anim calcmode="lin" valueType="num">
                                      <p:cBhvr>
                                        <p:cTn id="77"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78" dur="1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79" dur="10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80" dur="1000"/>
                                        <p:tgtEl>
                                          <p:spTgt spid="4">
                                            <p:txEl>
                                              <p:pRg st="7" end="7"/>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31" presetClass="entr" presetSubtype="0" fill="hold" nodeType="clickEffect">
                                  <p:stCondLst>
                                    <p:cond delay="0"/>
                                  </p:stCondLst>
                                  <p:childTnLst>
                                    <p:set>
                                      <p:cBhvr>
                                        <p:cTn id="84" dur="1" fill="hold">
                                          <p:stCondLst>
                                            <p:cond delay="0"/>
                                          </p:stCondLst>
                                        </p:cTn>
                                        <p:tgtEl>
                                          <p:spTgt spid="3">
                                            <p:txEl>
                                              <p:pRg st="6" end="6"/>
                                            </p:txEl>
                                          </p:spTgt>
                                        </p:tgtEl>
                                        <p:attrNameLst>
                                          <p:attrName>style.visibility</p:attrName>
                                        </p:attrNameLst>
                                      </p:cBhvr>
                                      <p:to>
                                        <p:strVal val="visible"/>
                                      </p:to>
                                    </p:set>
                                    <p:anim calcmode="lin" valueType="num">
                                      <p:cBhvr>
                                        <p:cTn id="8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8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8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88" dur="1000"/>
                                        <p:tgtEl>
                                          <p:spTgt spid="3">
                                            <p:txEl>
                                              <p:pRg st="6" end="6"/>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31" presetClass="entr" presetSubtype="0" fill="hold" nodeType="clickEffect">
                                  <p:stCondLst>
                                    <p:cond delay="0"/>
                                  </p:stCondLst>
                                  <p:childTnLst>
                                    <p:set>
                                      <p:cBhvr>
                                        <p:cTn id="92" dur="1" fill="hold">
                                          <p:stCondLst>
                                            <p:cond delay="0"/>
                                          </p:stCondLst>
                                        </p:cTn>
                                        <p:tgtEl>
                                          <p:spTgt spid="3">
                                            <p:txEl>
                                              <p:pRg st="7" end="7"/>
                                            </p:txEl>
                                          </p:spTgt>
                                        </p:tgtEl>
                                        <p:attrNameLst>
                                          <p:attrName>style.visibility</p:attrName>
                                        </p:attrNameLst>
                                      </p:cBhvr>
                                      <p:to>
                                        <p:strVal val="visible"/>
                                      </p:to>
                                    </p:set>
                                    <p:anim calcmode="lin" valueType="num">
                                      <p:cBhvr>
                                        <p:cTn id="9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9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9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96"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320040"/>
            <a:ext cx="7992888" cy="444664"/>
          </a:xfrm>
        </p:spPr>
        <p:txBody>
          <a:bodyPr>
            <a:normAutofit fontScale="90000"/>
          </a:bodyPr>
          <a:lstStyle/>
          <a:p>
            <a:pPr algn="ctr"/>
            <a:r>
              <a:rPr lang="es-PE" dirty="0"/>
              <a:t>RAZONES ECONÓMICAS DE LA GUERRA </a:t>
            </a:r>
          </a:p>
        </p:txBody>
      </p:sp>
      <p:sp>
        <p:nvSpPr>
          <p:cNvPr id="3" name="2 Marcador de contenido"/>
          <p:cNvSpPr>
            <a:spLocks noGrp="1"/>
          </p:cNvSpPr>
          <p:nvPr>
            <p:ph sz="half" idx="1"/>
          </p:nvPr>
        </p:nvSpPr>
        <p:spPr/>
        <p:txBody>
          <a:bodyPr/>
          <a:lstStyle/>
          <a:p>
            <a:endParaRPr lang="es-PE"/>
          </a:p>
        </p:txBody>
      </p:sp>
      <p:sp>
        <p:nvSpPr>
          <p:cNvPr id="4" name="3 Marcador de contenido"/>
          <p:cNvSpPr>
            <a:spLocks noGrp="1"/>
          </p:cNvSpPr>
          <p:nvPr>
            <p:ph sz="half" idx="2"/>
          </p:nvPr>
        </p:nvSpPr>
        <p:spPr/>
        <p:txBody>
          <a:bodyPr/>
          <a:lstStyle/>
          <a:p>
            <a:endParaRPr lang="es-PE"/>
          </a:p>
        </p:txBody>
      </p:sp>
      <p:pic>
        <p:nvPicPr>
          <p:cNvPr id="3074" name="Picture 2" descr="chart-RatingNorth&amp;Sou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6712"/>
            <a:ext cx="9144000" cy="602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43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sz="half" idx="1"/>
          </p:nvPr>
        </p:nvSpPr>
        <p:spPr/>
        <p:txBody>
          <a:bodyPr/>
          <a:lstStyle/>
          <a:p>
            <a:endParaRPr lang="es-PE"/>
          </a:p>
        </p:txBody>
      </p:sp>
      <p:sp>
        <p:nvSpPr>
          <p:cNvPr id="4" name="3 Marcador de contenido"/>
          <p:cNvSpPr>
            <a:spLocks noGrp="1"/>
          </p:cNvSpPr>
          <p:nvPr>
            <p:ph sz="half" idx="2"/>
          </p:nvPr>
        </p:nvSpPr>
        <p:spPr/>
        <p:txBody>
          <a:bodyPr/>
          <a:lstStyle/>
          <a:p>
            <a:endParaRPr lang="es-PE"/>
          </a:p>
        </p:txBody>
      </p:sp>
      <p:pic>
        <p:nvPicPr>
          <p:cNvPr id="8194" name="Picture 2" descr="http://image.slidesharecdn.com/8-140213175110-phpapp01/95/la-guerra-civil-28-638.jpg?cb=13923355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1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 calcmode="lin" valueType="num">
                                      <p:cBhvr>
                                        <p:cTn id="9" dur="1000" fill="hold"/>
                                        <p:tgtEl>
                                          <p:spTgt spid="8194"/>
                                        </p:tgtEl>
                                        <p:attrNameLst>
                                          <p:attrName>style.rotation</p:attrName>
                                        </p:attrNameLst>
                                      </p:cBhvr>
                                      <p:tavLst>
                                        <p:tav tm="0">
                                          <p:val>
                                            <p:fltVal val="90"/>
                                          </p:val>
                                        </p:tav>
                                        <p:tav tm="100000">
                                          <p:val>
                                            <p:fltVal val="0"/>
                                          </p:val>
                                        </p:tav>
                                      </p:tavLst>
                                    </p:anim>
                                    <p:animEffect transition="in" filter="fade">
                                      <p:cBhvr>
                                        <p:cTn id="10"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39000" cy="948720"/>
          </a:xfrm>
        </p:spPr>
        <p:txBody>
          <a:bodyPr>
            <a:normAutofit fontScale="90000"/>
          </a:bodyPr>
          <a:lstStyle/>
          <a:p>
            <a:pPr algn="ctr"/>
            <a:r>
              <a:rPr lang="es-PE" dirty="0" smtClean="0"/>
              <a:t>RAZONES ECONÓMICAS DE LA GUERRA </a:t>
            </a:r>
            <a:endParaRPr lang="es-PE" dirty="0"/>
          </a:p>
        </p:txBody>
      </p:sp>
      <p:sp>
        <p:nvSpPr>
          <p:cNvPr id="5" name="4 Marcador de contenido"/>
          <p:cNvSpPr>
            <a:spLocks noGrp="1"/>
          </p:cNvSpPr>
          <p:nvPr>
            <p:ph idx="1"/>
          </p:nvPr>
        </p:nvSpPr>
        <p:spPr>
          <a:xfrm>
            <a:off x="179512" y="1609416"/>
            <a:ext cx="7920880" cy="4846320"/>
          </a:xfrm>
        </p:spPr>
        <p:txBody>
          <a:bodyPr/>
          <a:lstStyle/>
          <a:p>
            <a:pPr algn="just"/>
            <a:r>
              <a:rPr lang="es-PE" dirty="0" smtClean="0">
                <a:latin typeface="Cambria" pitchFamily="18" charset="0"/>
              </a:rPr>
              <a:t>El </a:t>
            </a:r>
            <a:r>
              <a:rPr lang="es-PE" b="1" dirty="0" smtClean="0">
                <a:solidFill>
                  <a:srgbClr val="FF0000"/>
                </a:solidFill>
                <a:latin typeface="Cambria" pitchFamily="18" charset="0"/>
              </a:rPr>
              <a:t>norte</a:t>
            </a:r>
            <a:r>
              <a:rPr lang="es-PE" dirty="0" smtClean="0">
                <a:latin typeface="Cambria" pitchFamily="18" charset="0"/>
              </a:rPr>
              <a:t> busca la implantación de </a:t>
            </a:r>
            <a:r>
              <a:rPr lang="es-PE" b="1" dirty="0" smtClean="0">
                <a:solidFill>
                  <a:srgbClr val="FF0000"/>
                </a:solidFill>
                <a:latin typeface="Cambria" pitchFamily="18" charset="0"/>
              </a:rPr>
              <a:t>políticas proteccionistas</a:t>
            </a:r>
            <a:r>
              <a:rPr lang="es-PE" dirty="0" smtClean="0">
                <a:latin typeface="Cambria" pitchFamily="18" charset="0"/>
              </a:rPr>
              <a:t>. El </a:t>
            </a:r>
            <a:r>
              <a:rPr lang="es-PE" b="1" dirty="0" smtClean="0">
                <a:solidFill>
                  <a:srgbClr val="FF0000"/>
                </a:solidFill>
                <a:latin typeface="Cambria" pitchFamily="18" charset="0"/>
              </a:rPr>
              <a:t>sur las rechaza </a:t>
            </a:r>
            <a:r>
              <a:rPr lang="es-PE" dirty="0" smtClean="0">
                <a:latin typeface="Cambria" pitchFamily="18" charset="0"/>
              </a:rPr>
              <a:t>ya que </a:t>
            </a:r>
            <a:r>
              <a:rPr lang="es-PE" b="1" dirty="0" smtClean="0">
                <a:solidFill>
                  <a:srgbClr val="FF0000"/>
                </a:solidFill>
                <a:latin typeface="Cambria" pitchFamily="18" charset="0"/>
              </a:rPr>
              <a:t>dependen de muchos productos extranjeros</a:t>
            </a:r>
            <a:r>
              <a:rPr lang="es-PE" dirty="0" smtClean="0">
                <a:latin typeface="Cambria" pitchFamily="18" charset="0"/>
              </a:rPr>
              <a:t>.</a:t>
            </a:r>
          </a:p>
          <a:p>
            <a:pPr marL="0" indent="0" algn="just">
              <a:buNone/>
            </a:pPr>
            <a:endParaRPr lang="es-PE" dirty="0" smtClean="0">
              <a:latin typeface="Cambria" pitchFamily="18" charset="0"/>
            </a:endParaRPr>
          </a:p>
          <a:p>
            <a:pPr algn="just"/>
            <a:r>
              <a:rPr lang="es-PE" dirty="0" smtClean="0">
                <a:latin typeface="Cambria" pitchFamily="18" charset="0"/>
              </a:rPr>
              <a:t>La </a:t>
            </a:r>
            <a:r>
              <a:rPr lang="es-PE" b="1" dirty="0" smtClean="0">
                <a:solidFill>
                  <a:srgbClr val="FF0000"/>
                </a:solidFill>
                <a:latin typeface="Cambria" pitchFamily="18" charset="0"/>
              </a:rPr>
              <a:t>expansión hacia el Oeste </a:t>
            </a:r>
            <a:r>
              <a:rPr lang="es-PE" dirty="0" smtClean="0">
                <a:latin typeface="Cambria" pitchFamily="18" charset="0"/>
              </a:rPr>
              <a:t>generó </a:t>
            </a:r>
            <a:r>
              <a:rPr lang="es-PE" b="1" dirty="0" smtClean="0">
                <a:solidFill>
                  <a:srgbClr val="FF0000"/>
                </a:solidFill>
                <a:latin typeface="Cambria" pitchFamily="18" charset="0"/>
              </a:rPr>
              <a:t>tensiones entre ambas economías</a:t>
            </a:r>
            <a:r>
              <a:rPr lang="es-PE" dirty="0" smtClean="0">
                <a:latin typeface="Cambria" pitchFamily="18" charset="0"/>
              </a:rPr>
              <a:t>. El norte ve las nuevas tierras com</a:t>
            </a:r>
            <a:r>
              <a:rPr lang="es-PE" dirty="0">
                <a:latin typeface="Cambria" pitchFamily="18" charset="0"/>
              </a:rPr>
              <a:t>o</a:t>
            </a:r>
            <a:r>
              <a:rPr lang="es-PE" dirty="0" smtClean="0">
                <a:latin typeface="Cambria" pitchFamily="18" charset="0"/>
              </a:rPr>
              <a:t> lugares donde </a:t>
            </a:r>
            <a:r>
              <a:rPr lang="es-PE" b="1" dirty="0" smtClean="0">
                <a:solidFill>
                  <a:srgbClr val="FF0000"/>
                </a:solidFill>
                <a:latin typeface="Cambria" pitchFamily="18" charset="0"/>
              </a:rPr>
              <a:t>crear industrias con mano de obra asalariada</a:t>
            </a:r>
            <a:r>
              <a:rPr lang="es-PE" dirty="0" smtClean="0">
                <a:latin typeface="Cambria" pitchFamily="18" charset="0"/>
              </a:rPr>
              <a:t>. El sur como nuevos lugares para </a:t>
            </a:r>
            <a:r>
              <a:rPr lang="es-PE" b="1" dirty="0" smtClean="0">
                <a:solidFill>
                  <a:srgbClr val="FF0000"/>
                </a:solidFill>
                <a:latin typeface="Cambria" pitchFamily="18" charset="0"/>
              </a:rPr>
              <a:t>expandir el sistema esclavista</a:t>
            </a:r>
            <a:r>
              <a:rPr lang="es-PE" dirty="0" smtClean="0">
                <a:latin typeface="Cambria" pitchFamily="18" charset="0"/>
              </a:rPr>
              <a:t>. </a:t>
            </a:r>
            <a:r>
              <a:rPr lang="es-PE" i="1" u="sng" dirty="0" smtClean="0">
                <a:latin typeface="Cambria" pitchFamily="18" charset="0"/>
              </a:rPr>
              <a:t>Por eso la discusión sobre el destino de los nuevos estados</a:t>
            </a:r>
            <a:r>
              <a:rPr lang="es-PE" dirty="0" smtClean="0">
                <a:latin typeface="Cambria" pitchFamily="18" charset="0"/>
              </a:rPr>
              <a:t>.</a:t>
            </a:r>
            <a:endParaRPr lang="es-PE" dirty="0">
              <a:latin typeface="Cambria" pitchFamily="18" charset="0"/>
            </a:endParaRPr>
          </a:p>
        </p:txBody>
      </p:sp>
    </p:spTree>
    <p:extLst>
      <p:ext uri="{BB962C8B-B14F-4D97-AF65-F5344CB8AC3E}">
        <p14:creationId xmlns:p14="http://schemas.microsoft.com/office/powerpoint/2010/main" val="144510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p:cTn id="15"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476672"/>
            <a:ext cx="7992888" cy="432048"/>
          </a:xfrm>
        </p:spPr>
        <p:txBody>
          <a:bodyPr>
            <a:noAutofit/>
          </a:bodyPr>
          <a:lstStyle/>
          <a:p>
            <a:pPr algn="ctr"/>
            <a:r>
              <a:rPr lang="es-PE" sz="3200" dirty="0" smtClean="0"/>
              <a:t>LAS ELECCIONES DE NOVIEMBRE DE  1860: DETONANTE DE LA SECESIÓN</a:t>
            </a:r>
            <a:endParaRPr lang="es-PE" sz="3200" dirty="0"/>
          </a:p>
        </p:txBody>
      </p:sp>
      <p:sp>
        <p:nvSpPr>
          <p:cNvPr id="5" name="4 Marcador de contenido"/>
          <p:cNvSpPr>
            <a:spLocks noGrp="1"/>
          </p:cNvSpPr>
          <p:nvPr>
            <p:ph idx="1"/>
          </p:nvPr>
        </p:nvSpPr>
        <p:spPr>
          <a:xfrm>
            <a:off x="0" y="980728"/>
            <a:ext cx="8172400" cy="5877272"/>
          </a:xfrm>
        </p:spPr>
        <p:txBody>
          <a:bodyPr>
            <a:normAutofit fontScale="77500" lnSpcReduction="20000"/>
          </a:bodyPr>
          <a:lstStyle/>
          <a:p>
            <a:pPr algn="just"/>
            <a:endParaRPr lang="es-PE" b="1" dirty="0" smtClean="0">
              <a:solidFill>
                <a:srgbClr val="FF0000"/>
              </a:solidFill>
              <a:latin typeface="Cambria" pitchFamily="18" charset="0"/>
            </a:endParaRPr>
          </a:p>
          <a:p>
            <a:pPr algn="just"/>
            <a:r>
              <a:rPr lang="es-PE" b="1" dirty="0" smtClean="0">
                <a:solidFill>
                  <a:srgbClr val="FF0000"/>
                </a:solidFill>
                <a:latin typeface="Cambria" pitchFamily="18" charset="0"/>
              </a:rPr>
              <a:t>División del Partido Demócrata:</a:t>
            </a:r>
            <a:r>
              <a:rPr lang="es-PE" dirty="0" smtClean="0">
                <a:latin typeface="Cambria" pitchFamily="18" charset="0"/>
              </a:rPr>
              <a:t> Surgen los Demócratas Sureños. (</a:t>
            </a:r>
            <a:r>
              <a:rPr lang="es-PE" i="1" dirty="0" smtClean="0">
                <a:solidFill>
                  <a:srgbClr val="FF0000"/>
                </a:solidFill>
                <a:latin typeface="Cambria" pitchFamily="18" charset="0"/>
              </a:rPr>
              <a:t>La división de votos favorecerá el triunfo de los republicanos</a:t>
            </a:r>
            <a:r>
              <a:rPr lang="es-PE" dirty="0" smtClean="0">
                <a:latin typeface="Cambria" pitchFamily="18" charset="0"/>
              </a:rPr>
              <a:t>).</a:t>
            </a:r>
          </a:p>
          <a:p>
            <a:pPr marL="0" indent="0" algn="just">
              <a:buNone/>
            </a:pPr>
            <a:endParaRPr lang="es-PE" dirty="0" smtClean="0">
              <a:latin typeface="Cambria" pitchFamily="18" charset="0"/>
            </a:endParaRPr>
          </a:p>
          <a:p>
            <a:pPr algn="just"/>
            <a:r>
              <a:rPr lang="es-PE" dirty="0" smtClean="0">
                <a:latin typeface="Cambria" pitchFamily="18" charset="0"/>
              </a:rPr>
              <a:t>Los Demócratas Sureños </a:t>
            </a:r>
            <a:r>
              <a:rPr lang="es-PE" b="1" dirty="0" smtClean="0">
                <a:solidFill>
                  <a:srgbClr val="FF0000"/>
                </a:solidFill>
                <a:latin typeface="Cambria" pitchFamily="18" charset="0"/>
              </a:rPr>
              <a:t>amenazaron con separarse </a:t>
            </a:r>
            <a:r>
              <a:rPr lang="es-PE" dirty="0" smtClean="0">
                <a:latin typeface="Cambria" pitchFamily="18" charset="0"/>
              </a:rPr>
              <a:t>si los Republicanos triunfaban en las elecciones.</a:t>
            </a:r>
          </a:p>
          <a:p>
            <a:pPr marL="0" indent="0" algn="just">
              <a:buNone/>
            </a:pPr>
            <a:endParaRPr lang="es-PE" dirty="0" smtClean="0">
              <a:latin typeface="Cambria" pitchFamily="18" charset="0"/>
            </a:endParaRPr>
          </a:p>
          <a:p>
            <a:pPr marL="0" indent="0" algn="ctr">
              <a:buNone/>
            </a:pPr>
            <a:r>
              <a:rPr lang="es-PE" b="1" dirty="0" smtClean="0">
                <a:solidFill>
                  <a:srgbClr val="FF0000"/>
                </a:solidFill>
                <a:latin typeface="Cambria" pitchFamily="18" charset="0"/>
              </a:rPr>
              <a:t>PLANTEAMIENTOS DEL PARTIDO REPUBLICANO:</a:t>
            </a:r>
          </a:p>
          <a:p>
            <a:pPr algn="ctr">
              <a:buFont typeface="Wingdings" pitchFamily="2" charset="2"/>
              <a:buChar char="Ø"/>
            </a:pPr>
            <a:r>
              <a:rPr lang="es-PE" dirty="0" smtClean="0">
                <a:solidFill>
                  <a:srgbClr val="FF0000"/>
                </a:solidFill>
                <a:latin typeface="Cambria" pitchFamily="18" charset="0"/>
              </a:rPr>
              <a:t>Indestructibilidad</a:t>
            </a:r>
            <a:r>
              <a:rPr lang="es-PE" dirty="0" smtClean="0">
                <a:latin typeface="Cambria" pitchFamily="18" charset="0"/>
              </a:rPr>
              <a:t> de la Unión. </a:t>
            </a:r>
          </a:p>
          <a:p>
            <a:pPr algn="ctr">
              <a:buFont typeface="Wingdings" pitchFamily="2" charset="2"/>
              <a:buChar char="Ø"/>
            </a:pPr>
            <a:r>
              <a:rPr lang="es-PE" dirty="0" smtClean="0">
                <a:latin typeface="Cambria" pitchFamily="18" charset="0"/>
              </a:rPr>
              <a:t>Derecho de cada estado a </a:t>
            </a:r>
            <a:r>
              <a:rPr lang="es-PE" dirty="0" smtClean="0">
                <a:solidFill>
                  <a:srgbClr val="FF0000"/>
                </a:solidFill>
                <a:latin typeface="Cambria" pitchFamily="18" charset="0"/>
              </a:rPr>
              <a:t>regular sus asuntos internos</a:t>
            </a:r>
            <a:r>
              <a:rPr lang="es-PE" dirty="0" smtClean="0">
                <a:latin typeface="Cambria" pitchFamily="18" charset="0"/>
              </a:rPr>
              <a:t>.</a:t>
            </a:r>
          </a:p>
          <a:p>
            <a:pPr algn="ctr">
              <a:buFont typeface="Wingdings" pitchFamily="2" charset="2"/>
              <a:buChar char="Ø"/>
            </a:pPr>
            <a:r>
              <a:rPr lang="es-PE" dirty="0" smtClean="0">
                <a:solidFill>
                  <a:srgbClr val="FF0000"/>
                </a:solidFill>
                <a:latin typeface="Cambria" pitchFamily="18" charset="0"/>
              </a:rPr>
              <a:t>No se extenderá la esclavitud</a:t>
            </a:r>
            <a:r>
              <a:rPr lang="es-PE" dirty="0" smtClean="0">
                <a:latin typeface="Cambria" pitchFamily="18" charset="0"/>
              </a:rPr>
              <a:t>: Ni el Congreso ni las legislaturas estaduales pueden dar status legal a la esclavitud en los nuevos territorios.</a:t>
            </a:r>
          </a:p>
          <a:p>
            <a:pPr algn="ctr">
              <a:buFont typeface="Wingdings" pitchFamily="2" charset="2"/>
              <a:buChar char="Ø"/>
            </a:pPr>
            <a:r>
              <a:rPr lang="es-PE" dirty="0" smtClean="0">
                <a:latin typeface="Cambria" pitchFamily="18" charset="0"/>
              </a:rPr>
              <a:t>Se </a:t>
            </a:r>
            <a:r>
              <a:rPr lang="es-PE" dirty="0" smtClean="0">
                <a:solidFill>
                  <a:srgbClr val="FF0000"/>
                </a:solidFill>
                <a:latin typeface="Cambria" pitchFamily="18" charset="0"/>
              </a:rPr>
              <a:t>condena cualquier intento </a:t>
            </a:r>
            <a:r>
              <a:rPr lang="es-PE" dirty="0" smtClean="0">
                <a:latin typeface="Cambria" pitchFamily="18" charset="0"/>
              </a:rPr>
              <a:t>de reabrir el tráfico de esclavos africanos.</a:t>
            </a:r>
          </a:p>
          <a:p>
            <a:pPr algn="ctr">
              <a:buFont typeface="Wingdings" pitchFamily="2" charset="2"/>
              <a:buChar char="Ø"/>
            </a:pPr>
            <a:endParaRPr lang="es-PE" dirty="0" smtClean="0">
              <a:latin typeface="Cambria" pitchFamily="18" charset="0"/>
            </a:endParaRPr>
          </a:p>
          <a:p>
            <a:pPr algn="just"/>
            <a:r>
              <a:rPr lang="es-PE" b="1" dirty="0" smtClean="0">
                <a:solidFill>
                  <a:srgbClr val="FF0000"/>
                </a:solidFill>
                <a:latin typeface="Cambria" pitchFamily="18" charset="0"/>
              </a:rPr>
              <a:t>Temor del Sur </a:t>
            </a:r>
            <a:r>
              <a:rPr lang="es-PE" dirty="0" smtClean="0">
                <a:latin typeface="Cambria" pitchFamily="18" charset="0"/>
              </a:rPr>
              <a:t>a que desde la Presidencia se </a:t>
            </a:r>
            <a:r>
              <a:rPr lang="es-PE" b="1" dirty="0" smtClean="0">
                <a:solidFill>
                  <a:srgbClr val="FF0000"/>
                </a:solidFill>
                <a:latin typeface="Cambria" pitchFamily="18" charset="0"/>
              </a:rPr>
              <a:t>destruya la institución de la esclavitud.</a:t>
            </a:r>
            <a:endParaRPr lang="es-PE" b="1" dirty="0">
              <a:solidFill>
                <a:srgbClr val="FF0000"/>
              </a:solidFill>
              <a:latin typeface="Cambria" pitchFamily="18" charset="0"/>
            </a:endParaRPr>
          </a:p>
        </p:txBody>
      </p:sp>
    </p:spTree>
    <p:extLst>
      <p:ext uri="{BB962C8B-B14F-4D97-AF65-F5344CB8AC3E}">
        <p14:creationId xmlns:p14="http://schemas.microsoft.com/office/powerpoint/2010/main" val="24212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p:cTn id="15"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p:cTn id="23"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p:cTn id="31"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 calcmode="lin" valueType="num">
                                      <p:cBhvr>
                                        <p:cTn id="39"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40"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41" dur="1000" fill="hold"/>
                                        <p:tgtEl>
                                          <p:spTgt spid="5">
                                            <p:txEl>
                                              <p:pRg st="7" end="7"/>
                                            </p:txEl>
                                          </p:spTgt>
                                        </p:tgtEl>
                                        <p:attrNameLst>
                                          <p:attrName>style.rotation</p:attrName>
                                        </p:attrNameLst>
                                      </p:cBhvr>
                                      <p:tavLst>
                                        <p:tav tm="0">
                                          <p:val>
                                            <p:fltVal val="90"/>
                                          </p:val>
                                        </p:tav>
                                        <p:tav tm="100000">
                                          <p:val>
                                            <p:fltVal val="0"/>
                                          </p:val>
                                        </p:tav>
                                      </p:tavLst>
                                    </p:anim>
                                    <p:animEffect transition="in" filter="fade">
                                      <p:cBhvr>
                                        <p:cTn id="42" dur="10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 calcmode="lin" valueType="num">
                                      <p:cBhvr>
                                        <p:cTn id="47" dur="1000" fill="hold"/>
                                        <p:tgtEl>
                                          <p:spTgt spid="5">
                                            <p:txEl>
                                              <p:pRg st="8" end="8"/>
                                            </p:txEl>
                                          </p:spTgt>
                                        </p:tgtEl>
                                        <p:attrNameLst>
                                          <p:attrName>ppt_w</p:attrName>
                                        </p:attrNameLst>
                                      </p:cBhvr>
                                      <p:tavLst>
                                        <p:tav tm="0">
                                          <p:val>
                                            <p:fltVal val="0"/>
                                          </p:val>
                                        </p:tav>
                                        <p:tav tm="100000">
                                          <p:val>
                                            <p:strVal val="#ppt_w"/>
                                          </p:val>
                                        </p:tav>
                                      </p:tavLst>
                                    </p:anim>
                                    <p:anim calcmode="lin" valueType="num">
                                      <p:cBhvr>
                                        <p:cTn id="48"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49" dur="1000" fill="hold"/>
                                        <p:tgtEl>
                                          <p:spTgt spid="5">
                                            <p:txEl>
                                              <p:pRg st="8" end="8"/>
                                            </p:txEl>
                                          </p:spTgt>
                                        </p:tgtEl>
                                        <p:attrNameLst>
                                          <p:attrName>style.rotation</p:attrName>
                                        </p:attrNameLst>
                                      </p:cBhvr>
                                      <p:tavLst>
                                        <p:tav tm="0">
                                          <p:val>
                                            <p:fltVal val="90"/>
                                          </p:val>
                                        </p:tav>
                                        <p:tav tm="100000">
                                          <p:val>
                                            <p:fltVal val="0"/>
                                          </p:val>
                                        </p:tav>
                                      </p:tavLst>
                                    </p:anim>
                                    <p:animEffect transition="in" filter="fade">
                                      <p:cBhvr>
                                        <p:cTn id="50" dur="1000"/>
                                        <p:tgtEl>
                                          <p:spTgt spid="5">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5">
                                            <p:txEl>
                                              <p:pRg st="9" end="9"/>
                                            </p:txEl>
                                          </p:spTgt>
                                        </p:tgtEl>
                                        <p:attrNameLst>
                                          <p:attrName>style.visibility</p:attrName>
                                        </p:attrNameLst>
                                      </p:cBhvr>
                                      <p:to>
                                        <p:strVal val="visible"/>
                                      </p:to>
                                    </p:set>
                                    <p:anim calcmode="lin" valueType="num">
                                      <p:cBhvr>
                                        <p:cTn id="55" dur="1000" fill="hold"/>
                                        <p:tgtEl>
                                          <p:spTgt spid="5">
                                            <p:txEl>
                                              <p:pRg st="9" end="9"/>
                                            </p:txEl>
                                          </p:spTgt>
                                        </p:tgtEl>
                                        <p:attrNameLst>
                                          <p:attrName>ppt_w</p:attrName>
                                        </p:attrNameLst>
                                      </p:cBhvr>
                                      <p:tavLst>
                                        <p:tav tm="0">
                                          <p:val>
                                            <p:fltVal val="0"/>
                                          </p:val>
                                        </p:tav>
                                        <p:tav tm="100000">
                                          <p:val>
                                            <p:strVal val="#ppt_w"/>
                                          </p:val>
                                        </p:tav>
                                      </p:tavLst>
                                    </p:anim>
                                    <p:anim calcmode="lin" valueType="num">
                                      <p:cBhvr>
                                        <p:cTn id="56" dur="1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57" dur="1000" fill="hold"/>
                                        <p:tgtEl>
                                          <p:spTgt spid="5">
                                            <p:txEl>
                                              <p:pRg st="9" end="9"/>
                                            </p:txEl>
                                          </p:spTgt>
                                        </p:tgtEl>
                                        <p:attrNameLst>
                                          <p:attrName>style.rotation</p:attrName>
                                        </p:attrNameLst>
                                      </p:cBhvr>
                                      <p:tavLst>
                                        <p:tav tm="0">
                                          <p:val>
                                            <p:fltVal val="90"/>
                                          </p:val>
                                        </p:tav>
                                        <p:tav tm="100000">
                                          <p:val>
                                            <p:fltVal val="0"/>
                                          </p:val>
                                        </p:tav>
                                      </p:tavLst>
                                    </p:anim>
                                    <p:animEffect transition="in" filter="fade">
                                      <p:cBhvr>
                                        <p:cTn id="58" dur="1000"/>
                                        <p:tgtEl>
                                          <p:spTgt spid="5">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5">
                                            <p:txEl>
                                              <p:pRg st="11" end="11"/>
                                            </p:txEl>
                                          </p:spTgt>
                                        </p:tgtEl>
                                        <p:attrNameLst>
                                          <p:attrName>style.visibility</p:attrName>
                                        </p:attrNameLst>
                                      </p:cBhvr>
                                      <p:to>
                                        <p:strVal val="visible"/>
                                      </p:to>
                                    </p:set>
                                    <p:anim calcmode="lin" valueType="num">
                                      <p:cBhvr>
                                        <p:cTn id="63" dur="1000" fill="hold"/>
                                        <p:tgtEl>
                                          <p:spTgt spid="5">
                                            <p:txEl>
                                              <p:pRg st="11" end="11"/>
                                            </p:txEl>
                                          </p:spTgt>
                                        </p:tgtEl>
                                        <p:attrNameLst>
                                          <p:attrName>ppt_w</p:attrName>
                                        </p:attrNameLst>
                                      </p:cBhvr>
                                      <p:tavLst>
                                        <p:tav tm="0">
                                          <p:val>
                                            <p:fltVal val="0"/>
                                          </p:val>
                                        </p:tav>
                                        <p:tav tm="100000">
                                          <p:val>
                                            <p:strVal val="#ppt_w"/>
                                          </p:val>
                                        </p:tav>
                                      </p:tavLst>
                                    </p:anim>
                                    <p:anim calcmode="lin" valueType="num">
                                      <p:cBhvr>
                                        <p:cTn id="64" dur="1000" fill="hold"/>
                                        <p:tgtEl>
                                          <p:spTgt spid="5">
                                            <p:txEl>
                                              <p:pRg st="11" end="11"/>
                                            </p:txEl>
                                          </p:spTgt>
                                        </p:tgtEl>
                                        <p:attrNameLst>
                                          <p:attrName>ppt_h</p:attrName>
                                        </p:attrNameLst>
                                      </p:cBhvr>
                                      <p:tavLst>
                                        <p:tav tm="0">
                                          <p:val>
                                            <p:fltVal val="0"/>
                                          </p:val>
                                        </p:tav>
                                        <p:tav tm="100000">
                                          <p:val>
                                            <p:strVal val="#ppt_h"/>
                                          </p:val>
                                        </p:tav>
                                      </p:tavLst>
                                    </p:anim>
                                    <p:anim calcmode="lin" valueType="num">
                                      <p:cBhvr>
                                        <p:cTn id="65" dur="1000" fill="hold"/>
                                        <p:tgtEl>
                                          <p:spTgt spid="5">
                                            <p:txEl>
                                              <p:pRg st="11" end="11"/>
                                            </p:txEl>
                                          </p:spTgt>
                                        </p:tgtEl>
                                        <p:attrNameLst>
                                          <p:attrName>style.rotation</p:attrName>
                                        </p:attrNameLst>
                                      </p:cBhvr>
                                      <p:tavLst>
                                        <p:tav tm="0">
                                          <p:val>
                                            <p:fltVal val="90"/>
                                          </p:val>
                                        </p:tav>
                                        <p:tav tm="100000">
                                          <p:val>
                                            <p:fltVal val="0"/>
                                          </p:val>
                                        </p:tav>
                                      </p:tavLst>
                                    </p:anim>
                                    <p:animEffect transition="in" filter="fade">
                                      <p:cBhvr>
                                        <p:cTn id="66" dur="10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20040"/>
            <a:ext cx="8964488" cy="444664"/>
          </a:xfrm>
        </p:spPr>
        <p:txBody>
          <a:bodyPr>
            <a:noAutofit/>
          </a:bodyPr>
          <a:lstStyle/>
          <a:p>
            <a:pPr algn="ctr"/>
            <a:r>
              <a:rPr lang="es-PE" sz="3200" dirty="0" smtClean="0"/>
              <a:t>ELECCIONES DE 1860: UNA NACIÓN DIVIDIDA</a:t>
            </a:r>
            <a:endParaRPr lang="es-PE" sz="3200" dirty="0"/>
          </a:p>
        </p:txBody>
      </p:sp>
      <p:sp>
        <p:nvSpPr>
          <p:cNvPr id="3" name="2 Marcador de contenido"/>
          <p:cNvSpPr>
            <a:spLocks noGrp="1"/>
          </p:cNvSpPr>
          <p:nvPr>
            <p:ph idx="1"/>
          </p:nvPr>
        </p:nvSpPr>
        <p:spPr/>
        <p:txBody>
          <a:bodyPr>
            <a:normAutofit/>
          </a:bodyPr>
          <a:lstStyle/>
          <a:p>
            <a:endParaRPr lang="es-PE" dirty="0"/>
          </a:p>
        </p:txBody>
      </p:sp>
      <p:pic>
        <p:nvPicPr>
          <p:cNvPr id="6146" name="Picture 2" descr="ch14_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6712"/>
            <a:ext cx="9144000" cy="602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56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 calcmode="lin" valueType="num">
                                      <p:cBhvr>
                                        <p:cTn id="9" dur="1000" fill="hold"/>
                                        <p:tgtEl>
                                          <p:spTgt spid="6146"/>
                                        </p:tgtEl>
                                        <p:attrNameLst>
                                          <p:attrName>style.rotation</p:attrName>
                                        </p:attrNameLst>
                                      </p:cBhvr>
                                      <p:tavLst>
                                        <p:tav tm="0">
                                          <p:val>
                                            <p:fltVal val="90"/>
                                          </p:val>
                                        </p:tav>
                                        <p:tav tm="100000">
                                          <p:val>
                                            <p:fltVal val="0"/>
                                          </p:val>
                                        </p:tav>
                                      </p:tavLst>
                                    </p:anim>
                                    <p:animEffect transition="in" filter="fade">
                                      <p:cBhvr>
                                        <p:cTn id="10"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043608" y="6309320"/>
            <a:ext cx="604867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026" name="Picture 2" descr="http://www.cubahora.cu/uploads/imagen/2014/07/01/declaracionindependencia.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836712"/>
            <a:ext cx="8172400" cy="6021288"/>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467544" y="116632"/>
            <a:ext cx="7239000" cy="648072"/>
          </a:xfrm>
        </p:spPr>
        <p:txBody>
          <a:bodyPr>
            <a:normAutofit fontScale="90000"/>
          </a:bodyPr>
          <a:lstStyle/>
          <a:p>
            <a:pPr algn="ctr"/>
            <a:r>
              <a:rPr lang="es-PE" sz="2500" dirty="0">
                <a:ln w="500">
                  <a:solidFill>
                    <a:srgbClr val="B13F9A">
                      <a:shade val="20000"/>
                      <a:satMod val="120000"/>
                    </a:srgbClr>
                  </a:solidFill>
                </a:ln>
                <a:solidFill>
                  <a:srgbClr val="00B0F0"/>
                </a:solidFill>
              </a:rPr>
              <a:t>UNA HISTORIA PREVIA: </a:t>
            </a:r>
            <a:r>
              <a:rPr lang="es-PE" sz="2500" dirty="0" smtClean="0">
                <a:ln w="500">
                  <a:solidFill>
                    <a:srgbClr val="B13F9A">
                      <a:shade val="20000"/>
                      <a:satMod val="120000"/>
                    </a:srgbClr>
                  </a:solidFill>
                </a:ln>
                <a:solidFill>
                  <a:srgbClr val="00B0F0"/>
                </a:solidFill>
              </a:rPr>
              <a:t>LA INDEPENDENCIA DE LAS </a:t>
            </a:r>
            <a:r>
              <a:rPr lang="es-PE" sz="2500" dirty="0">
                <a:ln w="500">
                  <a:solidFill>
                    <a:srgbClr val="B13F9A">
                      <a:shade val="20000"/>
                      <a:satMod val="120000"/>
                    </a:srgbClr>
                  </a:solidFill>
                </a:ln>
                <a:solidFill>
                  <a:srgbClr val="00B0F0"/>
                </a:solidFill>
              </a:rPr>
              <a:t>13 </a:t>
            </a:r>
            <a:r>
              <a:rPr lang="es-PE" sz="2500" dirty="0" smtClean="0">
                <a:ln w="500">
                  <a:solidFill>
                    <a:srgbClr val="B13F9A">
                      <a:shade val="20000"/>
                      <a:satMod val="120000"/>
                    </a:srgbClr>
                  </a:solidFill>
                </a:ln>
                <a:solidFill>
                  <a:srgbClr val="00B0F0"/>
                </a:solidFill>
              </a:rPr>
              <a:t>COLONIAS</a:t>
            </a:r>
            <a:endParaRPr lang="es-PE" dirty="0"/>
          </a:p>
        </p:txBody>
      </p:sp>
      <p:sp>
        <p:nvSpPr>
          <p:cNvPr id="3" name="2 Marcador de contenido"/>
          <p:cNvSpPr>
            <a:spLocks noGrp="1"/>
          </p:cNvSpPr>
          <p:nvPr>
            <p:ph idx="1"/>
          </p:nvPr>
        </p:nvSpPr>
        <p:spPr>
          <a:xfrm>
            <a:off x="0" y="836712"/>
            <a:ext cx="8172400" cy="6021288"/>
          </a:xfrm>
        </p:spPr>
        <p:txBody>
          <a:bodyPr>
            <a:normAutofit fontScale="62500" lnSpcReduction="20000"/>
          </a:bodyPr>
          <a:lstStyle/>
          <a:p>
            <a:pPr algn="just"/>
            <a:r>
              <a:rPr lang="es-PE" dirty="0" smtClean="0">
                <a:solidFill>
                  <a:srgbClr val="FF0000"/>
                </a:solidFill>
                <a:latin typeface="Cambria" pitchFamily="18" charset="0"/>
              </a:rPr>
              <a:t>1775: Congreso Continental en Filadelfia </a:t>
            </a:r>
            <a:r>
              <a:rPr lang="es-PE" dirty="0" smtClean="0">
                <a:latin typeface="Cambria" pitchFamily="18" charset="0"/>
              </a:rPr>
              <a:t>(solicitudes y peticiones al rey)</a:t>
            </a:r>
          </a:p>
          <a:p>
            <a:pPr algn="just"/>
            <a:r>
              <a:rPr lang="es-PE" dirty="0" smtClean="0">
                <a:latin typeface="Cambria" pitchFamily="18" charset="0"/>
              </a:rPr>
              <a:t>Milicianos de Massachusetts toman el puesto militar inglés de </a:t>
            </a:r>
            <a:r>
              <a:rPr lang="es-PE" dirty="0" err="1" smtClean="0">
                <a:latin typeface="Cambria" pitchFamily="18" charset="0"/>
              </a:rPr>
              <a:t>Ticonderoga</a:t>
            </a:r>
            <a:r>
              <a:rPr lang="es-PE" dirty="0" smtClean="0">
                <a:latin typeface="Cambria" pitchFamily="18" charset="0"/>
              </a:rPr>
              <a:t> y la base de Crown Point.</a:t>
            </a:r>
          </a:p>
          <a:p>
            <a:pPr algn="just"/>
            <a:r>
              <a:rPr lang="es-PE" dirty="0" smtClean="0">
                <a:latin typeface="Cambria" pitchFamily="18" charset="0"/>
              </a:rPr>
              <a:t>El Congreso Continental asume el gobierno del país y crea el </a:t>
            </a:r>
            <a:r>
              <a:rPr lang="es-PE" dirty="0" smtClean="0">
                <a:solidFill>
                  <a:srgbClr val="FF0000"/>
                </a:solidFill>
                <a:latin typeface="Cambria" pitchFamily="18" charset="0"/>
              </a:rPr>
              <a:t>Ejército Continental </a:t>
            </a:r>
            <a:r>
              <a:rPr lang="es-PE" dirty="0" smtClean="0">
                <a:latin typeface="Cambria" pitchFamily="18" charset="0"/>
              </a:rPr>
              <a:t>al comando de </a:t>
            </a:r>
            <a:r>
              <a:rPr lang="es-PE" dirty="0" smtClean="0">
                <a:solidFill>
                  <a:srgbClr val="FF0000"/>
                </a:solidFill>
                <a:latin typeface="Cambria" pitchFamily="18" charset="0"/>
              </a:rPr>
              <a:t>George Washington.</a:t>
            </a:r>
          </a:p>
          <a:p>
            <a:pPr algn="just"/>
            <a:r>
              <a:rPr lang="es-PE" dirty="0" smtClean="0">
                <a:solidFill>
                  <a:srgbClr val="FF0000"/>
                </a:solidFill>
                <a:latin typeface="Cambria" pitchFamily="18" charset="0"/>
              </a:rPr>
              <a:t>1776: </a:t>
            </a:r>
            <a:r>
              <a:rPr lang="es-PE" dirty="0" smtClean="0">
                <a:latin typeface="Cambria" pitchFamily="18" charset="0"/>
              </a:rPr>
              <a:t>El </a:t>
            </a:r>
            <a:r>
              <a:rPr lang="es-PE" dirty="0" smtClean="0">
                <a:solidFill>
                  <a:srgbClr val="FF0000"/>
                </a:solidFill>
                <a:latin typeface="Cambria" pitchFamily="18" charset="0"/>
              </a:rPr>
              <a:t>Congreso Continental </a:t>
            </a:r>
            <a:r>
              <a:rPr lang="es-PE" dirty="0" smtClean="0">
                <a:latin typeface="Cambria" pitchFamily="18" charset="0"/>
              </a:rPr>
              <a:t>exige derechos políticos, no emancipación.</a:t>
            </a:r>
          </a:p>
          <a:p>
            <a:pPr algn="just"/>
            <a:r>
              <a:rPr lang="es-PE" dirty="0" smtClean="0">
                <a:latin typeface="Cambria" pitchFamily="18" charset="0"/>
              </a:rPr>
              <a:t>El rey de Inglaterra no escucha las peticiones y declara a las colonias </a:t>
            </a:r>
            <a:r>
              <a:rPr lang="es-PE" i="1" dirty="0" smtClean="0">
                <a:solidFill>
                  <a:srgbClr val="FF0000"/>
                </a:solidFill>
                <a:latin typeface="Cambria" pitchFamily="18" charset="0"/>
              </a:rPr>
              <a:t>«en estado de rebelión»</a:t>
            </a:r>
          </a:p>
          <a:p>
            <a:pPr marL="0" indent="0" algn="just">
              <a:buNone/>
            </a:pPr>
            <a:endParaRPr lang="es-PE" i="1" dirty="0" smtClean="0">
              <a:solidFill>
                <a:srgbClr val="FF0000"/>
              </a:solidFill>
              <a:latin typeface="Cambria" pitchFamily="18" charset="0"/>
            </a:endParaRPr>
          </a:p>
          <a:p>
            <a:pPr algn="just"/>
            <a:r>
              <a:rPr lang="es-PE" dirty="0" smtClean="0">
                <a:latin typeface="Cambria" pitchFamily="18" charset="0"/>
              </a:rPr>
              <a:t>El </a:t>
            </a:r>
            <a:r>
              <a:rPr lang="es-PE" b="1" dirty="0" smtClean="0">
                <a:solidFill>
                  <a:srgbClr val="FF0000"/>
                </a:solidFill>
                <a:latin typeface="Cambria" pitchFamily="18" charset="0"/>
              </a:rPr>
              <a:t>4 de julio de 1776 </a:t>
            </a:r>
            <a:r>
              <a:rPr lang="es-PE" dirty="0" smtClean="0">
                <a:latin typeface="Cambria" pitchFamily="18" charset="0"/>
              </a:rPr>
              <a:t>se aprueba la </a:t>
            </a:r>
            <a:r>
              <a:rPr lang="es-PE" b="1" dirty="0" smtClean="0">
                <a:solidFill>
                  <a:srgbClr val="FF0000"/>
                </a:solidFill>
                <a:latin typeface="Cambria" pitchFamily="18" charset="0"/>
              </a:rPr>
              <a:t>Declaración de Independencia </a:t>
            </a:r>
            <a:r>
              <a:rPr lang="es-PE" dirty="0" smtClean="0">
                <a:latin typeface="Cambria" pitchFamily="18" charset="0"/>
              </a:rPr>
              <a:t>(documento redactado por </a:t>
            </a:r>
            <a:r>
              <a:rPr lang="es-PE" dirty="0" smtClean="0">
                <a:solidFill>
                  <a:srgbClr val="FF0000"/>
                </a:solidFill>
                <a:latin typeface="Cambria" pitchFamily="18" charset="0"/>
              </a:rPr>
              <a:t>Thomas Jefferson</a:t>
            </a:r>
            <a:r>
              <a:rPr lang="es-PE" dirty="0" smtClean="0">
                <a:latin typeface="Cambria" pitchFamily="18" charset="0"/>
              </a:rPr>
              <a:t>). Se inician las guerras de independencia.</a:t>
            </a:r>
          </a:p>
          <a:p>
            <a:pPr marL="0" indent="0" algn="just">
              <a:buNone/>
            </a:pPr>
            <a:endParaRPr lang="es-PE" dirty="0" smtClean="0">
              <a:latin typeface="Cambria" pitchFamily="18" charset="0"/>
            </a:endParaRPr>
          </a:p>
          <a:p>
            <a:pPr algn="just"/>
            <a:r>
              <a:rPr lang="es-PE" dirty="0" smtClean="0">
                <a:solidFill>
                  <a:srgbClr val="FF0000"/>
                </a:solidFill>
                <a:latin typeface="Cambria" pitchFamily="18" charset="0"/>
              </a:rPr>
              <a:t>1782: </a:t>
            </a:r>
            <a:r>
              <a:rPr lang="es-PE" dirty="0" smtClean="0">
                <a:latin typeface="Cambria" pitchFamily="18" charset="0"/>
              </a:rPr>
              <a:t>Negociaciones en París entre Benjamín Franklin y el agente inglés Richard </a:t>
            </a:r>
            <a:r>
              <a:rPr lang="es-PE" dirty="0" err="1" smtClean="0">
                <a:latin typeface="Cambria" pitchFamily="18" charset="0"/>
              </a:rPr>
              <a:t>Oswald</a:t>
            </a:r>
            <a:r>
              <a:rPr lang="es-PE" dirty="0" smtClean="0">
                <a:latin typeface="Cambria" pitchFamily="18" charset="0"/>
              </a:rPr>
              <a:t>. </a:t>
            </a:r>
          </a:p>
          <a:p>
            <a:pPr algn="just"/>
            <a:r>
              <a:rPr lang="es-PE" dirty="0" smtClean="0">
                <a:solidFill>
                  <a:srgbClr val="FF0000"/>
                </a:solidFill>
                <a:latin typeface="Cambria" pitchFamily="18" charset="0"/>
              </a:rPr>
              <a:t>1783: </a:t>
            </a:r>
            <a:r>
              <a:rPr lang="es-PE" dirty="0" smtClean="0">
                <a:latin typeface="Cambria" pitchFamily="18" charset="0"/>
              </a:rPr>
              <a:t>Inglaterra acepta la independencia. </a:t>
            </a:r>
          </a:p>
          <a:p>
            <a:pPr algn="just"/>
            <a:r>
              <a:rPr lang="es-PE" dirty="0" smtClean="0">
                <a:solidFill>
                  <a:srgbClr val="FF0000"/>
                </a:solidFill>
                <a:latin typeface="Cambria" pitchFamily="18" charset="0"/>
              </a:rPr>
              <a:t>1787: </a:t>
            </a:r>
            <a:r>
              <a:rPr lang="es-PE" dirty="0" smtClean="0">
                <a:latin typeface="Cambria" pitchFamily="18" charset="0"/>
              </a:rPr>
              <a:t>Se aprueba la Constitución Política de Estados Unidos.</a:t>
            </a:r>
          </a:p>
          <a:p>
            <a:pPr algn="just"/>
            <a:r>
              <a:rPr lang="es-PE" dirty="0" smtClean="0">
                <a:solidFill>
                  <a:srgbClr val="FF0000"/>
                </a:solidFill>
                <a:latin typeface="Cambria" pitchFamily="18" charset="0"/>
              </a:rPr>
              <a:t>1789: </a:t>
            </a:r>
            <a:r>
              <a:rPr lang="es-PE" dirty="0" smtClean="0">
                <a:latin typeface="Cambria" pitchFamily="18" charset="0"/>
              </a:rPr>
              <a:t>George Washington es designado Presidente de la nueva nación.</a:t>
            </a:r>
          </a:p>
          <a:p>
            <a:pPr algn="just"/>
            <a:r>
              <a:rPr lang="es-PE" dirty="0" smtClean="0">
                <a:latin typeface="Cambria" pitchFamily="18" charset="0"/>
              </a:rPr>
              <a:t>Expansión del territorio hacia el oeste. Antes de 1850 ya llegaba al Océano Pacífico.</a:t>
            </a:r>
          </a:p>
          <a:p>
            <a:pPr algn="just"/>
            <a:endParaRPr lang="es-PE" dirty="0" smtClean="0">
              <a:latin typeface="Cambria" pitchFamily="18" charset="0"/>
            </a:endParaRPr>
          </a:p>
          <a:p>
            <a:pPr algn="just"/>
            <a:r>
              <a:rPr lang="es-PE" dirty="0" smtClean="0">
                <a:latin typeface="Cambria" pitchFamily="18" charset="0"/>
              </a:rPr>
              <a:t>Masiva migración sobre todo europea hacia el norte, pronto se convirtió en el corazón industrial del país.</a:t>
            </a:r>
          </a:p>
          <a:p>
            <a:pPr algn="just"/>
            <a:r>
              <a:rPr lang="es-PE" dirty="0" smtClean="0">
                <a:latin typeface="Cambria" pitchFamily="18" charset="0"/>
              </a:rPr>
              <a:t>En el sur atraso social y económico: grandes plantaciones de algodón trabajadas por una gran masa de esclavos.  </a:t>
            </a:r>
            <a:endParaRPr lang="es-PE" b="1" i="1" dirty="0">
              <a:solidFill>
                <a:srgbClr val="FF0000"/>
              </a:solidFill>
              <a:latin typeface="Cambria" pitchFamily="18" charset="0"/>
            </a:endParaRPr>
          </a:p>
          <a:p>
            <a:pPr marL="0" indent="0" algn="ctr">
              <a:buNone/>
            </a:pPr>
            <a:r>
              <a:rPr lang="es-PE" b="1" i="1" dirty="0" smtClean="0">
                <a:solidFill>
                  <a:srgbClr val="FF0000"/>
                </a:solidFill>
                <a:latin typeface="Cambria" pitchFamily="18" charset="0"/>
              </a:rPr>
              <a:t>CONTRASTE MOTIVADO POR LA ECONOMÍA DE AMBAS REGIONES.</a:t>
            </a:r>
          </a:p>
          <a:p>
            <a:pPr algn="just"/>
            <a:endParaRPr lang="es-PE" dirty="0" smtClean="0">
              <a:latin typeface="Cambria" pitchFamily="18" charset="0"/>
            </a:endParaRPr>
          </a:p>
          <a:p>
            <a:endParaRPr lang="es-PE" dirty="0" smtClean="0"/>
          </a:p>
          <a:p>
            <a:endParaRPr lang="es-PE" dirty="0"/>
          </a:p>
        </p:txBody>
      </p:sp>
    </p:spTree>
    <p:extLst>
      <p:ext uri="{BB962C8B-B14F-4D97-AF65-F5344CB8AC3E}">
        <p14:creationId xmlns:p14="http://schemas.microsoft.com/office/powerpoint/2010/main" val="346421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p:cTn id="55"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 calcmode="lin" valueType="num">
                                      <p:cBhvr>
                                        <p:cTn id="63"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9" end="9"/>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3">
                                            <p:txEl>
                                              <p:pRg st="10" end="10"/>
                                            </p:txEl>
                                          </p:spTgt>
                                        </p:tgtEl>
                                        <p:attrNameLst>
                                          <p:attrName>style.visibility</p:attrName>
                                        </p:attrNameLst>
                                      </p:cBhvr>
                                      <p:to>
                                        <p:strVal val="visible"/>
                                      </p:to>
                                    </p:set>
                                    <p:anim calcmode="lin" valueType="num">
                                      <p:cBhvr>
                                        <p:cTn id="71"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10" end="1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 calcmode="lin" valueType="num">
                                      <p:cBhvr>
                                        <p:cTn id="79" dur="1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80" dur="10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81" dur="1000" fill="hold"/>
                                        <p:tgtEl>
                                          <p:spTgt spid="3">
                                            <p:txEl>
                                              <p:pRg st="11" end="11"/>
                                            </p:txEl>
                                          </p:spTgt>
                                        </p:tgtEl>
                                        <p:attrNameLst>
                                          <p:attrName>style.rotation</p:attrName>
                                        </p:attrNameLst>
                                      </p:cBhvr>
                                      <p:tavLst>
                                        <p:tav tm="0">
                                          <p:val>
                                            <p:fltVal val="90"/>
                                          </p:val>
                                        </p:tav>
                                        <p:tav tm="100000">
                                          <p:val>
                                            <p:fltVal val="0"/>
                                          </p:val>
                                        </p:tav>
                                      </p:tavLst>
                                    </p:anim>
                                    <p:animEffect transition="in" filter="fade">
                                      <p:cBhvr>
                                        <p:cTn id="82" dur="1000"/>
                                        <p:tgtEl>
                                          <p:spTgt spid="3">
                                            <p:txEl>
                                              <p:pRg st="11" end="1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nodeType="clickEffect">
                                  <p:stCondLst>
                                    <p:cond delay="0"/>
                                  </p:stCondLst>
                                  <p:childTnLst>
                                    <p:set>
                                      <p:cBhvr>
                                        <p:cTn id="86" dur="1" fill="hold">
                                          <p:stCondLst>
                                            <p:cond delay="0"/>
                                          </p:stCondLst>
                                        </p:cTn>
                                        <p:tgtEl>
                                          <p:spTgt spid="3">
                                            <p:txEl>
                                              <p:pRg st="12" end="12"/>
                                            </p:txEl>
                                          </p:spTgt>
                                        </p:tgtEl>
                                        <p:attrNameLst>
                                          <p:attrName>style.visibility</p:attrName>
                                        </p:attrNameLst>
                                      </p:cBhvr>
                                      <p:to>
                                        <p:strVal val="visible"/>
                                      </p:to>
                                    </p:set>
                                    <p:anim calcmode="lin" valueType="num">
                                      <p:cBhvr>
                                        <p:cTn id="87" dur="10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88" dur="1000" fill="hold"/>
                                        <p:tgtEl>
                                          <p:spTgt spid="3">
                                            <p:txEl>
                                              <p:pRg st="12" end="12"/>
                                            </p:txEl>
                                          </p:spTgt>
                                        </p:tgtEl>
                                        <p:attrNameLst>
                                          <p:attrName>ppt_h</p:attrName>
                                        </p:attrNameLst>
                                      </p:cBhvr>
                                      <p:tavLst>
                                        <p:tav tm="0">
                                          <p:val>
                                            <p:fltVal val="0"/>
                                          </p:val>
                                        </p:tav>
                                        <p:tav tm="100000">
                                          <p:val>
                                            <p:strVal val="#ppt_h"/>
                                          </p:val>
                                        </p:tav>
                                      </p:tavLst>
                                    </p:anim>
                                    <p:anim calcmode="lin" valueType="num">
                                      <p:cBhvr>
                                        <p:cTn id="89" dur="1000" fill="hold"/>
                                        <p:tgtEl>
                                          <p:spTgt spid="3">
                                            <p:txEl>
                                              <p:pRg st="12" end="12"/>
                                            </p:txEl>
                                          </p:spTgt>
                                        </p:tgtEl>
                                        <p:attrNameLst>
                                          <p:attrName>style.rotation</p:attrName>
                                        </p:attrNameLst>
                                      </p:cBhvr>
                                      <p:tavLst>
                                        <p:tav tm="0">
                                          <p:val>
                                            <p:fltVal val="90"/>
                                          </p:val>
                                        </p:tav>
                                        <p:tav tm="100000">
                                          <p:val>
                                            <p:fltVal val="0"/>
                                          </p:val>
                                        </p:tav>
                                      </p:tavLst>
                                    </p:anim>
                                    <p:animEffect transition="in" filter="fade">
                                      <p:cBhvr>
                                        <p:cTn id="90" dur="1000"/>
                                        <p:tgtEl>
                                          <p:spTgt spid="3">
                                            <p:txEl>
                                              <p:pRg st="12" end="12"/>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nodeType="clickEffect">
                                  <p:stCondLst>
                                    <p:cond delay="0"/>
                                  </p:stCondLst>
                                  <p:childTnLst>
                                    <p:set>
                                      <p:cBhvr>
                                        <p:cTn id="94" dur="1" fill="hold">
                                          <p:stCondLst>
                                            <p:cond delay="0"/>
                                          </p:stCondLst>
                                        </p:cTn>
                                        <p:tgtEl>
                                          <p:spTgt spid="3">
                                            <p:txEl>
                                              <p:pRg st="14" end="14"/>
                                            </p:txEl>
                                          </p:spTgt>
                                        </p:tgtEl>
                                        <p:attrNameLst>
                                          <p:attrName>style.visibility</p:attrName>
                                        </p:attrNameLst>
                                      </p:cBhvr>
                                      <p:to>
                                        <p:strVal val="visible"/>
                                      </p:to>
                                    </p:set>
                                    <p:anim calcmode="lin" valueType="num">
                                      <p:cBhvr>
                                        <p:cTn id="95" dur="1000" fill="hold"/>
                                        <p:tgtEl>
                                          <p:spTgt spid="3">
                                            <p:txEl>
                                              <p:pRg st="14" end="14"/>
                                            </p:txEl>
                                          </p:spTgt>
                                        </p:tgtEl>
                                        <p:attrNameLst>
                                          <p:attrName>ppt_w</p:attrName>
                                        </p:attrNameLst>
                                      </p:cBhvr>
                                      <p:tavLst>
                                        <p:tav tm="0">
                                          <p:val>
                                            <p:fltVal val="0"/>
                                          </p:val>
                                        </p:tav>
                                        <p:tav tm="100000">
                                          <p:val>
                                            <p:strVal val="#ppt_w"/>
                                          </p:val>
                                        </p:tav>
                                      </p:tavLst>
                                    </p:anim>
                                    <p:anim calcmode="lin" valueType="num">
                                      <p:cBhvr>
                                        <p:cTn id="96" dur="1000" fill="hold"/>
                                        <p:tgtEl>
                                          <p:spTgt spid="3">
                                            <p:txEl>
                                              <p:pRg st="14" end="14"/>
                                            </p:txEl>
                                          </p:spTgt>
                                        </p:tgtEl>
                                        <p:attrNameLst>
                                          <p:attrName>ppt_h</p:attrName>
                                        </p:attrNameLst>
                                      </p:cBhvr>
                                      <p:tavLst>
                                        <p:tav tm="0">
                                          <p:val>
                                            <p:fltVal val="0"/>
                                          </p:val>
                                        </p:tav>
                                        <p:tav tm="100000">
                                          <p:val>
                                            <p:strVal val="#ppt_h"/>
                                          </p:val>
                                        </p:tav>
                                      </p:tavLst>
                                    </p:anim>
                                    <p:anim calcmode="lin" valueType="num">
                                      <p:cBhvr>
                                        <p:cTn id="97" dur="1000" fill="hold"/>
                                        <p:tgtEl>
                                          <p:spTgt spid="3">
                                            <p:txEl>
                                              <p:pRg st="14" end="14"/>
                                            </p:txEl>
                                          </p:spTgt>
                                        </p:tgtEl>
                                        <p:attrNameLst>
                                          <p:attrName>style.rotation</p:attrName>
                                        </p:attrNameLst>
                                      </p:cBhvr>
                                      <p:tavLst>
                                        <p:tav tm="0">
                                          <p:val>
                                            <p:fltVal val="90"/>
                                          </p:val>
                                        </p:tav>
                                        <p:tav tm="100000">
                                          <p:val>
                                            <p:fltVal val="0"/>
                                          </p:val>
                                        </p:tav>
                                      </p:tavLst>
                                    </p:anim>
                                    <p:animEffect transition="in" filter="fade">
                                      <p:cBhvr>
                                        <p:cTn id="98" dur="1000"/>
                                        <p:tgtEl>
                                          <p:spTgt spid="3">
                                            <p:txEl>
                                              <p:pRg st="14" end="14"/>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nodeType="clickEffect">
                                  <p:stCondLst>
                                    <p:cond delay="0"/>
                                  </p:stCondLst>
                                  <p:childTnLst>
                                    <p:set>
                                      <p:cBhvr>
                                        <p:cTn id="102" dur="1" fill="hold">
                                          <p:stCondLst>
                                            <p:cond delay="0"/>
                                          </p:stCondLst>
                                        </p:cTn>
                                        <p:tgtEl>
                                          <p:spTgt spid="3">
                                            <p:txEl>
                                              <p:pRg st="15" end="15"/>
                                            </p:txEl>
                                          </p:spTgt>
                                        </p:tgtEl>
                                        <p:attrNameLst>
                                          <p:attrName>style.visibility</p:attrName>
                                        </p:attrNameLst>
                                      </p:cBhvr>
                                      <p:to>
                                        <p:strVal val="visible"/>
                                      </p:to>
                                    </p:set>
                                    <p:anim calcmode="lin" valueType="num">
                                      <p:cBhvr>
                                        <p:cTn id="103" dur="1000" fill="hold"/>
                                        <p:tgtEl>
                                          <p:spTgt spid="3">
                                            <p:txEl>
                                              <p:pRg st="15" end="15"/>
                                            </p:txEl>
                                          </p:spTgt>
                                        </p:tgtEl>
                                        <p:attrNameLst>
                                          <p:attrName>ppt_w</p:attrName>
                                        </p:attrNameLst>
                                      </p:cBhvr>
                                      <p:tavLst>
                                        <p:tav tm="0">
                                          <p:val>
                                            <p:fltVal val="0"/>
                                          </p:val>
                                        </p:tav>
                                        <p:tav tm="100000">
                                          <p:val>
                                            <p:strVal val="#ppt_w"/>
                                          </p:val>
                                        </p:tav>
                                      </p:tavLst>
                                    </p:anim>
                                    <p:anim calcmode="lin" valueType="num">
                                      <p:cBhvr>
                                        <p:cTn id="104" dur="1000" fill="hold"/>
                                        <p:tgtEl>
                                          <p:spTgt spid="3">
                                            <p:txEl>
                                              <p:pRg st="15" end="15"/>
                                            </p:txEl>
                                          </p:spTgt>
                                        </p:tgtEl>
                                        <p:attrNameLst>
                                          <p:attrName>ppt_h</p:attrName>
                                        </p:attrNameLst>
                                      </p:cBhvr>
                                      <p:tavLst>
                                        <p:tav tm="0">
                                          <p:val>
                                            <p:fltVal val="0"/>
                                          </p:val>
                                        </p:tav>
                                        <p:tav tm="100000">
                                          <p:val>
                                            <p:strVal val="#ppt_h"/>
                                          </p:val>
                                        </p:tav>
                                      </p:tavLst>
                                    </p:anim>
                                    <p:anim calcmode="lin" valueType="num">
                                      <p:cBhvr>
                                        <p:cTn id="105" dur="1000" fill="hold"/>
                                        <p:tgtEl>
                                          <p:spTgt spid="3">
                                            <p:txEl>
                                              <p:pRg st="15" end="15"/>
                                            </p:txEl>
                                          </p:spTgt>
                                        </p:tgtEl>
                                        <p:attrNameLst>
                                          <p:attrName>style.rotation</p:attrName>
                                        </p:attrNameLst>
                                      </p:cBhvr>
                                      <p:tavLst>
                                        <p:tav tm="0">
                                          <p:val>
                                            <p:fltVal val="90"/>
                                          </p:val>
                                        </p:tav>
                                        <p:tav tm="100000">
                                          <p:val>
                                            <p:fltVal val="0"/>
                                          </p:val>
                                        </p:tav>
                                      </p:tavLst>
                                    </p:anim>
                                    <p:animEffect transition="in" filter="fade">
                                      <p:cBhvr>
                                        <p:cTn id="106" dur="1000"/>
                                        <p:tgtEl>
                                          <p:spTgt spid="3">
                                            <p:txEl>
                                              <p:pRg st="15" end="15"/>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nodeType="clickEffect">
                                  <p:stCondLst>
                                    <p:cond delay="0"/>
                                  </p:stCondLst>
                                  <p:childTnLst>
                                    <p:set>
                                      <p:cBhvr>
                                        <p:cTn id="110" dur="1" fill="hold">
                                          <p:stCondLst>
                                            <p:cond delay="0"/>
                                          </p:stCondLst>
                                        </p:cTn>
                                        <p:tgtEl>
                                          <p:spTgt spid="3">
                                            <p:txEl>
                                              <p:pRg st="16" end="16"/>
                                            </p:txEl>
                                          </p:spTgt>
                                        </p:tgtEl>
                                        <p:attrNameLst>
                                          <p:attrName>style.visibility</p:attrName>
                                        </p:attrNameLst>
                                      </p:cBhvr>
                                      <p:to>
                                        <p:strVal val="visible"/>
                                      </p:to>
                                    </p:set>
                                    <p:anim calcmode="lin" valueType="num">
                                      <p:cBhvr>
                                        <p:cTn id="111" dur="1000" fill="hold"/>
                                        <p:tgtEl>
                                          <p:spTgt spid="3">
                                            <p:txEl>
                                              <p:pRg st="16" end="16"/>
                                            </p:txEl>
                                          </p:spTgt>
                                        </p:tgtEl>
                                        <p:attrNameLst>
                                          <p:attrName>ppt_w</p:attrName>
                                        </p:attrNameLst>
                                      </p:cBhvr>
                                      <p:tavLst>
                                        <p:tav tm="0">
                                          <p:val>
                                            <p:fltVal val="0"/>
                                          </p:val>
                                        </p:tav>
                                        <p:tav tm="100000">
                                          <p:val>
                                            <p:strVal val="#ppt_w"/>
                                          </p:val>
                                        </p:tav>
                                      </p:tavLst>
                                    </p:anim>
                                    <p:anim calcmode="lin" valueType="num">
                                      <p:cBhvr>
                                        <p:cTn id="112" dur="1000" fill="hold"/>
                                        <p:tgtEl>
                                          <p:spTgt spid="3">
                                            <p:txEl>
                                              <p:pRg st="16" end="16"/>
                                            </p:txEl>
                                          </p:spTgt>
                                        </p:tgtEl>
                                        <p:attrNameLst>
                                          <p:attrName>ppt_h</p:attrName>
                                        </p:attrNameLst>
                                      </p:cBhvr>
                                      <p:tavLst>
                                        <p:tav tm="0">
                                          <p:val>
                                            <p:fltVal val="0"/>
                                          </p:val>
                                        </p:tav>
                                        <p:tav tm="100000">
                                          <p:val>
                                            <p:strVal val="#ppt_h"/>
                                          </p:val>
                                        </p:tav>
                                      </p:tavLst>
                                    </p:anim>
                                    <p:anim calcmode="lin" valueType="num">
                                      <p:cBhvr>
                                        <p:cTn id="113" dur="1000" fill="hold"/>
                                        <p:tgtEl>
                                          <p:spTgt spid="3">
                                            <p:txEl>
                                              <p:pRg st="16" end="16"/>
                                            </p:txEl>
                                          </p:spTgt>
                                        </p:tgtEl>
                                        <p:attrNameLst>
                                          <p:attrName>style.rotation</p:attrName>
                                        </p:attrNameLst>
                                      </p:cBhvr>
                                      <p:tavLst>
                                        <p:tav tm="0">
                                          <p:val>
                                            <p:fltVal val="90"/>
                                          </p:val>
                                        </p:tav>
                                        <p:tav tm="100000">
                                          <p:val>
                                            <p:fltVal val="0"/>
                                          </p:val>
                                        </p:tav>
                                      </p:tavLst>
                                    </p:anim>
                                    <p:animEffect transition="in" filter="fade">
                                      <p:cBhvr>
                                        <p:cTn id="114" dur="10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sz="half" idx="1"/>
          </p:nvPr>
        </p:nvSpPr>
        <p:spPr/>
        <p:txBody>
          <a:bodyPr/>
          <a:lstStyle/>
          <a:p>
            <a:endParaRPr lang="es-PE"/>
          </a:p>
        </p:txBody>
      </p:sp>
      <p:sp>
        <p:nvSpPr>
          <p:cNvPr id="4" name="3 Marcador de contenido"/>
          <p:cNvSpPr>
            <a:spLocks noGrp="1"/>
          </p:cNvSpPr>
          <p:nvPr>
            <p:ph sz="half" idx="2"/>
          </p:nvPr>
        </p:nvSpPr>
        <p:spPr/>
        <p:txBody>
          <a:bodyPr/>
          <a:lstStyle/>
          <a:p>
            <a:endParaRPr lang="es-PE"/>
          </a:p>
        </p:txBody>
      </p:sp>
      <p:pic>
        <p:nvPicPr>
          <p:cNvPr id="5124" name="Picture 4" descr="http://image.slidesharecdn.com/8-140213175110-phpapp01/95/la-guerra-civil-20-638.jpg?cb=13923355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1291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sz="half" idx="1"/>
          </p:nvPr>
        </p:nvSpPr>
        <p:spPr/>
        <p:txBody>
          <a:bodyPr/>
          <a:lstStyle/>
          <a:p>
            <a:endParaRPr lang="es-PE"/>
          </a:p>
        </p:txBody>
      </p:sp>
      <p:sp>
        <p:nvSpPr>
          <p:cNvPr id="4" name="3 Marcador de contenido"/>
          <p:cNvSpPr>
            <a:spLocks noGrp="1"/>
          </p:cNvSpPr>
          <p:nvPr>
            <p:ph sz="half" idx="2"/>
          </p:nvPr>
        </p:nvSpPr>
        <p:spPr/>
        <p:txBody>
          <a:bodyPr/>
          <a:lstStyle/>
          <a:p>
            <a:endParaRPr lang="es-PE"/>
          </a:p>
        </p:txBody>
      </p:sp>
      <p:pic>
        <p:nvPicPr>
          <p:cNvPr id="9218" name="Picture 2" descr="http://image.slidesharecdn.com/8-140213175110-phpapp01/95/la-guerra-civil-21-638.jpg?cb=13923355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8332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404664"/>
            <a:ext cx="7920880" cy="732696"/>
          </a:xfrm>
        </p:spPr>
        <p:txBody>
          <a:bodyPr>
            <a:normAutofit fontScale="90000"/>
          </a:bodyPr>
          <a:lstStyle/>
          <a:p>
            <a:pPr algn="ctr"/>
            <a:r>
              <a:rPr lang="es-PE" dirty="0" smtClean="0"/>
              <a:t>IMPACTO DE LA ELECCIÓN DE ABRAHAM LINCOLN</a:t>
            </a:r>
            <a:endParaRPr lang="es-PE" dirty="0"/>
          </a:p>
        </p:txBody>
      </p:sp>
      <p:sp>
        <p:nvSpPr>
          <p:cNvPr id="5" name="4 Marcador de contenido"/>
          <p:cNvSpPr>
            <a:spLocks noGrp="1"/>
          </p:cNvSpPr>
          <p:nvPr>
            <p:ph idx="1"/>
          </p:nvPr>
        </p:nvSpPr>
        <p:spPr>
          <a:xfrm>
            <a:off x="179512" y="1340768"/>
            <a:ext cx="7848872" cy="5472608"/>
          </a:xfrm>
        </p:spPr>
        <p:txBody>
          <a:bodyPr>
            <a:normAutofit lnSpcReduction="10000"/>
          </a:bodyPr>
          <a:lstStyle/>
          <a:p>
            <a:pPr algn="ctr">
              <a:buFont typeface="Wingdings" pitchFamily="2" charset="2"/>
              <a:buChar char="ü"/>
            </a:pPr>
            <a:r>
              <a:rPr lang="es-PE" b="1" dirty="0" smtClean="0">
                <a:solidFill>
                  <a:srgbClr val="FF0000"/>
                </a:solidFill>
                <a:latin typeface="Cambria" pitchFamily="18" charset="0"/>
              </a:rPr>
              <a:t>Diciembre de 1860-Intentos por mantener la unidad</a:t>
            </a:r>
            <a:r>
              <a:rPr lang="es-PE" b="1" dirty="0" smtClean="0">
                <a:latin typeface="Cambria" pitchFamily="18" charset="0"/>
              </a:rPr>
              <a:t> </a:t>
            </a:r>
          </a:p>
          <a:p>
            <a:pPr algn="just">
              <a:buFont typeface="Wingdings" pitchFamily="2" charset="2"/>
              <a:buChar char="v"/>
            </a:pPr>
            <a:r>
              <a:rPr lang="es-PE" i="1" dirty="0" smtClean="0">
                <a:solidFill>
                  <a:srgbClr val="FF0000"/>
                </a:solidFill>
                <a:latin typeface="Cambria" pitchFamily="18" charset="0"/>
              </a:rPr>
              <a:t>Enmienda  a la Constitución </a:t>
            </a:r>
            <a:r>
              <a:rPr lang="es-PE" i="1" dirty="0" smtClean="0">
                <a:latin typeface="Cambria" pitchFamily="18" charset="0"/>
              </a:rPr>
              <a:t>que garantice la institución de la esclavitud contra la interferencia federal en aquellos lugares donde ya se encontraba establecida y además permitir la esclavitud en los nuevos territorios del suroeste.</a:t>
            </a:r>
          </a:p>
          <a:p>
            <a:pPr algn="just">
              <a:buFont typeface="Wingdings" pitchFamily="2" charset="2"/>
              <a:buChar char="v"/>
            </a:pPr>
            <a:r>
              <a:rPr lang="es-PE" i="1" dirty="0" smtClean="0">
                <a:latin typeface="Cambria" pitchFamily="18" charset="0"/>
              </a:rPr>
              <a:t>Lincoln no estuvo de acuerdo con esta segunda condición. </a:t>
            </a:r>
            <a:r>
              <a:rPr lang="es-PE" b="1" i="1" dirty="0" smtClean="0">
                <a:solidFill>
                  <a:srgbClr val="FF0000"/>
                </a:solidFill>
                <a:latin typeface="Cambria" pitchFamily="18" charset="0"/>
              </a:rPr>
              <a:t>Fracaso del intento legislativo</a:t>
            </a:r>
            <a:r>
              <a:rPr lang="es-PE" i="1" dirty="0" smtClean="0">
                <a:latin typeface="Cambria" pitchFamily="18" charset="0"/>
              </a:rPr>
              <a:t>.</a:t>
            </a:r>
          </a:p>
          <a:p>
            <a:pPr marL="0" indent="0" algn="just">
              <a:buNone/>
            </a:pPr>
            <a:endParaRPr lang="es-PE" dirty="0" smtClean="0">
              <a:latin typeface="Cambria" pitchFamily="18" charset="0"/>
            </a:endParaRPr>
          </a:p>
          <a:p>
            <a:pPr algn="ctr">
              <a:buFont typeface="Wingdings" pitchFamily="2" charset="2"/>
              <a:buChar char="ü"/>
            </a:pPr>
            <a:r>
              <a:rPr lang="es-PE" dirty="0" smtClean="0">
                <a:latin typeface="Cambria" pitchFamily="18" charset="0"/>
              </a:rPr>
              <a:t>Temor que el gobierno interfiera en el tema de la </a:t>
            </a:r>
            <a:r>
              <a:rPr lang="es-PE" dirty="0" smtClean="0">
                <a:solidFill>
                  <a:srgbClr val="FF0000"/>
                </a:solidFill>
                <a:latin typeface="Cambria" pitchFamily="18" charset="0"/>
              </a:rPr>
              <a:t>esclavitud</a:t>
            </a:r>
            <a:r>
              <a:rPr lang="es-PE" dirty="0" smtClean="0">
                <a:latin typeface="Cambria" pitchFamily="18" charset="0"/>
              </a:rPr>
              <a:t>.</a:t>
            </a:r>
          </a:p>
          <a:p>
            <a:pPr algn="ctr">
              <a:buFont typeface="Wingdings" pitchFamily="2" charset="2"/>
              <a:buChar char="ü"/>
            </a:pPr>
            <a:r>
              <a:rPr lang="es-PE" dirty="0" smtClean="0">
                <a:latin typeface="Cambria" pitchFamily="18" charset="0"/>
              </a:rPr>
              <a:t>Temor a una </a:t>
            </a:r>
            <a:r>
              <a:rPr lang="es-PE" dirty="0" smtClean="0">
                <a:solidFill>
                  <a:srgbClr val="FF0000"/>
                </a:solidFill>
                <a:latin typeface="Cambria" pitchFamily="18" charset="0"/>
              </a:rPr>
              <a:t>rebelión negra </a:t>
            </a:r>
            <a:r>
              <a:rPr lang="es-PE" dirty="0" smtClean="0">
                <a:latin typeface="Cambria" pitchFamily="18" charset="0"/>
              </a:rPr>
              <a:t>estimulada por los abolicionistas del norte y por el gobierno. </a:t>
            </a:r>
            <a:endParaRPr lang="es-PE" dirty="0">
              <a:latin typeface="Cambria" pitchFamily="18" charset="0"/>
            </a:endParaRPr>
          </a:p>
        </p:txBody>
      </p:sp>
    </p:spTree>
    <p:extLst>
      <p:ext uri="{BB962C8B-B14F-4D97-AF65-F5344CB8AC3E}">
        <p14:creationId xmlns:p14="http://schemas.microsoft.com/office/powerpoint/2010/main" val="205702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p:cTn id="15"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p:cTn id="23"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 calcmode="lin" valueType="num">
                                      <p:cBhvr>
                                        <p:cTn id="39"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39000" cy="948720"/>
          </a:xfrm>
        </p:spPr>
        <p:txBody>
          <a:bodyPr>
            <a:normAutofit fontScale="90000"/>
          </a:bodyPr>
          <a:lstStyle/>
          <a:p>
            <a:pPr algn="ctr"/>
            <a:r>
              <a:rPr lang="es-PE" dirty="0"/>
              <a:t>IMPACTO DE LA ELECCIÓN DE ABRAHAM LINCOLN</a:t>
            </a:r>
          </a:p>
        </p:txBody>
      </p:sp>
      <p:sp>
        <p:nvSpPr>
          <p:cNvPr id="3" name="2 Marcador de contenido"/>
          <p:cNvSpPr>
            <a:spLocks noGrp="1"/>
          </p:cNvSpPr>
          <p:nvPr>
            <p:ph idx="1"/>
          </p:nvPr>
        </p:nvSpPr>
        <p:spPr>
          <a:xfrm>
            <a:off x="457200" y="1484784"/>
            <a:ext cx="7239000" cy="4970952"/>
          </a:xfrm>
        </p:spPr>
        <p:txBody>
          <a:bodyPr/>
          <a:lstStyle/>
          <a:p>
            <a:pPr algn="ctr">
              <a:buFont typeface="Wingdings" pitchFamily="2" charset="2"/>
              <a:buChar char="v"/>
            </a:pPr>
            <a:r>
              <a:rPr lang="es-PE" b="1" dirty="0" smtClean="0">
                <a:solidFill>
                  <a:srgbClr val="FF0000"/>
                </a:solidFill>
                <a:latin typeface="Cambria" pitchFamily="18" charset="0"/>
              </a:rPr>
              <a:t>RAZONES PARA LA SECESIÓN</a:t>
            </a:r>
          </a:p>
          <a:p>
            <a:pPr marL="0" indent="0" algn="ctr">
              <a:buNone/>
            </a:pPr>
            <a:endParaRPr lang="es-PE" b="1" dirty="0" smtClean="0">
              <a:solidFill>
                <a:srgbClr val="FF0000"/>
              </a:solidFill>
              <a:latin typeface="Cambria" pitchFamily="18" charset="0"/>
            </a:endParaRPr>
          </a:p>
          <a:p>
            <a:pPr algn="just"/>
            <a:r>
              <a:rPr lang="es-PE" dirty="0" smtClean="0">
                <a:latin typeface="Cambria" pitchFamily="18" charset="0"/>
              </a:rPr>
              <a:t>El </a:t>
            </a:r>
            <a:r>
              <a:rPr lang="es-PE" dirty="0" smtClean="0">
                <a:solidFill>
                  <a:srgbClr val="FF0000"/>
                </a:solidFill>
                <a:latin typeface="Cambria" pitchFamily="18" charset="0"/>
              </a:rPr>
              <a:t>derecho de los Estados</a:t>
            </a:r>
            <a:r>
              <a:rPr lang="es-PE" dirty="0" smtClean="0">
                <a:latin typeface="Cambria" pitchFamily="18" charset="0"/>
              </a:rPr>
              <a:t>: elección voluntaria de unirse a la Unión, elección voluntaria de separarse de ella.</a:t>
            </a:r>
          </a:p>
          <a:p>
            <a:pPr algn="just"/>
            <a:endParaRPr lang="es-PE" dirty="0" smtClean="0">
              <a:latin typeface="Cambria" pitchFamily="18" charset="0"/>
            </a:endParaRPr>
          </a:p>
          <a:p>
            <a:pPr algn="just"/>
            <a:r>
              <a:rPr lang="es-PE" dirty="0" smtClean="0">
                <a:latin typeface="Cambria" pitchFamily="18" charset="0"/>
              </a:rPr>
              <a:t>La Constitución es un </a:t>
            </a:r>
            <a:r>
              <a:rPr lang="es-PE" dirty="0" smtClean="0">
                <a:solidFill>
                  <a:srgbClr val="FF0000"/>
                </a:solidFill>
                <a:latin typeface="Cambria" pitchFamily="18" charset="0"/>
              </a:rPr>
              <a:t>contrato </a:t>
            </a:r>
            <a:r>
              <a:rPr lang="es-PE" dirty="0" smtClean="0">
                <a:latin typeface="Cambria" pitchFamily="18" charset="0"/>
              </a:rPr>
              <a:t>entre gobiernos independientes: la Unión violó el contrato al no cumplir con la Ley de Esclavos Fugitivos.</a:t>
            </a:r>
            <a:endParaRPr lang="es-PE" dirty="0">
              <a:latin typeface="Cambria" pitchFamily="18" charset="0"/>
            </a:endParaRPr>
          </a:p>
        </p:txBody>
      </p:sp>
    </p:spTree>
    <p:extLst>
      <p:ext uri="{BB962C8B-B14F-4D97-AF65-F5344CB8AC3E}">
        <p14:creationId xmlns:p14="http://schemas.microsoft.com/office/powerpoint/2010/main" val="135990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p:cTn id="1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88640"/>
            <a:ext cx="7920880" cy="1058376"/>
          </a:xfrm>
        </p:spPr>
        <p:txBody>
          <a:bodyPr>
            <a:normAutofit/>
          </a:bodyPr>
          <a:lstStyle/>
          <a:p>
            <a:pPr algn="ctr"/>
            <a:r>
              <a:rPr lang="es-PE" sz="3200" dirty="0" smtClean="0"/>
              <a:t>IMPACTO </a:t>
            </a:r>
            <a:r>
              <a:rPr lang="es-PE" sz="3200" dirty="0"/>
              <a:t>DE LA ELECCIÓN DE ABRAHAM </a:t>
            </a:r>
            <a:r>
              <a:rPr lang="es-PE" sz="3200" dirty="0" smtClean="0"/>
              <a:t>LINCOLN:  SE FORMA LA CONFEDERACIÓN</a:t>
            </a:r>
            <a:endParaRPr lang="es-PE" sz="3200" dirty="0"/>
          </a:p>
        </p:txBody>
      </p:sp>
      <p:sp>
        <p:nvSpPr>
          <p:cNvPr id="3" name="2 Marcador de contenido"/>
          <p:cNvSpPr>
            <a:spLocks noGrp="1"/>
          </p:cNvSpPr>
          <p:nvPr>
            <p:ph idx="1"/>
          </p:nvPr>
        </p:nvSpPr>
        <p:spPr>
          <a:xfrm>
            <a:off x="251520" y="1412776"/>
            <a:ext cx="7776864" cy="5328592"/>
          </a:xfrm>
        </p:spPr>
        <p:txBody>
          <a:bodyPr>
            <a:normAutofit fontScale="92500" lnSpcReduction="10000"/>
          </a:bodyPr>
          <a:lstStyle/>
          <a:p>
            <a:pPr algn="just"/>
            <a:r>
              <a:rPr lang="es-PE" b="1" dirty="0" smtClean="0">
                <a:solidFill>
                  <a:srgbClr val="FF0000"/>
                </a:solidFill>
                <a:latin typeface="Cambria" pitchFamily="18" charset="0"/>
              </a:rPr>
              <a:t>Diciembre de 1860: </a:t>
            </a:r>
            <a:r>
              <a:rPr lang="es-PE" dirty="0" smtClean="0">
                <a:latin typeface="Cambria" pitchFamily="18" charset="0"/>
              </a:rPr>
              <a:t>Carolina del Sur anuncia su separación de la Unión.</a:t>
            </a:r>
          </a:p>
          <a:p>
            <a:pPr algn="just"/>
            <a:r>
              <a:rPr lang="es-PE" b="1" dirty="0" smtClean="0">
                <a:solidFill>
                  <a:srgbClr val="FF0000"/>
                </a:solidFill>
                <a:latin typeface="Cambria" pitchFamily="18" charset="0"/>
              </a:rPr>
              <a:t>Febrero de 1861: </a:t>
            </a:r>
            <a:r>
              <a:rPr lang="es-PE" dirty="0" smtClean="0">
                <a:latin typeface="Cambria" pitchFamily="18" charset="0"/>
              </a:rPr>
              <a:t>Se le unieron: Georgia, Alabama, Florida, Mississippi, </a:t>
            </a:r>
            <a:r>
              <a:rPr lang="es-PE" dirty="0" err="1" smtClean="0">
                <a:latin typeface="Cambria" pitchFamily="18" charset="0"/>
              </a:rPr>
              <a:t>Louisiana</a:t>
            </a:r>
            <a:r>
              <a:rPr lang="es-PE" dirty="0" smtClean="0">
                <a:latin typeface="Cambria" pitchFamily="18" charset="0"/>
              </a:rPr>
              <a:t> y Texas. </a:t>
            </a:r>
            <a:endParaRPr lang="es-PE" dirty="0">
              <a:latin typeface="Cambria" pitchFamily="18" charset="0"/>
            </a:endParaRPr>
          </a:p>
          <a:p>
            <a:pPr algn="just"/>
            <a:r>
              <a:rPr lang="es-PE" dirty="0">
                <a:latin typeface="Cambria" pitchFamily="18" charset="0"/>
              </a:rPr>
              <a:t>Antes de que Lincoln tomase posesión del cargo, siete estados declararon la secesión de la Unión. Establecieron un gobierno en el Sur, </a:t>
            </a:r>
            <a:r>
              <a:rPr lang="es-PE" b="1" dirty="0">
                <a:solidFill>
                  <a:srgbClr val="FF0000"/>
                </a:solidFill>
                <a:latin typeface="Cambria" pitchFamily="18" charset="0"/>
              </a:rPr>
              <a:t>los </a:t>
            </a:r>
            <a:r>
              <a:rPr lang="es-PE" b="1" dirty="0" smtClean="0">
                <a:solidFill>
                  <a:srgbClr val="FF0000"/>
                </a:solidFill>
                <a:latin typeface="Cambria" pitchFamily="18" charset="0"/>
              </a:rPr>
              <a:t>Estados </a:t>
            </a:r>
            <a:r>
              <a:rPr lang="es-PE" b="1" dirty="0">
                <a:solidFill>
                  <a:srgbClr val="FF0000"/>
                </a:solidFill>
                <a:latin typeface="Cambria" pitchFamily="18" charset="0"/>
              </a:rPr>
              <a:t>Confederados de </a:t>
            </a:r>
            <a:r>
              <a:rPr lang="es-PE" b="1" dirty="0" smtClean="0">
                <a:solidFill>
                  <a:srgbClr val="FF0000"/>
                </a:solidFill>
                <a:latin typeface="Cambria" pitchFamily="18" charset="0"/>
              </a:rPr>
              <a:t>América</a:t>
            </a:r>
            <a:r>
              <a:rPr lang="es-PE" b="1" dirty="0">
                <a:solidFill>
                  <a:srgbClr val="FF0000"/>
                </a:solidFill>
                <a:latin typeface="Cambria" pitchFamily="18" charset="0"/>
              </a:rPr>
              <a:t> el 9 de febrero de 1861</a:t>
            </a:r>
            <a:r>
              <a:rPr lang="es-PE" b="1" dirty="0" smtClean="0">
                <a:solidFill>
                  <a:srgbClr val="FF0000"/>
                </a:solidFill>
                <a:latin typeface="Cambria" pitchFamily="18" charset="0"/>
              </a:rPr>
              <a:t>.</a:t>
            </a:r>
          </a:p>
          <a:p>
            <a:pPr algn="just"/>
            <a:r>
              <a:rPr lang="es-PE" b="1" dirty="0">
                <a:solidFill>
                  <a:srgbClr val="FF0000"/>
                </a:solidFill>
                <a:latin typeface="Cambria" pitchFamily="18" charset="0"/>
              </a:rPr>
              <a:t>Jefferson Davis </a:t>
            </a:r>
            <a:r>
              <a:rPr lang="es-PE" dirty="0">
                <a:latin typeface="Cambria" pitchFamily="18" charset="0"/>
              </a:rPr>
              <a:t>es elegido Presidente de los Estados Confederados. Se aprueba una Constitución: </a:t>
            </a:r>
            <a:r>
              <a:rPr lang="es-PE" dirty="0" smtClean="0">
                <a:latin typeface="Cambria" pitchFamily="18" charset="0"/>
              </a:rPr>
              <a:t>mantiene </a:t>
            </a:r>
            <a:r>
              <a:rPr lang="es-PE" dirty="0">
                <a:latin typeface="Cambria" pitchFamily="18" charset="0"/>
              </a:rPr>
              <a:t>la </a:t>
            </a:r>
            <a:r>
              <a:rPr lang="es-PE" dirty="0" smtClean="0">
                <a:latin typeface="Cambria" pitchFamily="18" charset="0"/>
              </a:rPr>
              <a:t> esclavitud </a:t>
            </a:r>
            <a:r>
              <a:rPr lang="es-PE" dirty="0">
                <a:latin typeface="Cambria" pitchFamily="18" charset="0"/>
              </a:rPr>
              <a:t>de los </a:t>
            </a:r>
            <a:r>
              <a:rPr lang="es-PE" dirty="0" smtClean="0">
                <a:latin typeface="Cambria" pitchFamily="18" charset="0"/>
              </a:rPr>
              <a:t>negros y </a:t>
            </a:r>
            <a:r>
              <a:rPr lang="es-PE" dirty="0">
                <a:latin typeface="Cambria" pitchFamily="18" charset="0"/>
              </a:rPr>
              <a:t>permite el trafico de esclavos entre estados</a:t>
            </a:r>
            <a:r>
              <a:rPr lang="es-PE" dirty="0" smtClean="0">
                <a:latin typeface="Cambria" pitchFamily="18" charset="0"/>
              </a:rPr>
              <a:t>.</a:t>
            </a:r>
            <a:endParaRPr lang="es-PE" b="1" dirty="0" smtClean="0">
              <a:solidFill>
                <a:srgbClr val="FF0000"/>
              </a:solidFill>
              <a:latin typeface="Cambria" pitchFamily="18" charset="0"/>
            </a:endParaRPr>
          </a:p>
          <a:p>
            <a:pPr algn="just"/>
            <a:r>
              <a:rPr lang="es-PE" dirty="0" smtClean="0">
                <a:latin typeface="Cambria" pitchFamily="18" charset="0"/>
              </a:rPr>
              <a:t>Tomaron </a:t>
            </a:r>
            <a:r>
              <a:rPr lang="es-PE" dirty="0">
                <a:latin typeface="Cambria" pitchFamily="18" charset="0"/>
              </a:rPr>
              <a:t>el control de los fuertes y otras posesiones federales que se encontraban entre sus </a:t>
            </a:r>
            <a:r>
              <a:rPr lang="es-PE" dirty="0" smtClean="0">
                <a:latin typeface="Cambria" pitchFamily="18" charset="0"/>
              </a:rPr>
              <a:t>fronteras.</a:t>
            </a:r>
            <a:endParaRPr lang="es-PE" dirty="0"/>
          </a:p>
        </p:txBody>
      </p:sp>
    </p:spTree>
    <p:extLst>
      <p:ext uri="{BB962C8B-B14F-4D97-AF65-F5344CB8AC3E}">
        <p14:creationId xmlns:p14="http://schemas.microsoft.com/office/powerpoint/2010/main" val="355762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14338" name="Picture 2" descr="http://3.bp.blogspot.com/-5RL67OCp0e8/UP6kZW6TL8I/AAAAAAAABZk/50BOE9izgxI/s1600/EEUU+1863.png"/>
          <p:cNvPicPr>
            <a:picLocks noChangeAspect="1" noChangeArrowheads="1"/>
          </p:cNvPicPr>
          <p:nvPr/>
        </p:nvPicPr>
        <p:blipFill rotWithShape="1">
          <a:blip r:embed="rId2">
            <a:extLst>
              <a:ext uri="{28A0092B-C50C-407E-A947-70E740481C1C}">
                <a14:useLocalDpi xmlns:a14="http://schemas.microsoft.com/office/drawing/2010/main" val="0"/>
              </a:ext>
            </a:extLst>
          </a:blip>
          <a:srcRect b="7875"/>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4845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7174" name="Picture 6" descr="http://4.bp.blogspot.com/-FBttTho_N1Q/UQD5bkt8CvI/AAAAAAAADr0/Qgcr-DdRL-s/s400/ConfeAmeri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8172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6344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Pergamino vertical"/>
          <p:cNvSpPr/>
          <p:nvPr/>
        </p:nvSpPr>
        <p:spPr>
          <a:xfrm>
            <a:off x="107504" y="1196752"/>
            <a:ext cx="8712968" cy="5328592"/>
          </a:xfrm>
          <a:prstGeom prst="verticalScroll">
            <a:avLst>
              <a:gd name="adj" fmla="val 4563"/>
            </a:avLst>
          </a:prstGeom>
          <a:blipFill>
            <a:blip r:embed="rId2"/>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1 Título"/>
          <p:cNvSpPr>
            <a:spLocks noGrp="1"/>
          </p:cNvSpPr>
          <p:nvPr>
            <p:ph type="title"/>
          </p:nvPr>
        </p:nvSpPr>
        <p:spPr>
          <a:xfrm>
            <a:off x="457200" y="320040"/>
            <a:ext cx="7239000" cy="732696"/>
          </a:xfrm>
        </p:spPr>
        <p:txBody>
          <a:bodyPr>
            <a:normAutofit fontScale="90000"/>
          </a:bodyPr>
          <a:lstStyle/>
          <a:p>
            <a:pPr algn="ctr"/>
            <a:r>
              <a:rPr lang="es-PE" dirty="0" smtClean="0"/>
              <a:t>MARZO DE 1861: LINCOLN ASUME EL PODER</a:t>
            </a:r>
            <a:endParaRPr lang="es-PE" dirty="0"/>
          </a:p>
        </p:txBody>
      </p:sp>
      <p:sp>
        <p:nvSpPr>
          <p:cNvPr id="3" name="2 Marcador de contenido"/>
          <p:cNvSpPr>
            <a:spLocks noGrp="1"/>
          </p:cNvSpPr>
          <p:nvPr>
            <p:ph idx="1"/>
          </p:nvPr>
        </p:nvSpPr>
        <p:spPr>
          <a:xfrm>
            <a:off x="611560" y="1772816"/>
            <a:ext cx="7632848" cy="4682920"/>
          </a:xfrm>
        </p:spPr>
        <p:txBody>
          <a:bodyPr>
            <a:normAutofit fontScale="92500"/>
          </a:bodyPr>
          <a:lstStyle/>
          <a:p>
            <a:pPr marL="0" indent="0" algn="just">
              <a:buNone/>
            </a:pPr>
            <a:r>
              <a:rPr lang="es-PE" i="1" dirty="0" smtClean="0">
                <a:latin typeface="Cambria" pitchFamily="18" charset="0"/>
              </a:rPr>
              <a:t>«</a:t>
            </a:r>
            <a:r>
              <a:rPr lang="es-PE" i="1" dirty="0" smtClean="0">
                <a:solidFill>
                  <a:srgbClr val="FF0000"/>
                </a:solidFill>
                <a:latin typeface="Cambria" pitchFamily="18" charset="0"/>
              </a:rPr>
              <a:t>No tengo el propósito de intervenir</a:t>
            </a:r>
            <a:r>
              <a:rPr lang="es-PE" i="1" dirty="0" smtClean="0">
                <a:latin typeface="Cambria" pitchFamily="18" charset="0"/>
              </a:rPr>
              <a:t>, directa o indirectamente, en la institución de la </a:t>
            </a:r>
            <a:r>
              <a:rPr lang="es-PE" i="1" dirty="0" smtClean="0">
                <a:solidFill>
                  <a:srgbClr val="FF0000"/>
                </a:solidFill>
                <a:latin typeface="Cambria" pitchFamily="18" charset="0"/>
              </a:rPr>
              <a:t>esclavitud</a:t>
            </a:r>
            <a:r>
              <a:rPr lang="es-PE" i="1" dirty="0" smtClean="0">
                <a:latin typeface="Cambria" pitchFamily="18" charset="0"/>
              </a:rPr>
              <a:t> en los </a:t>
            </a:r>
            <a:r>
              <a:rPr lang="es-PE" i="1" dirty="0">
                <a:solidFill>
                  <a:srgbClr val="FF0000"/>
                </a:solidFill>
                <a:latin typeface="Cambria" pitchFamily="18" charset="0"/>
              </a:rPr>
              <a:t>E</a:t>
            </a:r>
            <a:r>
              <a:rPr lang="es-PE" i="1" dirty="0" smtClean="0">
                <a:solidFill>
                  <a:srgbClr val="FF0000"/>
                </a:solidFill>
                <a:latin typeface="Cambria" pitchFamily="18" charset="0"/>
              </a:rPr>
              <a:t>stados donde ya existe</a:t>
            </a:r>
            <a:r>
              <a:rPr lang="es-PE" i="1" dirty="0" smtClean="0">
                <a:latin typeface="Cambria" pitchFamily="18" charset="0"/>
              </a:rPr>
              <a:t>. Creo que no tengo ningún derecho legítimo para ello y no tengo la menor intención de hacerlo… Sostengo que desde el punto de vista del derecho universal y de la Constitución, </a:t>
            </a:r>
            <a:r>
              <a:rPr lang="es-PE" i="1" dirty="0" smtClean="0">
                <a:solidFill>
                  <a:srgbClr val="FF0000"/>
                </a:solidFill>
                <a:latin typeface="Cambria" pitchFamily="18" charset="0"/>
              </a:rPr>
              <a:t>la Unión de estos Estados es perpetua</a:t>
            </a:r>
            <a:r>
              <a:rPr lang="es-PE" i="1" dirty="0" smtClean="0">
                <a:latin typeface="Cambria" pitchFamily="18" charset="0"/>
              </a:rPr>
              <a:t>. La perpetuidad es algo implícito, sino expreso, en la Ley Fundamental de todos los gobiernos nacionales…</a:t>
            </a:r>
            <a:r>
              <a:rPr lang="es-PE" i="1" dirty="0">
                <a:latin typeface="Cambria" pitchFamily="18" charset="0"/>
              </a:rPr>
              <a:t> </a:t>
            </a:r>
            <a:r>
              <a:rPr lang="es-PE" i="1" dirty="0">
                <a:solidFill>
                  <a:srgbClr val="FF0000"/>
                </a:solidFill>
                <a:latin typeface="Cambria" pitchFamily="18" charset="0"/>
              </a:rPr>
              <a:t>En vuestras manos</a:t>
            </a:r>
            <a:r>
              <a:rPr lang="es-PE" i="1" dirty="0">
                <a:latin typeface="Cambria" pitchFamily="18" charset="0"/>
              </a:rPr>
              <a:t>, y no en las mías, compatriotas insatisfechos, esta la </a:t>
            </a:r>
            <a:r>
              <a:rPr lang="es-PE" i="1" dirty="0">
                <a:solidFill>
                  <a:srgbClr val="FF0000"/>
                </a:solidFill>
                <a:latin typeface="Cambria" pitchFamily="18" charset="0"/>
              </a:rPr>
              <a:t>grave cuestión de la guerra civil</a:t>
            </a:r>
            <a:r>
              <a:rPr lang="es-PE" i="1" dirty="0">
                <a:latin typeface="Cambria" pitchFamily="18" charset="0"/>
              </a:rPr>
              <a:t>. El Gobierno no irá en contra de vosotros. No tendréis conflicto </a:t>
            </a:r>
            <a:r>
              <a:rPr lang="es-PE" i="1" dirty="0">
                <a:solidFill>
                  <a:srgbClr val="FF0000"/>
                </a:solidFill>
                <a:latin typeface="Cambria" pitchFamily="18" charset="0"/>
              </a:rPr>
              <a:t>si no sois vosotros mismos los </a:t>
            </a:r>
            <a:r>
              <a:rPr lang="es-PE" i="1" dirty="0" smtClean="0">
                <a:solidFill>
                  <a:srgbClr val="FF0000"/>
                </a:solidFill>
                <a:latin typeface="Cambria" pitchFamily="18" charset="0"/>
              </a:rPr>
              <a:t>agresores</a:t>
            </a:r>
            <a:r>
              <a:rPr lang="es-PE" i="1" dirty="0" smtClean="0">
                <a:latin typeface="Cambria" pitchFamily="18" charset="0"/>
              </a:rPr>
              <a:t>…»</a:t>
            </a:r>
            <a:endParaRPr lang="es-PE" i="1" dirty="0">
              <a:latin typeface="Cambria" pitchFamily="18" charset="0"/>
            </a:endParaRPr>
          </a:p>
        </p:txBody>
      </p:sp>
    </p:spTree>
    <p:extLst>
      <p:ext uri="{BB962C8B-B14F-4D97-AF65-F5344CB8AC3E}">
        <p14:creationId xmlns:p14="http://schemas.microsoft.com/office/powerpoint/2010/main" val="22149565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7239000" cy="516672"/>
          </a:xfrm>
        </p:spPr>
        <p:txBody>
          <a:bodyPr>
            <a:normAutofit fontScale="90000"/>
          </a:bodyPr>
          <a:lstStyle/>
          <a:p>
            <a:pPr algn="ctr"/>
            <a:r>
              <a:rPr lang="es-PE" dirty="0" smtClean="0"/>
              <a:t>ABRIL DE 1861: SE INICIA LA GUERRA</a:t>
            </a:r>
            <a:endParaRPr lang="es-PE" dirty="0"/>
          </a:p>
        </p:txBody>
      </p:sp>
      <p:sp>
        <p:nvSpPr>
          <p:cNvPr id="3" name="2 Marcador de contenido"/>
          <p:cNvSpPr>
            <a:spLocks noGrp="1"/>
          </p:cNvSpPr>
          <p:nvPr>
            <p:ph idx="1"/>
          </p:nvPr>
        </p:nvSpPr>
        <p:spPr>
          <a:xfrm>
            <a:off x="179512" y="1124744"/>
            <a:ext cx="7920880" cy="5733256"/>
          </a:xfrm>
        </p:spPr>
        <p:txBody>
          <a:bodyPr>
            <a:normAutofit fontScale="77500" lnSpcReduction="20000"/>
          </a:bodyPr>
          <a:lstStyle/>
          <a:p>
            <a:pPr algn="just"/>
            <a:r>
              <a:rPr lang="es-PE" dirty="0">
                <a:latin typeface="Cambria" pitchFamily="18" charset="0"/>
              </a:rPr>
              <a:t>El </a:t>
            </a:r>
            <a:r>
              <a:rPr lang="es-PE" dirty="0">
                <a:solidFill>
                  <a:srgbClr val="FF0000"/>
                </a:solidFill>
                <a:latin typeface="Cambria" pitchFamily="18" charset="0"/>
              </a:rPr>
              <a:t>primer acto de guerra </a:t>
            </a:r>
            <a:r>
              <a:rPr lang="es-PE" dirty="0">
                <a:latin typeface="Cambria" pitchFamily="18" charset="0"/>
              </a:rPr>
              <a:t>fue el asalto confederado del sur a la guarnición de </a:t>
            </a:r>
            <a:r>
              <a:rPr lang="es-PE" dirty="0">
                <a:solidFill>
                  <a:srgbClr val="FF0000"/>
                </a:solidFill>
                <a:latin typeface="Cambria" pitchFamily="18" charset="0"/>
              </a:rPr>
              <a:t>Fort Sumter </a:t>
            </a:r>
            <a:r>
              <a:rPr lang="es-PE" dirty="0">
                <a:latin typeface="Cambria" pitchFamily="18" charset="0"/>
              </a:rPr>
              <a:t>el </a:t>
            </a:r>
            <a:r>
              <a:rPr lang="es-PE" dirty="0" smtClean="0">
                <a:solidFill>
                  <a:srgbClr val="FF0000"/>
                </a:solidFill>
                <a:latin typeface="Cambria" pitchFamily="18" charset="0"/>
              </a:rPr>
              <a:t>12 </a:t>
            </a:r>
            <a:r>
              <a:rPr lang="es-PE" dirty="0">
                <a:solidFill>
                  <a:srgbClr val="FF0000"/>
                </a:solidFill>
                <a:latin typeface="Cambria" pitchFamily="18" charset="0"/>
              </a:rPr>
              <a:t>de abril de </a:t>
            </a:r>
            <a:r>
              <a:rPr lang="es-PE" dirty="0" smtClean="0">
                <a:solidFill>
                  <a:srgbClr val="FF0000"/>
                </a:solidFill>
                <a:latin typeface="Cambria" pitchFamily="18" charset="0"/>
              </a:rPr>
              <a:t>1861</a:t>
            </a:r>
            <a:r>
              <a:rPr lang="es-PE" dirty="0" smtClean="0">
                <a:latin typeface="Cambria" pitchFamily="18" charset="0"/>
              </a:rPr>
              <a:t>. </a:t>
            </a:r>
          </a:p>
          <a:p>
            <a:pPr algn="just"/>
            <a:endParaRPr lang="es-PE" dirty="0" smtClean="0">
              <a:latin typeface="Cambria" pitchFamily="18" charset="0"/>
            </a:endParaRPr>
          </a:p>
          <a:p>
            <a:pPr algn="just"/>
            <a:endParaRPr lang="es-PE" dirty="0" smtClean="0">
              <a:latin typeface="Cambria" pitchFamily="18" charset="0"/>
            </a:endParaRPr>
          </a:p>
          <a:p>
            <a:pPr algn="just"/>
            <a:endParaRPr lang="es-PE" dirty="0">
              <a:latin typeface="Cambria" pitchFamily="18" charset="0"/>
            </a:endParaRPr>
          </a:p>
          <a:p>
            <a:pPr algn="just"/>
            <a:endParaRPr lang="es-PE" dirty="0" smtClean="0">
              <a:latin typeface="Cambria" pitchFamily="18" charset="0"/>
            </a:endParaRPr>
          </a:p>
          <a:p>
            <a:pPr algn="just"/>
            <a:endParaRPr lang="es-PE" dirty="0">
              <a:latin typeface="Cambria" pitchFamily="18" charset="0"/>
            </a:endParaRPr>
          </a:p>
          <a:p>
            <a:pPr algn="just"/>
            <a:endParaRPr lang="es-PE" dirty="0" smtClean="0">
              <a:latin typeface="Cambria" pitchFamily="18" charset="0"/>
            </a:endParaRPr>
          </a:p>
          <a:p>
            <a:pPr algn="just"/>
            <a:endParaRPr lang="es-PE" dirty="0">
              <a:latin typeface="Cambria" pitchFamily="18" charset="0"/>
            </a:endParaRPr>
          </a:p>
          <a:p>
            <a:pPr algn="just"/>
            <a:endParaRPr lang="es-PE" dirty="0" smtClean="0">
              <a:latin typeface="Cambria" pitchFamily="18" charset="0"/>
            </a:endParaRPr>
          </a:p>
          <a:p>
            <a:pPr algn="just"/>
            <a:endParaRPr lang="es-PE" dirty="0">
              <a:latin typeface="Cambria" pitchFamily="18" charset="0"/>
            </a:endParaRPr>
          </a:p>
          <a:p>
            <a:pPr algn="just"/>
            <a:endParaRPr lang="es-PE" dirty="0" smtClean="0">
              <a:latin typeface="Cambria" pitchFamily="18" charset="0"/>
            </a:endParaRPr>
          </a:p>
          <a:p>
            <a:pPr algn="just"/>
            <a:endParaRPr lang="es-PE" dirty="0" smtClean="0">
              <a:latin typeface="Cambria" pitchFamily="18" charset="0"/>
            </a:endParaRPr>
          </a:p>
          <a:p>
            <a:pPr algn="just"/>
            <a:endParaRPr lang="es-PE" dirty="0">
              <a:latin typeface="Cambria" pitchFamily="18" charset="0"/>
            </a:endParaRPr>
          </a:p>
          <a:p>
            <a:pPr algn="just"/>
            <a:r>
              <a:rPr lang="es-PE" dirty="0" smtClean="0">
                <a:latin typeface="Cambria" pitchFamily="18" charset="0"/>
              </a:rPr>
              <a:t>El 15 de abril Lincoln dio la orden de </a:t>
            </a:r>
            <a:r>
              <a:rPr lang="es-PE" dirty="0" smtClean="0">
                <a:solidFill>
                  <a:srgbClr val="FF0000"/>
                </a:solidFill>
                <a:latin typeface="Cambria" pitchFamily="18" charset="0"/>
              </a:rPr>
              <a:t>movilización del ejército federal</a:t>
            </a:r>
            <a:r>
              <a:rPr lang="es-PE" dirty="0" smtClean="0">
                <a:latin typeface="Cambria" pitchFamily="18" charset="0"/>
              </a:rPr>
              <a:t> </a:t>
            </a:r>
            <a:r>
              <a:rPr lang="es-PE" i="1" dirty="0" smtClean="0">
                <a:latin typeface="Cambria" pitchFamily="18" charset="0"/>
              </a:rPr>
              <a:t>«no para desencadenar una guerra contra la Confederación, sino para entrar nuevamente en posesión de los fuertes. lugares y propiedades  que le habían sido arrebatados a la Unión»</a:t>
            </a:r>
            <a:endParaRPr lang="es-PE" i="1" dirty="0">
              <a:latin typeface="Cambria" pitchFamily="18" charset="0"/>
            </a:endParaRPr>
          </a:p>
        </p:txBody>
      </p:sp>
      <p:pic>
        <p:nvPicPr>
          <p:cNvPr id="12294" name="Picture 6" descr="http://www.wpclipart.com/American_History/civil_war/battles/bombardment_of_Fort_Sum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844824"/>
            <a:ext cx="4824536"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00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anim calcmode="lin" valueType="num">
                                      <p:cBhvr>
                                        <p:cTn id="15" dur="10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3" end="1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3" end="13"/>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188640"/>
            <a:ext cx="8064896" cy="804704"/>
          </a:xfrm>
        </p:spPr>
        <p:txBody>
          <a:bodyPr>
            <a:noAutofit/>
          </a:bodyPr>
          <a:lstStyle/>
          <a:p>
            <a:pPr algn="ctr"/>
            <a:r>
              <a:rPr lang="es-PE" sz="2800" dirty="0" smtClean="0"/>
              <a:t>EL DESARROLLO DE LA GUERRA: LOS ENFRENTAMIENTOS Y SU IMPACTO</a:t>
            </a:r>
            <a:endParaRPr lang="es-PE" sz="2800" dirty="0"/>
          </a:p>
        </p:txBody>
      </p:sp>
      <p:sp>
        <p:nvSpPr>
          <p:cNvPr id="3" name="2 Marcador de contenido"/>
          <p:cNvSpPr>
            <a:spLocks noGrp="1"/>
          </p:cNvSpPr>
          <p:nvPr>
            <p:ph idx="1"/>
          </p:nvPr>
        </p:nvSpPr>
        <p:spPr>
          <a:xfrm>
            <a:off x="457200" y="1268760"/>
            <a:ext cx="7239000" cy="5186976"/>
          </a:xfrm>
        </p:spPr>
        <p:txBody>
          <a:bodyPr/>
          <a:lstStyle/>
          <a:p>
            <a:pPr marL="0" indent="0" algn="ctr">
              <a:buNone/>
            </a:pPr>
            <a:r>
              <a:rPr lang="es-PE" dirty="0" smtClean="0">
                <a:solidFill>
                  <a:srgbClr val="FF0000"/>
                </a:solidFill>
                <a:latin typeface="Cambria" pitchFamily="18" charset="0"/>
              </a:rPr>
              <a:t>TRABAJO CON LA LECTURA</a:t>
            </a:r>
          </a:p>
          <a:p>
            <a:pPr marL="0" indent="0" algn="ctr">
              <a:buNone/>
            </a:pPr>
            <a:endParaRPr lang="es-PE" dirty="0" smtClean="0">
              <a:solidFill>
                <a:srgbClr val="FF0000"/>
              </a:solidFill>
              <a:latin typeface="Cambria" pitchFamily="18" charset="0"/>
            </a:endParaRPr>
          </a:p>
          <a:p>
            <a:pPr algn="ctr">
              <a:buFont typeface="Wingdings" pitchFamily="2" charset="2"/>
              <a:buChar char="v"/>
            </a:pPr>
            <a:r>
              <a:rPr lang="es-PE" sz="2800" dirty="0" smtClean="0">
                <a:solidFill>
                  <a:srgbClr val="FF0000"/>
                </a:solidFill>
                <a:latin typeface="Cambria" pitchFamily="18" charset="0"/>
              </a:rPr>
              <a:t>Captura del fuerte Sumter (14 / 04/ 1861)</a:t>
            </a:r>
          </a:p>
          <a:p>
            <a:pPr marL="0" indent="0" algn="ctr">
              <a:buNone/>
            </a:pPr>
            <a:r>
              <a:rPr lang="es-PE" sz="2800" dirty="0" smtClean="0">
                <a:latin typeface="Cambria" pitchFamily="18" charset="0"/>
              </a:rPr>
              <a:t>Reacciones en el norte: </a:t>
            </a:r>
            <a:r>
              <a:rPr lang="es-PE" sz="2800" i="1" dirty="0" smtClean="0">
                <a:latin typeface="Cambria" pitchFamily="18" charset="0"/>
              </a:rPr>
              <a:t>«unificó instantáneamente la opinión en favor de la guerra»</a:t>
            </a:r>
          </a:p>
          <a:p>
            <a:pPr marL="0" indent="0" algn="ctr">
              <a:buNone/>
            </a:pPr>
            <a:r>
              <a:rPr lang="es-PE" sz="2800" dirty="0" smtClean="0">
                <a:latin typeface="Cambria" pitchFamily="18" charset="0"/>
              </a:rPr>
              <a:t>Reacciones en el sur: </a:t>
            </a:r>
            <a:r>
              <a:rPr lang="es-PE" sz="2800" i="1" dirty="0" smtClean="0">
                <a:latin typeface="Cambria" pitchFamily="18" charset="0"/>
              </a:rPr>
              <a:t>«los estados sureños tuvieron que definirse»</a:t>
            </a:r>
          </a:p>
          <a:p>
            <a:pPr marL="0" indent="0" algn="ctr">
              <a:buNone/>
            </a:pPr>
            <a:endParaRPr lang="es-PE" dirty="0"/>
          </a:p>
        </p:txBody>
      </p:sp>
    </p:spTree>
    <p:extLst>
      <p:ext uri="{BB962C8B-B14F-4D97-AF65-F5344CB8AC3E}">
        <p14:creationId xmlns:p14="http://schemas.microsoft.com/office/powerpoint/2010/main" val="3953671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7239000" cy="360040"/>
          </a:xfrm>
        </p:spPr>
        <p:txBody>
          <a:bodyPr>
            <a:noAutofit/>
          </a:bodyPr>
          <a:lstStyle/>
          <a:p>
            <a:pPr algn="ctr"/>
            <a:r>
              <a:rPr lang="es-PE" sz="2800" dirty="0" smtClean="0"/>
              <a:t>LA ESCLAVITUD: UNA CAUSA DE LA FUTURA GUERRA</a:t>
            </a:r>
            <a:endParaRPr lang="es-PE" sz="2800" dirty="0"/>
          </a:p>
        </p:txBody>
      </p:sp>
      <p:sp>
        <p:nvSpPr>
          <p:cNvPr id="3" name="2 Marcador de contenido"/>
          <p:cNvSpPr>
            <a:spLocks noGrp="1"/>
          </p:cNvSpPr>
          <p:nvPr>
            <p:ph idx="1"/>
          </p:nvPr>
        </p:nvSpPr>
        <p:spPr>
          <a:xfrm>
            <a:off x="179512" y="1052736"/>
            <a:ext cx="7920880" cy="5805264"/>
          </a:xfrm>
        </p:spPr>
        <p:txBody>
          <a:bodyPr>
            <a:normAutofit fontScale="77500" lnSpcReduction="20000"/>
          </a:bodyPr>
          <a:lstStyle/>
          <a:p>
            <a:pPr marL="0" indent="0" algn="just">
              <a:buNone/>
            </a:pPr>
            <a:endParaRPr lang="es-PE" dirty="0" smtClean="0">
              <a:latin typeface="Cambria" pitchFamily="18" charset="0"/>
            </a:endParaRPr>
          </a:p>
          <a:p>
            <a:pPr marL="0" indent="0" algn="ctr">
              <a:buNone/>
            </a:pPr>
            <a:r>
              <a:rPr lang="es-PE" b="1" dirty="0" smtClean="0">
                <a:solidFill>
                  <a:srgbClr val="FF0000"/>
                </a:solidFill>
                <a:latin typeface="Cambria" pitchFamily="18" charset="0"/>
              </a:rPr>
              <a:t>¿CÓMO SE ORIGINÓ ESTE FENÓMENO EN AMÉRICA?</a:t>
            </a:r>
          </a:p>
          <a:p>
            <a:pPr algn="just"/>
            <a:r>
              <a:rPr lang="es-PE" dirty="0" smtClean="0">
                <a:latin typeface="Cambria" pitchFamily="18" charset="0"/>
              </a:rPr>
              <a:t>Desde el siglo </a:t>
            </a:r>
            <a:r>
              <a:rPr lang="es-PE" dirty="0" smtClean="0">
                <a:solidFill>
                  <a:srgbClr val="FF0000"/>
                </a:solidFill>
                <a:latin typeface="Cambria" pitchFamily="18" charset="0"/>
              </a:rPr>
              <a:t>XVI</a:t>
            </a:r>
            <a:r>
              <a:rPr lang="es-PE" dirty="0" smtClean="0">
                <a:latin typeface="Cambria" pitchFamily="18" charset="0"/>
              </a:rPr>
              <a:t> los expedicionarios europeos en América traían esclavos.</a:t>
            </a:r>
          </a:p>
          <a:p>
            <a:pPr algn="just"/>
            <a:r>
              <a:rPr lang="es-PE" dirty="0" smtClean="0">
                <a:latin typeface="Cambria" pitchFamily="18" charset="0"/>
              </a:rPr>
              <a:t>Prédica </a:t>
            </a:r>
            <a:r>
              <a:rPr lang="es-PE" dirty="0">
                <a:latin typeface="Cambria" pitchFamily="18" charset="0"/>
              </a:rPr>
              <a:t>de Bartolomé </a:t>
            </a:r>
            <a:r>
              <a:rPr lang="es-PE" dirty="0" smtClean="0">
                <a:latin typeface="Cambria" pitchFamily="18" charset="0"/>
              </a:rPr>
              <a:t>de las </a:t>
            </a:r>
            <a:r>
              <a:rPr lang="es-PE" dirty="0">
                <a:latin typeface="Cambria" pitchFamily="18" charset="0"/>
              </a:rPr>
              <a:t>Casas: para aliviar la extinción de los pueblos indígenas sugirió que se trajeran negros africanos al continente</a:t>
            </a:r>
            <a:r>
              <a:rPr lang="es-PE" dirty="0" smtClean="0">
                <a:latin typeface="Cambria" pitchFamily="18" charset="0"/>
              </a:rPr>
              <a:t>. Inicio del </a:t>
            </a:r>
            <a:r>
              <a:rPr lang="es-PE" dirty="0" smtClean="0">
                <a:solidFill>
                  <a:srgbClr val="FF0000"/>
                </a:solidFill>
                <a:latin typeface="Cambria" pitchFamily="18" charset="0"/>
              </a:rPr>
              <a:t>comercio negrero.</a:t>
            </a:r>
            <a:endParaRPr lang="es-PE" dirty="0">
              <a:solidFill>
                <a:srgbClr val="FF0000"/>
              </a:solidFill>
              <a:latin typeface="Cambria" pitchFamily="18" charset="0"/>
            </a:endParaRPr>
          </a:p>
          <a:p>
            <a:pPr marL="0" indent="0" algn="just">
              <a:buNone/>
            </a:pPr>
            <a:endParaRPr lang="es-PE" dirty="0" smtClean="0">
              <a:latin typeface="Cambria" pitchFamily="18" charset="0"/>
            </a:endParaRPr>
          </a:p>
          <a:p>
            <a:pPr marL="0" indent="0" algn="ctr">
              <a:buNone/>
            </a:pPr>
            <a:r>
              <a:rPr lang="es-PE" b="1" dirty="0" smtClean="0">
                <a:solidFill>
                  <a:srgbClr val="FF0000"/>
                </a:solidFill>
                <a:latin typeface="Cambria" pitchFamily="18" charset="0"/>
              </a:rPr>
              <a:t>¿Y EN AMÉRICA DEL NORTE?</a:t>
            </a:r>
          </a:p>
          <a:p>
            <a:pPr algn="just"/>
            <a:r>
              <a:rPr lang="es-PE" dirty="0" smtClean="0">
                <a:latin typeface="Cambria" pitchFamily="18" charset="0"/>
              </a:rPr>
              <a:t>En las colonias del sur el indio no resistió las duras condiciones de trabajo a las que fue sometido.</a:t>
            </a:r>
          </a:p>
          <a:p>
            <a:pPr algn="just"/>
            <a:r>
              <a:rPr lang="es-PE" dirty="0" smtClean="0">
                <a:solidFill>
                  <a:srgbClr val="FF0000"/>
                </a:solidFill>
                <a:latin typeface="Cambria" pitchFamily="18" charset="0"/>
              </a:rPr>
              <a:t>1619</a:t>
            </a:r>
            <a:r>
              <a:rPr lang="es-PE" dirty="0" smtClean="0">
                <a:latin typeface="Cambria" pitchFamily="18" charset="0"/>
              </a:rPr>
              <a:t>: Se inicia la importación de negros a las trece colonias.</a:t>
            </a:r>
          </a:p>
          <a:p>
            <a:pPr algn="just"/>
            <a:r>
              <a:rPr lang="es-PE" dirty="0" smtClean="0">
                <a:latin typeface="Cambria" pitchFamily="18" charset="0"/>
              </a:rPr>
              <a:t>En el periodo colonial se llegó a importar 600 000 esclavos. Su número aumentó rápidamente a diferencia de los que fueron llevados al Brasil o al Caribe.</a:t>
            </a:r>
          </a:p>
          <a:p>
            <a:pPr algn="just"/>
            <a:r>
              <a:rPr lang="es-PE" dirty="0" smtClean="0">
                <a:latin typeface="Cambria" pitchFamily="18" charset="0"/>
              </a:rPr>
              <a:t>La necesidad de trabajadores era cubierta con la migración de población europea. Esto </a:t>
            </a:r>
            <a:r>
              <a:rPr lang="es-PE" dirty="0" smtClean="0">
                <a:solidFill>
                  <a:srgbClr val="FF0000"/>
                </a:solidFill>
                <a:latin typeface="Cambria" pitchFamily="18" charset="0"/>
              </a:rPr>
              <a:t>no era muy frecuente en el sur </a:t>
            </a:r>
            <a:r>
              <a:rPr lang="es-PE" dirty="0" smtClean="0">
                <a:latin typeface="Cambria" pitchFamily="18" charset="0"/>
              </a:rPr>
              <a:t>y la esclavitud se hizo la fuente de mano de obra más importante en esta región.</a:t>
            </a:r>
          </a:p>
          <a:p>
            <a:pPr algn="just"/>
            <a:endParaRPr lang="es-PE" dirty="0">
              <a:latin typeface="Cambria" pitchFamily="18" charset="0"/>
            </a:endParaRPr>
          </a:p>
        </p:txBody>
      </p:sp>
    </p:spTree>
    <p:extLst>
      <p:ext uri="{BB962C8B-B14F-4D97-AF65-F5344CB8AC3E}">
        <p14:creationId xmlns:p14="http://schemas.microsoft.com/office/powerpoint/2010/main" val="278686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p:cTn id="2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p:cTn id="3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p:cTn id="47"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p:cTn id="55"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miniaturasjm.com/userdata/image/nortesur_03.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124744"/>
            <a:ext cx="8100392" cy="5733256"/>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467544" y="116632"/>
            <a:ext cx="7239000" cy="876712"/>
          </a:xfrm>
        </p:spPr>
        <p:txBody>
          <a:bodyPr>
            <a:normAutofit/>
          </a:bodyPr>
          <a:lstStyle/>
          <a:p>
            <a:pPr algn="ctr"/>
            <a:r>
              <a:rPr lang="es-PE" sz="2800" dirty="0"/>
              <a:t>EL DESARROLLO DE LA GUERRA: LOS </a:t>
            </a:r>
            <a:r>
              <a:rPr lang="es-PE" sz="2800" dirty="0" smtClean="0"/>
              <a:t>ENFRENTAMIENTOS Y </a:t>
            </a:r>
            <a:r>
              <a:rPr lang="es-PE" sz="2800" dirty="0"/>
              <a:t>SU IMPACTO</a:t>
            </a:r>
          </a:p>
        </p:txBody>
      </p:sp>
      <p:sp>
        <p:nvSpPr>
          <p:cNvPr id="3" name="2 Marcador de contenido"/>
          <p:cNvSpPr>
            <a:spLocks noGrp="1"/>
          </p:cNvSpPr>
          <p:nvPr>
            <p:ph idx="1"/>
          </p:nvPr>
        </p:nvSpPr>
        <p:spPr>
          <a:xfrm>
            <a:off x="179512" y="1124744"/>
            <a:ext cx="7848872" cy="5472608"/>
          </a:xfrm>
        </p:spPr>
        <p:txBody>
          <a:bodyPr>
            <a:normAutofit/>
          </a:bodyPr>
          <a:lstStyle/>
          <a:p>
            <a:pPr algn="ctr">
              <a:buFont typeface="Wingdings" pitchFamily="2" charset="2"/>
              <a:buChar char="v"/>
            </a:pPr>
            <a:r>
              <a:rPr lang="es-PE" dirty="0" smtClean="0">
                <a:solidFill>
                  <a:srgbClr val="FF0000"/>
                </a:solidFill>
                <a:latin typeface="Cambria" pitchFamily="18" charset="0"/>
              </a:rPr>
              <a:t>Batalla de Bull </a:t>
            </a:r>
            <a:r>
              <a:rPr lang="es-PE" dirty="0" err="1" smtClean="0">
                <a:solidFill>
                  <a:srgbClr val="FF0000"/>
                </a:solidFill>
                <a:latin typeface="Cambria" pitchFamily="18" charset="0"/>
              </a:rPr>
              <a:t>Rum</a:t>
            </a:r>
            <a:r>
              <a:rPr lang="es-PE" dirty="0" smtClean="0">
                <a:solidFill>
                  <a:srgbClr val="FF0000"/>
                </a:solidFill>
                <a:latin typeface="Cambria" pitchFamily="18" charset="0"/>
              </a:rPr>
              <a:t> (21/ 07/ 1861)</a:t>
            </a:r>
          </a:p>
          <a:p>
            <a:pPr algn="ctr">
              <a:buFont typeface="Wingdings" pitchFamily="2" charset="2"/>
              <a:buChar char="ü"/>
            </a:pPr>
            <a:r>
              <a:rPr lang="es-PE" dirty="0" smtClean="0">
                <a:latin typeface="Cambria" pitchFamily="18" charset="0"/>
              </a:rPr>
              <a:t>¿Por qué fue una </a:t>
            </a:r>
            <a:r>
              <a:rPr lang="es-PE" i="1" dirty="0" smtClean="0">
                <a:latin typeface="Cambria" pitchFamily="18" charset="0"/>
              </a:rPr>
              <a:t>“amarga lección” para los derrotados</a:t>
            </a:r>
            <a:r>
              <a:rPr lang="es-PE" dirty="0" smtClean="0">
                <a:latin typeface="Cambria" pitchFamily="18" charset="0"/>
              </a:rPr>
              <a:t>?</a:t>
            </a:r>
          </a:p>
          <a:p>
            <a:pPr marL="0" indent="0" algn="ctr">
              <a:buNone/>
            </a:pPr>
            <a:endParaRPr lang="es-PE" dirty="0" smtClean="0">
              <a:latin typeface="Cambria" pitchFamily="18" charset="0"/>
            </a:endParaRPr>
          </a:p>
          <a:p>
            <a:pPr algn="ctr">
              <a:buFont typeface="Wingdings" pitchFamily="2" charset="2"/>
              <a:buChar char="v"/>
            </a:pPr>
            <a:r>
              <a:rPr lang="es-PE" dirty="0" smtClean="0">
                <a:solidFill>
                  <a:srgbClr val="FF0000"/>
                </a:solidFill>
                <a:latin typeface="Cambria" pitchFamily="18" charset="0"/>
              </a:rPr>
              <a:t>El bloqueo de todos los puertos del Sur (Desde abril de 1861)</a:t>
            </a:r>
          </a:p>
          <a:p>
            <a:pPr marL="0" indent="0" algn="ctr">
              <a:buNone/>
            </a:pPr>
            <a:r>
              <a:rPr lang="es-PE" dirty="0" smtClean="0">
                <a:latin typeface="Cambria" pitchFamily="18" charset="0"/>
              </a:rPr>
              <a:t>¿Cómo les afectó?</a:t>
            </a:r>
          </a:p>
          <a:p>
            <a:pPr marL="0" indent="0" algn="ctr">
              <a:buNone/>
            </a:pPr>
            <a:r>
              <a:rPr lang="es-ES" i="1" dirty="0" smtClean="0">
                <a:latin typeface="Cambria" pitchFamily="18" charset="0"/>
              </a:rPr>
              <a:t>El incidente del </a:t>
            </a:r>
            <a:r>
              <a:rPr lang="es-ES" i="1" dirty="0" err="1" smtClean="0">
                <a:latin typeface="Cambria" pitchFamily="18" charset="0"/>
              </a:rPr>
              <a:t>Trent</a:t>
            </a:r>
            <a:r>
              <a:rPr lang="es-ES" i="1" dirty="0" smtClean="0">
                <a:latin typeface="Cambria" pitchFamily="18" charset="0"/>
              </a:rPr>
              <a:t>.</a:t>
            </a:r>
            <a:endParaRPr lang="es-PE" i="1" dirty="0" smtClean="0">
              <a:latin typeface="Cambria" pitchFamily="18" charset="0"/>
            </a:endParaRPr>
          </a:p>
          <a:p>
            <a:pPr marL="0" indent="0" algn="ctr">
              <a:buNone/>
            </a:pPr>
            <a:endParaRPr lang="es-PE" dirty="0" smtClean="0">
              <a:latin typeface="Cambria" pitchFamily="18" charset="0"/>
            </a:endParaRPr>
          </a:p>
          <a:p>
            <a:pPr algn="ctr">
              <a:buFont typeface="Wingdings" pitchFamily="2" charset="2"/>
              <a:buChar char="v"/>
            </a:pPr>
            <a:r>
              <a:rPr lang="es-PE" dirty="0" smtClean="0">
                <a:solidFill>
                  <a:srgbClr val="FF0000"/>
                </a:solidFill>
                <a:latin typeface="Cambria" pitchFamily="18" charset="0"/>
              </a:rPr>
              <a:t>Captura de los fuertes </a:t>
            </a:r>
            <a:r>
              <a:rPr lang="es-PE" dirty="0" err="1" smtClean="0">
                <a:solidFill>
                  <a:srgbClr val="FF0000"/>
                </a:solidFill>
                <a:latin typeface="Cambria" pitchFamily="18" charset="0"/>
              </a:rPr>
              <a:t>Donelson</a:t>
            </a:r>
            <a:r>
              <a:rPr lang="es-PE" dirty="0" smtClean="0">
                <a:solidFill>
                  <a:srgbClr val="FF0000"/>
                </a:solidFill>
                <a:latin typeface="Cambria" pitchFamily="18" charset="0"/>
              </a:rPr>
              <a:t> y Henry (Febrero de 1862) y batalla de </a:t>
            </a:r>
            <a:r>
              <a:rPr lang="es-PE" dirty="0" err="1" smtClean="0">
                <a:solidFill>
                  <a:srgbClr val="FF0000"/>
                </a:solidFill>
                <a:latin typeface="Cambria" pitchFamily="18" charset="0"/>
              </a:rPr>
              <a:t>Shiloh</a:t>
            </a:r>
            <a:r>
              <a:rPr lang="es-PE" dirty="0" smtClean="0">
                <a:solidFill>
                  <a:srgbClr val="FF0000"/>
                </a:solidFill>
                <a:latin typeface="Cambria" pitchFamily="18" charset="0"/>
              </a:rPr>
              <a:t> (Abril de 1862)</a:t>
            </a:r>
          </a:p>
          <a:p>
            <a:pPr marL="0" indent="0" algn="ctr">
              <a:buNone/>
            </a:pPr>
            <a:r>
              <a:rPr lang="es-PE" dirty="0" smtClean="0">
                <a:latin typeface="Cambria" pitchFamily="18" charset="0"/>
              </a:rPr>
              <a:t>¿Qué significaron estos enfrentamientos?</a:t>
            </a:r>
          </a:p>
          <a:p>
            <a:pPr marL="0" indent="0" algn="ctr">
              <a:buNone/>
            </a:pPr>
            <a:endParaRPr lang="es-PE" dirty="0" smtClean="0">
              <a:latin typeface="Cambria" pitchFamily="18" charset="0"/>
            </a:endParaRPr>
          </a:p>
          <a:p>
            <a:pPr marL="0" indent="0" algn="ctr">
              <a:buNone/>
            </a:pPr>
            <a:endParaRPr lang="es-PE" dirty="0" smtClean="0">
              <a:solidFill>
                <a:srgbClr val="FF0000"/>
              </a:solidFill>
              <a:latin typeface="Cambria" pitchFamily="18" charset="0"/>
            </a:endParaRPr>
          </a:p>
          <a:p>
            <a:pPr>
              <a:buFont typeface="Wingdings" pitchFamily="2" charset="2"/>
              <a:buChar char="v"/>
            </a:pPr>
            <a:endParaRPr lang="es-PE" dirty="0"/>
          </a:p>
        </p:txBody>
      </p:sp>
    </p:spTree>
    <p:extLst>
      <p:ext uri="{BB962C8B-B14F-4D97-AF65-F5344CB8AC3E}">
        <p14:creationId xmlns:p14="http://schemas.microsoft.com/office/powerpoint/2010/main" val="12278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p:cTn id="1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 calcmode="lin" valueType="num">
                                      <p:cBhvr>
                                        <p:cTn id="26"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4" name="Picture 2" descr="http://upload.wikimedia.org/wikipedia/commons/b/bc/Scott-anacond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205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7239000" cy="876712"/>
          </a:xfrm>
        </p:spPr>
        <p:txBody>
          <a:bodyPr>
            <a:normAutofit/>
          </a:bodyPr>
          <a:lstStyle/>
          <a:p>
            <a:pPr algn="ctr"/>
            <a:r>
              <a:rPr lang="es-PE" sz="2800" dirty="0"/>
              <a:t>EL DESARROLLO DE LA GUERRA: LOS ENFRENTAMIENTOS Y SU IMPACTO</a:t>
            </a:r>
          </a:p>
        </p:txBody>
      </p:sp>
      <p:sp>
        <p:nvSpPr>
          <p:cNvPr id="3" name="2 Marcador de contenido"/>
          <p:cNvSpPr>
            <a:spLocks noGrp="1"/>
          </p:cNvSpPr>
          <p:nvPr>
            <p:ph idx="1"/>
          </p:nvPr>
        </p:nvSpPr>
        <p:spPr>
          <a:xfrm>
            <a:off x="457200" y="1340768"/>
            <a:ext cx="7239000" cy="5114968"/>
          </a:xfrm>
        </p:spPr>
        <p:txBody>
          <a:bodyPr/>
          <a:lstStyle/>
          <a:p>
            <a:pPr algn="ctr">
              <a:buFont typeface="Wingdings" pitchFamily="2" charset="2"/>
              <a:buChar char="v"/>
            </a:pPr>
            <a:r>
              <a:rPr lang="es-PE" dirty="0">
                <a:solidFill>
                  <a:srgbClr val="FF0000"/>
                </a:solidFill>
                <a:latin typeface="Cambria" pitchFamily="18" charset="0"/>
              </a:rPr>
              <a:t>Enfrentamiento entre el </a:t>
            </a:r>
            <a:r>
              <a:rPr lang="es-PE" dirty="0" err="1">
                <a:solidFill>
                  <a:srgbClr val="FF0000"/>
                </a:solidFill>
                <a:latin typeface="Cambria" pitchFamily="18" charset="0"/>
              </a:rPr>
              <a:t>Merrimac</a:t>
            </a:r>
            <a:r>
              <a:rPr lang="es-PE" dirty="0">
                <a:solidFill>
                  <a:srgbClr val="FF0000"/>
                </a:solidFill>
                <a:latin typeface="Cambria" pitchFamily="18" charset="0"/>
              </a:rPr>
              <a:t> y el Monitor (Marzo de 1862) </a:t>
            </a:r>
          </a:p>
          <a:p>
            <a:pPr>
              <a:buFont typeface="Wingdings" pitchFamily="2" charset="2"/>
              <a:buChar char="v"/>
            </a:pPr>
            <a:endParaRPr lang="es-PE" dirty="0"/>
          </a:p>
        </p:txBody>
      </p:sp>
      <p:pic>
        <p:nvPicPr>
          <p:cNvPr id="1026" name="Picture 2" descr="https://encrypted-tbn0.gstatic.com/images?q=tbn:ANd9GcRO5Y51VVaSdB7e-HSbUjZ44ZFwcB-Vr-bKwgUjDQxt7CtWaEY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276872"/>
            <a:ext cx="3960440" cy="381642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https://encrypted-tbn0.gstatic.com/images?q=tbn:ANd9GcQMliP8grsag6orZoEOZXPLemwFn6fX0RXHaFDQO3id9BW9zb3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3345" y="2276872"/>
            <a:ext cx="3545039" cy="380120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3 Rectángulo"/>
          <p:cNvSpPr/>
          <p:nvPr/>
        </p:nvSpPr>
        <p:spPr>
          <a:xfrm>
            <a:off x="1454549" y="6309320"/>
            <a:ext cx="5526129" cy="461665"/>
          </a:xfrm>
          <a:prstGeom prst="rect">
            <a:avLst/>
          </a:prstGeom>
        </p:spPr>
        <p:txBody>
          <a:bodyPr wrap="none">
            <a:spAutoFit/>
          </a:bodyPr>
          <a:lstStyle/>
          <a:p>
            <a:pPr algn="ctr"/>
            <a:r>
              <a:rPr lang="es-ES" sz="2400" dirty="0">
                <a:latin typeface="Cambria" pitchFamily="18" charset="0"/>
              </a:rPr>
              <a:t>¿Una nueva era en los combates navales?</a:t>
            </a:r>
            <a:endParaRPr lang="es-PE" sz="2400" dirty="0">
              <a:latin typeface="Cambria" pitchFamily="18" charset="0"/>
            </a:endParaRPr>
          </a:p>
        </p:txBody>
      </p:sp>
    </p:spTree>
    <p:extLst>
      <p:ext uri="{BB962C8B-B14F-4D97-AF65-F5344CB8AC3E}">
        <p14:creationId xmlns:p14="http://schemas.microsoft.com/office/powerpoint/2010/main" val="396089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upload.wikimedia.org/wikipedia/commons/3/3f/Second_Battle_of_Bull_Run.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268760"/>
            <a:ext cx="8172400" cy="558924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467544" y="0"/>
            <a:ext cx="7239000" cy="1143000"/>
          </a:xfrm>
        </p:spPr>
        <p:txBody>
          <a:bodyPr>
            <a:normAutofit/>
          </a:bodyPr>
          <a:lstStyle/>
          <a:p>
            <a:pPr algn="ctr"/>
            <a:r>
              <a:rPr lang="es-PE" sz="2800" dirty="0"/>
              <a:t>EL DESARROLLO DE LA GUERRA: LOS ENFRENTAMIENTOS Y SU IMPACTO</a:t>
            </a:r>
          </a:p>
        </p:txBody>
      </p:sp>
      <p:sp>
        <p:nvSpPr>
          <p:cNvPr id="3" name="2 Marcador de contenido"/>
          <p:cNvSpPr>
            <a:spLocks noGrp="1"/>
          </p:cNvSpPr>
          <p:nvPr>
            <p:ph idx="1"/>
          </p:nvPr>
        </p:nvSpPr>
        <p:spPr>
          <a:xfrm>
            <a:off x="179512" y="1484784"/>
            <a:ext cx="7920880" cy="5373216"/>
          </a:xfrm>
        </p:spPr>
        <p:txBody>
          <a:bodyPr>
            <a:normAutofit fontScale="85000" lnSpcReduction="20000"/>
          </a:bodyPr>
          <a:lstStyle/>
          <a:p>
            <a:pPr algn="ctr">
              <a:buFont typeface="Wingdings" pitchFamily="2" charset="2"/>
              <a:buChar char="v"/>
            </a:pPr>
            <a:r>
              <a:rPr lang="es-PE" dirty="0" smtClean="0">
                <a:solidFill>
                  <a:srgbClr val="FF0000"/>
                </a:solidFill>
                <a:latin typeface="Cambria" pitchFamily="18" charset="0"/>
              </a:rPr>
              <a:t>Batalla por Richmond (25/ 06/1862-Siete días) </a:t>
            </a:r>
          </a:p>
          <a:p>
            <a:pPr marL="0" indent="0" algn="ctr">
              <a:buNone/>
            </a:pPr>
            <a:r>
              <a:rPr lang="es-PE" dirty="0" smtClean="0">
                <a:latin typeface="Cambria" pitchFamily="18" charset="0"/>
              </a:rPr>
              <a:t>¿Cuál fue su resultado?</a:t>
            </a:r>
          </a:p>
          <a:p>
            <a:pPr marL="0" indent="0" algn="ctr">
              <a:buNone/>
            </a:pPr>
            <a:endParaRPr lang="es-PE" dirty="0" smtClean="0">
              <a:latin typeface="Cambria" pitchFamily="18" charset="0"/>
            </a:endParaRPr>
          </a:p>
          <a:p>
            <a:pPr algn="ctr">
              <a:buFont typeface="Wingdings" pitchFamily="2" charset="2"/>
              <a:buChar char="v"/>
            </a:pPr>
            <a:r>
              <a:rPr lang="es-PE" dirty="0" smtClean="0">
                <a:solidFill>
                  <a:srgbClr val="FF0000"/>
                </a:solidFill>
                <a:latin typeface="Cambria" pitchFamily="18" charset="0"/>
              </a:rPr>
              <a:t>Segunda batalla de Bull </a:t>
            </a:r>
            <a:r>
              <a:rPr lang="es-PE" dirty="0" err="1" smtClean="0">
                <a:solidFill>
                  <a:srgbClr val="FF0000"/>
                </a:solidFill>
                <a:latin typeface="Cambria" pitchFamily="18" charset="0"/>
              </a:rPr>
              <a:t>Rum</a:t>
            </a:r>
            <a:r>
              <a:rPr lang="es-PE" dirty="0" smtClean="0">
                <a:solidFill>
                  <a:srgbClr val="FF0000"/>
                </a:solidFill>
                <a:latin typeface="Cambria" pitchFamily="18" charset="0"/>
              </a:rPr>
              <a:t> (Agosto de 1862)</a:t>
            </a:r>
          </a:p>
          <a:p>
            <a:pPr marL="0" indent="0" algn="ctr">
              <a:buNone/>
            </a:pPr>
            <a:r>
              <a:rPr lang="es-PE" dirty="0">
                <a:latin typeface="Cambria" pitchFamily="18" charset="0"/>
              </a:rPr>
              <a:t>¿Cuál fue su resultado?</a:t>
            </a:r>
          </a:p>
          <a:p>
            <a:pPr marL="0" indent="0">
              <a:buNone/>
            </a:pPr>
            <a:endParaRPr lang="es-PE" dirty="0" smtClean="0">
              <a:solidFill>
                <a:srgbClr val="FF0000"/>
              </a:solidFill>
              <a:latin typeface="Cambria" pitchFamily="18" charset="0"/>
            </a:endParaRPr>
          </a:p>
          <a:p>
            <a:pPr algn="ctr">
              <a:buFont typeface="Wingdings" pitchFamily="2" charset="2"/>
              <a:buChar char="v"/>
            </a:pPr>
            <a:r>
              <a:rPr lang="es-PE" b="1" dirty="0" smtClean="0">
                <a:solidFill>
                  <a:srgbClr val="FF0000"/>
                </a:solidFill>
                <a:latin typeface="Cambria" pitchFamily="18" charset="0"/>
              </a:rPr>
              <a:t>Batalla de </a:t>
            </a:r>
            <a:r>
              <a:rPr lang="es-PE" b="1" dirty="0" err="1" smtClean="0">
                <a:solidFill>
                  <a:srgbClr val="FF0000"/>
                </a:solidFill>
                <a:latin typeface="Cambria" pitchFamily="18" charset="0"/>
              </a:rPr>
              <a:t>Antietam</a:t>
            </a:r>
            <a:r>
              <a:rPr lang="es-PE" b="1" dirty="0" smtClean="0">
                <a:solidFill>
                  <a:srgbClr val="FF0000"/>
                </a:solidFill>
                <a:latin typeface="Cambria" pitchFamily="18" charset="0"/>
              </a:rPr>
              <a:t> (17/ 08/ 1862)</a:t>
            </a:r>
          </a:p>
          <a:p>
            <a:pPr algn="ctr">
              <a:buFont typeface="Wingdings" pitchFamily="2" charset="2"/>
              <a:buChar char="ü"/>
            </a:pPr>
            <a:r>
              <a:rPr lang="es-PE" dirty="0" smtClean="0">
                <a:latin typeface="Cambria" pitchFamily="18" charset="0"/>
              </a:rPr>
              <a:t>23,500 muertes en un solo día de enfrentamiento. </a:t>
            </a:r>
          </a:p>
          <a:p>
            <a:pPr algn="ctr">
              <a:buFont typeface="Wingdings" pitchFamily="2" charset="2"/>
              <a:buChar char="ü"/>
            </a:pPr>
            <a:r>
              <a:rPr lang="es-ES" dirty="0" smtClean="0">
                <a:latin typeface="Cambria" pitchFamily="18" charset="0"/>
              </a:rPr>
              <a:t>No hubo un claro ganador.</a:t>
            </a:r>
            <a:endParaRPr lang="es-PE" dirty="0" smtClean="0">
              <a:latin typeface="Cambria" pitchFamily="18" charset="0"/>
            </a:endParaRPr>
          </a:p>
          <a:p>
            <a:pPr algn="ctr">
              <a:buFont typeface="Wingdings" pitchFamily="2" charset="2"/>
              <a:buChar char="ü"/>
            </a:pPr>
            <a:r>
              <a:rPr lang="es-PE" dirty="0" smtClean="0">
                <a:latin typeface="Cambria" pitchFamily="18" charset="0"/>
              </a:rPr>
              <a:t>Detuvo el avance de Lee en el norte. </a:t>
            </a:r>
          </a:p>
          <a:p>
            <a:pPr algn="ctr">
              <a:buFont typeface="Wingdings" pitchFamily="2" charset="2"/>
              <a:buChar char="ü"/>
            </a:pPr>
            <a:r>
              <a:rPr lang="es-PE" dirty="0" smtClean="0">
                <a:latin typeface="Cambria" pitchFamily="18" charset="0"/>
              </a:rPr>
              <a:t>Fue presentada como una gran victoria de la Unión. </a:t>
            </a:r>
          </a:p>
          <a:p>
            <a:pPr algn="ctr">
              <a:buFont typeface="Wingdings" pitchFamily="2" charset="2"/>
              <a:buChar char="ü"/>
            </a:pPr>
            <a:r>
              <a:rPr lang="es-PE" dirty="0" smtClean="0">
                <a:latin typeface="Cambria" pitchFamily="18" charset="0"/>
              </a:rPr>
              <a:t>22 de setiembre Lincoln propone la </a:t>
            </a:r>
            <a:r>
              <a:rPr lang="es-PE" b="1" i="1" dirty="0" smtClean="0">
                <a:solidFill>
                  <a:srgbClr val="FF0000"/>
                </a:solidFill>
                <a:latin typeface="Cambria" pitchFamily="18" charset="0"/>
              </a:rPr>
              <a:t>Proclamación de la emancipación de los esclavos de los estados secesionistas</a:t>
            </a:r>
            <a:r>
              <a:rPr lang="es-PE" b="1" dirty="0" smtClean="0">
                <a:solidFill>
                  <a:srgbClr val="FF0000"/>
                </a:solidFill>
                <a:latin typeface="Cambria" pitchFamily="18" charset="0"/>
              </a:rPr>
              <a:t> </a:t>
            </a:r>
            <a:r>
              <a:rPr lang="es-PE" dirty="0" smtClean="0">
                <a:latin typeface="Cambria" pitchFamily="18" charset="0"/>
              </a:rPr>
              <a:t>a partir del 1 de enero de 1863.</a:t>
            </a:r>
          </a:p>
          <a:p>
            <a:pPr algn="ctr">
              <a:buFont typeface="Wingdings" pitchFamily="2" charset="2"/>
              <a:buChar char="ü"/>
            </a:pPr>
            <a:r>
              <a:rPr lang="es-PE" i="1" dirty="0" smtClean="0">
                <a:latin typeface="Cambria" pitchFamily="18" charset="0"/>
              </a:rPr>
              <a:t>«No fue un acto de filantropía sino una necesaria medida de guerra». </a:t>
            </a:r>
          </a:p>
        </p:txBody>
      </p:sp>
    </p:spTree>
    <p:extLst>
      <p:ext uri="{BB962C8B-B14F-4D97-AF65-F5344CB8AC3E}">
        <p14:creationId xmlns:p14="http://schemas.microsoft.com/office/powerpoint/2010/main" val="170891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additive="base">
                                        <p:cTn id="2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calcmode="lin" valueType="num">
                                      <p:cBhvr additive="base">
                                        <p:cTn id="3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 calcmode="lin" valueType="num">
                                      <p:cBhvr additive="base">
                                        <p:cTn id="5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3074" name="Picture 2" descr="http://www.letraslibres.com/sites/default/files/imagecache/revista_articulo_588_480/bartra01-460_pix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8702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imageshack.us/a/img267/8/civilamericanasaylerscr.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196752"/>
            <a:ext cx="8100392" cy="5661248"/>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251520" y="188640"/>
            <a:ext cx="7776864" cy="864096"/>
          </a:xfrm>
        </p:spPr>
        <p:txBody>
          <a:bodyPr>
            <a:normAutofit/>
          </a:bodyPr>
          <a:lstStyle/>
          <a:p>
            <a:pPr algn="ctr"/>
            <a:r>
              <a:rPr lang="es-PE" sz="2800" dirty="0"/>
              <a:t>EL DESARROLLO DE LA GUERRA: LOS ENFRENTAMIENTOS Y SU IMPACTO</a:t>
            </a:r>
          </a:p>
        </p:txBody>
      </p:sp>
      <p:sp>
        <p:nvSpPr>
          <p:cNvPr id="3" name="2 Marcador de contenido"/>
          <p:cNvSpPr>
            <a:spLocks noGrp="1"/>
          </p:cNvSpPr>
          <p:nvPr>
            <p:ph idx="1"/>
          </p:nvPr>
        </p:nvSpPr>
        <p:spPr>
          <a:xfrm>
            <a:off x="457200" y="1268760"/>
            <a:ext cx="7499176" cy="5400600"/>
          </a:xfrm>
        </p:spPr>
        <p:txBody>
          <a:bodyPr>
            <a:normAutofit fontScale="92500" lnSpcReduction="10000"/>
          </a:bodyPr>
          <a:lstStyle/>
          <a:p>
            <a:pPr algn="ctr">
              <a:buFont typeface="Wingdings" pitchFamily="2" charset="2"/>
              <a:buChar char="v"/>
            </a:pPr>
            <a:r>
              <a:rPr lang="es-PE" dirty="0" smtClean="0">
                <a:solidFill>
                  <a:srgbClr val="FF0000"/>
                </a:solidFill>
                <a:latin typeface="Cambria" pitchFamily="18" charset="0"/>
              </a:rPr>
              <a:t>Batalla de Fredericksburg (13/ 12/ 1862) </a:t>
            </a:r>
          </a:p>
          <a:p>
            <a:pPr marL="0" indent="0" algn="ctr">
              <a:buNone/>
            </a:pPr>
            <a:r>
              <a:rPr lang="es-PE" dirty="0" smtClean="0">
                <a:latin typeface="Cambria" pitchFamily="18" charset="0"/>
              </a:rPr>
              <a:t>¿Cuál fue el resultado?</a:t>
            </a:r>
          </a:p>
          <a:p>
            <a:pPr marL="0" indent="0" algn="ctr">
              <a:buNone/>
            </a:pPr>
            <a:r>
              <a:rPr lang="es-PE" i="1" dirty="0" smtClean="0">
                <a:latin typeface="Cambria" pitchFamily="18" charset="0"/>
              </a:rPr>
              <a:t>«La superioridad numérica del norte seguía estrellándose inútilmente contra la pericia de los jefes sureños»</a:t>
            </a:r>
          </a:p>
          <a:p>
            <a:pPr marL="0" indent="0" algn="ctr">
              <a:buNone/>
            </a:pPr>
            <a:endParaRPr lang="es-PE" i="1" dirty="0" smtClean="0">
              <a:latin typeface="Cambria" pitchFamily="18" charset="0"/>
            </a:endParaRPr>
          </a:p>
          <a:p>
            <a:pPr algn="ctr">
              <a:buFont typeface="Wingdings" pitchFamily="2" charset="2"/>
              <a:buChar char="v"/>
            </a:pPr>
            <a:r>
              <a:rPr lang="es-PE" dirty="0" smtClean="0">
                <a:solidFill>
                  <a:srgbClr val="FF0000"/>
                </a:solidFill>
                <a:latin typeface="Cambria" pitchFamily="18" charset="0"/>
              </a:rPr>
              <a:t>1863</a:t>
            </a:r>
          </a:p>
          <a:p>
            <a:pPr marL="0" indent="0" algn="ctr">
              <a:buNone/>
            </a:pPr>
            <a:r>
              <a:rPr lang="es-PE" dirty="0" smtClean="0">
                <a:latin typeface="Cambria" pitchFamily="18" charset="0"/>
              </a:rPr>
              <a:t>¿Por qué habría descontento en el Norte? ¿Cómo se reflejó este descontento? ¿Cuál fue la actitud Lincoln en esos momentos?</a:t>
            </a:r>
          </a:p>
          <a:p>
            <a:pPr marL="0" indent="0" algn="ctr">
              <a:buNone/>
            </a:pPr>
            <a:endParaRPr lang="es-PE" dirty="0" smtClean="0">
              <a:latin typeface="Cambria" pitchFamily="18" charset="0"/>
            </a:endParaRPr>
          </a:p>
          <a:p>
            <a:pPr algn="ctr">
              <a:buFont typeface="Wingdings" pitchFamily="2" charset="2"/>
              <a:buChar char="v"/>
            </a:pPr>
            <a:r>
              <a:rPr lang="es-PE" dirty="0" smtClean="0">
                <a:solidFill>
                  <a:srgbClr val="FF0000"/>
                </a:solidFill>
                <a:latin typeface="Cambria" pitchFamily="18" charset="0"/>
              </a:rPr>
              <a:t>Batalla de </a:t>
            </a:r>
            <a:r>
              <a:rPr lang="es-PE" dirty="0" err="1" smtClean="0">
                <a:solidFill>
                  <a:srgbClr val="FF0000"/>
                </a:solidFill>
                <a:latin typeface="Cambria" pitchFamily="18" charset="0"/>
              </a:rPr>
              <a:t>Chancellosville</a:t>
            </a:r>
            <a:r>
              <a:rPr lang="es-PE" dirty="0" smtClean="0">
                <a:solidFill>
                  <a:srgbClr val="FF0000"/>
                </a:solidFill>
                <a:latin typeface="Cambria" pitchFamily="18" charset="0"/>
              </a:rPr>
              <a:t> (1 al 5 de mayo de 1863)</a:t>
            </a:r>
          </a:p>
          <a:p>
            <a:pPr marL="0" indent="0" algn="ctr">
              <a:buNone/>
            </a:pPr>
            <a:r>
              <a:rPr lang="es-PE" dirty="0" smtClean="0">
                <a:latin typeface="Cambria" pitchFamily="18" charset="0"/>
              </a:rPr>
              <a:t>¿Cuál fue el resultado? ¿Cuál fue la mayor pérdida del sur?</a:t>
            </a:r>
          </a:p>
        </p:txBody>
      </p:sp>
    </p:spTree>
    <p:extLst>
      <p:ext uri="{BB962C8B-B14F-4D97-AF65-F5344CB8AC3E}">
        <p14:creationId xmlns:p14="http://schemas.microsoft.com/office/powerpoint/2010/main" val="337087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80">
                                          <p:stCondLst>
                                            <p:cond delay="0"/>
                                          </p:stCondLst>
                                        </p:cTn>
                                        <p:tgtEl>
                                          <p:spTgt spid="3">
                                            <p:txEl>
                                              <p:pRg st="2" end="2"/>
                                            </p:txEl>
                                          </p:spTgt>
                                        </p:tgtEl>
                                      </p:cBhvr>
                                    </p:animEffect>
                                    <p:anim calcmode="lin" valueType="num">
                                      <p:cBhvr>
                                        <p:cTn id="2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2" end="2"/>
                                            </p:txEl>
                                          </p:spTgt>
                                        </p:tgtEl>
                                      </p:cBhvr>
                                      <p:to x="100000" y="60000"/>
                                    </p:animScale>
                                    <p:animScale>
                                      <p:cBhvr>
                                        <p:cTn id="30" dur="166" decel="50000">
                                          <p:stCondLst>
                                            <p:cond delay="676"/>
                                          </p:stCondLst>
                                        </p:cTn>
                                        <p:tgtEl>
                                          <p:spTgt spid="3">
                                            <p:txEl>
                                              <p:pRg st="2" end="2"/>
                                            </p:txEl>
                                          </p:spTgt>
                                        </p:tgtEl>
                                      </p:cBhvr>
                                      <p:to x="100000" y="100000"/>
                                    </p:animScale>
                                    <p:animScale>
                                      <p:cBhvr>
                                        <p:cTn id="31" dur="26">
                                          <p:stCondLst>
                                            <p:cond delay="1312"/>
                                          </p:stCondLst>
                                        </p:cTn>
                                        <p:tgtEl>
                                          <p:spTgt spid="3">
                                            <p:txEl>
                                              <p:pRg st="2" end="2"/>
                                            </p:txEl>
                                          </p:spTgt>
                                        </p:tgtEl>
                                      </p:cBhvr>
                                      <p:to x="100000" y="80000"/>
                                    </p:animScale>
                                    <p:animScale>
                                      <p:cBhvr>
                                        <p:cTn id="32" dur="166" decel="50000">
                                          <p:stCondLst>
                                            <p:cond delay="1338"/>
                                          </p:stCondLst>
                                        </p:cTn>
                                        <p:tgtEl>
                                          <p:spTgt spid="3">
                                            <p:txEl>
                                              <p:pRg st="2" end="2"/>
                                            </p:txEl>
                                          </p:spTgt>
                                        </p:tgtEl>
                                      </p:cBhvr>
                                      <p:to x="100000" y="100000"/>
                                    </p:animScale>
                                    <p:animScale>
                                      <p:cBhvr>
                                        <p:cTn id="33" dur="26">
                                          <p:stCondLst>
                                            <p:cond delay="1642"/>
                                          </p:stCondLst>
                                        </p:cTn>
                                        <p:tgtEl>
                                          <p:spTgt spid="3">
                                            <p:txEl>
                                              <p:pRg st="2" end="2"/>
                                            </p:txEl>
                                          </p:spTgt>
                                        </p:tgtEl>
                                      </p:cBhvr>
                                      <p:to x="100000" y="90000"/>
                                    </p:animScale>
                                    <p:animScale>
                                      <p:cBhvr>
                                        <p:cTn id="34" dur="166" decel="50000">
                                          <p:stCondLst>
                                            <p:cond delay="1668"/>
                                          </p:stCondLst>
                                        </p:cTn>
                                        <p:tgtEl>
                                          <p:spTgt spid="3">
                                            <p:txEl>
                                              <p:pRg st="2" end="2"/>
                                            </p:txEl>
                                          </p:spTgt>
                                        </p:tgtEl>
                                      </p:cBhvr>
                                      <p:to x="100000" y="100000"/>
                                    </p:animScale>
                                    <p:animScale>
                                      <p:cBhvr>
                                        <p:cTn id="35" dur="26">
                                          <p:stCondLst>
                                            <p:cond delay="1808"/>
                                          </p:stCondLst>
                                        </p:cTn>
                                        <p:tgtEl>
                                          <p:spTgt spid="3">
                                            <p:txEl>
                                              <p:pRg st="2" end="2"/>
                                            </p:txEl>
                                          </p:spTgt>
                                        </p:tgtEl>
                                      </p:cBhvr>
                                      <p:to x="100000" y="95000"/>
                                    </p:animScale>
                                    <p:animScale>
                                      <p:cBhvr>
                                        <p:cTn id="36" dur="166" decel="50000">
                                          <p:stCondLst>
                                            <p:cond delay="1834"/>
                                          </p:stCondLst>
                                        </p:cTn>
                                        <p:tgtEl>
                                          <p:spTgt spid="3">
                                            <p:txEl>
                                              <p:pRg st="2" end="2"/>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wipe(down)">
                                      <p:cBhvr>
                                        <p:cTn id="41" dur="580">
                                          <p:stCondLst>
                                            <p:cond delay="0"/>
                                          </p:stCondLst>
                                        </p:cTn>
                                        <p:tgtEl>
                                          <p:spTgt spid="3">
                                            <p:txEl>
                                              <p:pRg st="5" end="5"/>
                                            </p:txEl>
                                          </p:spTgt>
                                        </p:tgtEl>
                                      </p:cBhvr>
                                    </p:animEffect>
                                    <p:anim calcmode="lin" valueType="num">
                                      <p:cBhvr>
                                        <p:cTn id="42"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5" end="5"/>
                                            </p:txEl>
                                          </p:spTgt>
                                        </p:tgtEl>
                                      </p:cBhvr>
                                      <p:to x="100000" y="60000"/>
                                    </p:animScale>
                                    <p:animScale>
                                      <p:cBhvr>
                                        <p:cTn id="48" dur="166" decel="50000">
                                          <p:stCondLst>
                                            <p:cond delay="676"/>
                                          </p:stCondLst>
                                        </p:cTn>
                                        <p:tgtEl>
                                          <p:spTgt spid="3">
                                            <p:txEl>
                                              <p:pRg st="5" end="5"/>
                                            </p:txEl>
                                          </p:spTgt>
                                        </p:tgtEl>
                                      </p:cBhvr>
                                      <p:to x="100000" y="100000"/>
                                    </p:animScale>
                                    <p:animScale>
                                      <p:cBhvr>
                                        <p:cTn id="49" dur="26">
                                          <p:stCondLst>
                                            <p:cond delay="1312"/>
                                          </p:stCondLst>
                                        </p:cTn>
                                        <p:tgtEl>
                                          <p:spTgt spid="3">
                                            <p:txEl>
                                              <p:pRg st="5" end="5"/>
                                            </p:txEl>
                                          </p:spTgt>
                                        </p:tgtEl>
                                      </p:cBhvr>
                                      <p:to x="100000" y="80000"/>
                                    </p:animScale>
                                    <p:animScale>
                                      <p:cBhvr>
                                        <p:cTn id="50" dur="166" decel="50000">
                                          <p:stCondLst>
                                            <p:cond delay="1338"/>
                                          </p:stCondLst>
                                        </p:cTn>
                                        <p:tgtEl>
                                          <p:spTgt spid="3">
                                            <p:txEl>
                                              <p:pRg st="5" end="5"/>
                                            </p:txEl>
                                          </p:spTgt>
                                        </p:tgtEl>
                                      </p:cBhvr>
                                      <p:to x="100000" y="100000"/>
                                    </p:animScale>
                                    <p:animScale>
                                      <p:cBhvr>
                                        <p:cTn id="51" dur="26">
                                          <p:stCondLst>
                                            <p:cond delay="1642"/>
                                          </p:stCondLst>
                                        </p:cTn>
                                        <p:tgtEl>
                                          <p:spTgt spid="3">
                                            <p:txEl>
                                              <p:pRg st="5" end="5"/>
                                            </p:txEl>
                                          </p:spTgt>
                                        </p:tgtEl>
                                      </p:cBhvr>
                                      <p:to x="100000" y="90000"/>
                                    </p:animScale>
                                    <p:animScale>
                                      <p:cBhvr>
                                        <p:cTn id="52" dur="166" decel="50000">
                                          <p:stCondLst>
                                            <p:cond delay="1668"/>
                                          </p:stCondLst>
                                        </p:cTn>
                                        <p:tgtEl>
                                          <p:spTgt spid="3">
                                            <p:txEl>
                                              <p:pRg st="5" end="5"/>
                                            </p:txEl>
                                          </p:spTgt>
                                        </p:tgtEl>
                                      </p:cBhvr>
                                      <p:to x="100000" y="100000"/>
                                    </p:animScale>
                                    <p:animScale>
                                      <p:cBhvr>
                                        <p:cTn id="53" dur="26">
                                          <p:stCondLst>
                                            <p:cond delay="1808"/>
                                          </p:stCondLst>
                                        </p:cTn>
                                        <p:tgtEl>
                                          <p:spTgt spid="3">
                                            <p:txEl>
                                              <p:pRg st="5" end="5"/>
                                            </p:txEl>
                                          </p:spTgt>
                                        </p:tgtEl>
                                      </p:cBhvr>
                                      <p:to x="100000" y="95000"/>
                                    </p:animScale>
                                    <p:animScale>
                                      <p:cBhvr>
                                        <p:cTn id="54" dur="166" decel="50000">
                                          <p:stCondLst>
                                            <p:cond delay="1834"/>
                                          </p:stCondLst>
                                        </p:cTn>
                                        <p:tgtEl>
                                          <p:spTgt spid="3">
                                            <p:txEl>
                                              <p:pRg st="5" end="5"/>
                                            </p:tx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wipe(down)">
                                      <p:cBhvr>
                                        <p:cTn id="59" dur="580">
                                          <p:stCondLst>
                                            <p:cond delay="0"/>
                                          </p:stCondLst>
                                        </p:cTn>
                                        <p:tgtEl>
                                          <p:spTgt spid="3">
                                            <p:txEl>
                                              <p:pRg st="8" end="8"/>
                                            </p:txEl>
                                          </p:spTgt>
                                        </p:tgtEl>
                                      </p:cBhvr>
                                    </p:animEffect>
                                    <p:anim calcmode="lin" valueType="num">
                                      <p:cBhvr>
                                        <p:cTn id="60"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xEl>
                                              <p:pRg st="8" end="8"/>
                                            </p:txEl>
                                          </p:spTgt>
                                        </p:tgtEl>
                                      </p:cBhvr>
                                      <p:to x="100000" y="60000"/>
                                    </p:animScale>
                                    <p:animScale>
                                      <p:cBhvr>
                                        <p:cTn id="66" dur="166" decel="50000">
                                          <p:stCondLst>
                                            <p:cond delay="676"/>
                                          </p:stCondLst>
                                        </p:cTn>
                                        <p:tgtEl>
                                          <p:spTgt spid="3">
                                            <p:txEl>
                                              <p:pRg st="8" end="8"/>
                                            </p:txEl>
                                          </p:spTgt>
                                        </p:tgtEl>
                                      </p:cBhvr>
                                      <p:to x="100000" y="100000"/>
                                    </p:animScale>
                                    <p:animScale>
                                      <p:cBhvr>
                                        <p:cTn id="67" dur="26">
                                          <p:stCondLst>
                                            <p:cond delay="1312"/>
                                          </p:stCondLst>
                                        </p:cTn>
                                        <p:tgtEl>
                                          <p:spTgt spid="3">
                                            <p:txEl>
                                              <p:pRg st="8" end="8"/>
                                            </p:txEl>
                                          </p:spTgt>
                                        </p:tgtEl>
                                      </p:cBhvr>
                                      <p:to x="100000" y="80000"/>
                                    </p:animScale>
                                    <p:animScale>
                                      <p:cBhvr>
                                        <p:cTn id="68" dur="166" decel="50000">
                                          <p:stCondLst>
                                            <p:cond delay="1338"/>
                                          </p:stCondLst>
                                        </p:cTn>
                                        <p:tgtEl>
                                          <p:spTgt spid="3">
                                            <p:txEl>
                                              <p:pRg st="8" end="8"/>
                                            </p:txEl>
                                          </p:spTgt>
                                        </p:tgtEl>
                                      </p:cBhvr>
                                      <p:to x="100000" y="100000"/>
                                    </p:animScale>
                                    <p:animScale>
                                      <p:cBhvr>
                                        <p:cTn id="69" dur="26">
                                          <p:stCondLst>
                                            <p:cond delay="1642"/>
                                          </p:stCondLst>
                                        </p:cTn>
                                        <p:tgtEl>
                                          <p:spTgt spid="3">
                                            <p:txEl>
                                              <p:pRg st="8" end="8"/>
                                            </p:txEl>
                                          </p:spTgt>
                                        </p:tgtEl>
                                      </p:cBhvr>
                                      <p:to x="100000" y="90000"/>
                                    </p:animScale>
                                    <p:animScale>
                                      <p:cBhvr>
                                        <p:cTn id="70" dur="166" decel="50000">
                                          <p:stCondLst>
                                            <p:cond delay="1668"/>
                                          </p:stCondLst>
                                        </p:cTn>
                                        <p:tgtEl>
                                          <p:spTgt spid="3">
                                            <p:txEl>
                                              <p:pRg st="8" end="8"/>
                                            </p:txEl>
                                          </p:spTgt>
                                        </p:tgtEl>
                                      </p:cBhvr>
                                      <p:to x="100000" y="100000"/>
                                    </p:animScale>
                                    <p:animScale>
                                      <p:cBhvr>
                                        <p:cTn id="71" dur="26">
                                          <p:stCondLst>
                                            <p:cond delay="1808"/>
                                          </p:stCondLst>
                                        </p:cTn>
                                        <p:tgtEl>
                                          <p:spTgt spid="3">
                                            <p:txEl>
                                              <p:pRg st="8" end="8"/>
                                            </p:txEl>
                                          </p:spTgt>
                                        </p:tgtEl>
                                      </p:cBhvr>
                                      <p:to x="100000" y="95000"/>
                                    </p:animScale>
                                    <p:animScale>
                                      <p:cBhvr>
                                        <p:cTn id="72" dur="166" decel="50000">
                                          <p:stCondLst>
                                            <p:cond delay="1834"/>
                                          </p:stCondLst>
                                        </p:cTn>
                                        <p:tgtEl>
                                          <p:spTgt spid="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estaticos04.elmundo.es/america/imagenes/2013/06/29/estados_unidos/1372502218_extras_ladillos_1_0.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124744"/>
            <a:ext cx="8172400" cy="5733256"/>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467544" y="188640"/>
            <a:ext cx="7239000" cy="864096"/>
          </a:xfrm>
        </p:spPr>
        <p:txBody>
          <a:bodyPr>
            <a:normAutofit/>
          </a:bodyPr>
          <a:lstStyle/>
          <a:p>
            <a:pPr algn="ctr"/>
            <a:r>
              <a:rPr lang="es-PE" sz="2800" dirty="0"/>
              <a:t>EL DESARROLLO DE LA GUERRA: LOS ENFRENTAMIENTOS Y SU IMPACTO</a:t>
            </a:r>
          </a:p>
        </p:txBody>
      </p:sp>
      <p:sp>
        <p:nvSpPr>
          <p:cNvPr id="3" name="2 Marcador de contenido"/>
          <p:cNvSpPr>
            <a:spLocks noGrp="1"/>
          </p:cNvSpPr>
          <p:nvPr>
            <p:ph idx="1"/>
          </p:nvPr>
        </p:nvSpPr>
        <p:spPr>
          <a:xfrm>
            <a:off x="179512" y="1196752"/>
            <a:ext cx="7704856" cy="5258984"/>
          </a:xfrm>
        </p:spPr>
        <p:txBody>
          <a:bodyPr>
            <a:normAutofit lnSpcReduction="10000"/>
          </a:bodyPr>
          <a:lstStyle/>
          <a:p>
            <a:pPr algn="ctr">
              <a:buFont typeface="Wingdings" pitchFamily="2" charset="2"/>
              <a:buChar char="v"/>
            </a:pPr>
            <a:r>
              <a:rPr lang="es-PE" b="1" dirty="0" smtClean="0">
                <a:solidFill>
                  <a:srgbClr val="FF0000"/>
                </a:solidFill>
              </a:rPr>
              <a:t>Batalla de Gettysburg (1 al 3 de julio de 1863)</a:t>
            </a:r>
          </a:p>
          <a:p>
            <a:pPr marL="0" indent="0" algn="ctr">
              <a:buNone/>
            </a:pPr>
            <a:endParaRPr lang="es-PE" b="1" dirty="0" smtClean="0">
              <a:solidFill>
                <a:srgbClr val="FF0000"/>
              </a:solidFill>
            </a:endParaRPr>
          </a:p>
          <a:p>
            <a:pPr algn="just">
              <a:buFont typeface="Wingdings" pitchFamily="2" charset="2"/>
              <a:buChar char="ü"/>
            </a:pPr>
            <a:r>
              <a:rPr lang="es-PE" dirty="0" smtClean="0">
                <a:solidFill>
                  <a:srgbClr val="FF0000"/>
                </a:solidFill>
                <a:latin typeface="Cambria" pitchFamily="18" charset="0"/>
              </a:rPr>
              <a:t>Lee</a:t>
            </a:r>
            <a:r>
              <a:rPr lang="es-PE" dirty="0" smtClean="0">
                <a:latin typeface="Cambria" pitchFamily="18" charset="0"/>
              </a:rPr>
              <a:t> con 75 mil soldados amenaza Filadelfia.</a:t>
            </a:r>
          </a:p>
          <a:p>
            <a:pPr algn="just">
              <a:buFont typeface="Wingdings" pitchFamily="2" charset="2"/>
              <a:buChar char="ü"/>
            </a:pPr>
            <a:r>
              <a:rPr lang="es-PE" dirty="0" smtClean="0">
                <a:latin typeface="Cambria" pitchFamily="18" charset="0"/>
              </a:rPr>
              <a:t>General unionista </a:t>
            </a:r>
            <a:r>
              <a:rPr lang="es-PE" dirty="0" smtClean="0">
                <a:solidFill>
                  <a:srgbClr val="FF0000"/>
                </a:solidFill>
                <a:latin typeface="Cambria" pitchFamily="18" charset="0"/>
              </a:rPr>
              <a:t>George Mead </a:t>
            </a:r>
            <a:r>
              <a:rPr lang="es-PE" dirty="0" smtClean="0">
                <a:latin typeface="Cambria" pitchFamily="18" charset="0"/>
              </a:rPr>
              <a:t>con 90 mil soldados. </a:t>
            </a:r>
          </a:p>
          <a:p>
            <a:pPr algn="just">
              <a:buFont typeface="Wingdings" pitchFamily="2" charset="2"/>
              <a:buChar char="ü"/>
            </a:pPr>
            <a:r>
              <a:rPr lang="es-PE" b="1" dirty="0" smtClean="0">
                <a:solidFill>
                  <a:srgbClr val="FF0000"/>
                </a:solidFill>
                <a:latin typeface="Cambria" pitchFamily="18" charset="0"/>
              </a:rPr>
              <a:t>La mayor y más sangrienta batalla de la guerra. Mas de 50 mil muertes. </a:t>
            </a:r>
          </a:p>
          <a:p>
            <a:pPr algn="just">
              <a:buFont typeface="Wingdings" pitchFamily="2" charset="2"/>
              <a:buChar char="ü"/>
            </a:pPr>
            <a:r>
              <a:rPr lang="es-PE" dirty="0" smtClean="0">
                <a:latin typeface="Cambria" pitchFamily="18" charset="0"/>
              </a:rPr>
              <a:t>Lee es derrotado. Consigue organizar la retirada. </a:t>
            </a:r>
            <a:r>
              <a:rPr lang="es-PE" b="1" dirty="0" smtClean="0">
                <a:solidFill>
                  <a:srgbClr val="FF0000"/>
                </a:solidFill>
                <a:latin typeface="Cambria" pitchFamily="18" charset="0"/>
              </a:rPr>
              <a:t>Ya no se intentará invadir el territorio del norte</a:t>
            </a:r>
            <a:r>
              <a:rPr lang="es-PE" dirty="0" smtClean="0">
                <a:latin typeface="Cambria" pitchFamily="18" charset="0"/>
              </a:rPr>
              <a:t>. </a:t>
            </a:r>
          </a:p>
          <a:p>
            <a:pPr algn="just">
              <a:buFont typeface="Wingdings" pitchFamily="2" charset="2"/>
              <a:buChar char="ü"/>
            </a:pPr>
            <a:r>
              <a:rPr lang="es-PE" b="1" dirty="0" smtClean="0">
                <a:solidFill>
                  <a:srgbClr val="FF0000"/>
                </a:solidFill>
                <a:latin typeface="Cambria" pitchFamily="18" charset="0"/>
              </a:rPr>
              <a:t>Impacto: </a:t>
            </a:r>
            <a:r>
              <a:rPr lang="es-PE" dirty="0" smtClean="0">
                <a:latin typeface="Cambria" pitchFamily="18" charset="0"/>
              </a:rPr>
              <a:t>Fracasó el plan sureño de invadir el norte Eleva la moral de la Unión. Lee no es invencible. Favorecería la reelección de Lincoln.</a:t>
            </a:r>
          </a:p>
          <a:p>
            <a:endParaRPr lang="es-PE" dirty="0" smtClean="0"/>
          </a:p>
        </p:txBody>
      </p:sp>
    </p:spTree>
    <p:extLst>
      <p:ext uri="{BB962C8B-B14F-4D97-AF65-F5344CB8AC3E}">
        <p14:creationId xmlns:p14="http://schemas.microsoft.com/office/powerpoint/2010/main" val="154690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2.bp.blogspot.com/-89-I2Bl-Ghc/Ty0re6LqHsI/AAAAAAAABzw/NTJMtbIEnGE/s1600/guerra-de-secesion-USA.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268760"/>
            <a:ext cx="8172400" cy="558924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457200" y="320040"/>
            <a:ext cx="7239000" cy="876712"/>
          </a:xfrm>
        </p:spPr>
        <p:txBody>
          <a:bodyPr>
            <a:normAutofit/>
          </a:bodyPr>
          <a:lstStyle/>
          <a:p>
            <a:pPr algn="ctr"/>
            <a:r>
              <a:rPr lang="es-PE" sz="2800" dirty="0"/>
              <a:t>EL DESARROLLO DE LA GUERRA: LOS ENFRENTAMIENTOS Y SU IMPACTO</a:t>
            </a:r>
          </a:p>
        </p:txBody>
      </p:sp>
      <p:sp>
        <p:nvSpPr>
          <p:cNvPr id="3" name="2 Marcador de contenido"/>
          <p:cNvSpPr>
            <a:spLocks noGrp="1"/>
          </p:cNvSpPr>
          <p:nvPr>
            <p:ph idx="1"/>
          </p:nvPr>
        </p:nvSpPr>
        <p:spPr>
          <a:xfrm>
            <a:off x="251520" y="1484784"/>
            <a:ext cx="7560840" cy="5373216"/>
          </a:xfrm>
        </p:spPr>
        <p:txBody>
          <a:bodyPr>
            <a:normAutofit/>
          </a:bodyPr>
          <a:lstStyle/>
          <a:p>
            <a:pPr algn="ctr">
              <a:buFont typeface="Wingdings" pitchFamily="2" charset="2"/>
              <a:buChar char="v"/>
            </a:pPr>
            <a:r>
              <a:rPr lang="es-PE" dirty="0" smtClean="0">
                <a:solidFill>
                  <a:srgbClr val="FF0000"/>
                </a:solidFill>
                <a:latin typeface="Cambria" pitchFamily="18" charset="0"/>
              </a:rPr>
              <a:t>Batalla de Vicksburg (4 de julio 1863) Suroeste</a:t>
            </a:r>
          </a:p>
          <a:p>
            <a:pPr algn="ctr">
              <a:buFont typeface="Wingdings" pitchFamily="2" charset="2"/>
              <a:buChar char="v"/>
            </a:pPr>
            <a:endParaRPr lang="es-PE" dirty="0" smtClean="0">
              <a:solidFill>
                <a:srgbClr val="FF0000"/>
              </a:solidFill>
              <a:latin typeface="Cambria" pitchFamily="18" charset="0"/>
            </a:endParaRPr>
          </a:p>
          <a:p>
            <a:pPr algn="ctr">
              <a:buFont typeface="Wingdings" pitchFamily="2" charset="2"/>
              <a:buChar char="ü"/>
            </a:pPr>
            <a:r>
              <a:rPr lang="es-PE" dirty="0" err="1" smtClean="0">
                <a:latin typeface="Cambria" pitchFamily="18" charset="0"/>
              </a:rPr>
              <a:t>Grant</a:t>
            </a:r>
            <a:r>
              <a:rPr lang="es-PE" dirty="0" smtClean="0">
                <a:latin typeface="Cambria" pitchFamily="18" charset="0"/>
              </a:rPr>
              <a:t> y Sherman con 75 mil soldados  atacan la fortaleza defendida por 30 mil soldados. </a:t>
            </a:r>
          </a:p>
          <a:p>
            <a:pPr algn="ctr">
              <a:buFont typeface="Wingdings" pitchFamily="2" charset="2"/>
              <a:buChar char="ü"/>
            </a:pPr>
            <a:r>
              <a:rPr lang="es-PE" dirty="0" smtClean="0">
                <a:latin typeface="Cambria" pitchFamily="18" charset="0"/>
              </a:rPr>
              <a:t>Además de la superioridad numérica  ¿qué otros factores favorecieron el triunfo de la Unión en esta batalla?</a:t>
            </a:r>
          </a:p>
          <a:p>
            <a:pPr algn="ctr">
              <a:buFont typeface="Wingdings" pitchFamily="2" charset="2"/>
              <a:buChar char="ü"/>
            </a:pPr>
            <a:r>
              <a:rPr lang="es-ES" dirty="0" smtClean="0">
                <a:latin typeface="Cambria" pitchFamily="18" charset="0"/>
              </a:rPr>
              <a:t>¿De qué manera impactaron ambas batallas en la Unión,  la Confederación y el exterior?</a:t>
            </a:r>
            <a:endParaRPr lang="es-PE" dirty="0" smtClean="0">
              <a:latin typeface="Cambria" pitchFamily="18" charset="0"/>
            </a:endParaRPr>
          </a:p>
        </p:txBody>
      </p:sp>
    </p:spTree>
    <p:extLst>
      <p:ext uri="{BB962C8B-B14F-4D97-AF65-F5344CB8AC3E}">
        <p14:creationId xmlns:p14="http://schemas.microsoft.com/office/powerpoint/2010/main" val="324731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6146" name="Picture 2" descr="mapa-guerra-seces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6 Flecha abajo"/>
          <p:cNvSpPr/>
          <p:nvPr/>
        </p:nvSpPr>
        <p:spPr>
          <a:xfrm>
            <a:off x="5354041" y="3334245"/>
            <a:ext cx="504056" cy="2160240"/>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8 Flecha abajo"/>
          <p:cNvSpPr/>
          <p:nvPr/>
        </p:nvSpPr>
        <p:spPr>
          <a:xfrm rot="16200000">
            <a:off x="6556200" y="3801396"/>
            <a:ext cx="488129" cy="1714069"/>
          </a:xfrm>
          <a:prstGeom prst="downArrow">
            <a:avLst>
              <a:gd name="adj1" fmla="val 50000"/>
              <a:gd name="adj2" fmla="val 53230"/>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18905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blog-eeuu.com/wp-content/uploads/2011/10/79-Jean-Leon-Gerome-Ferris-Appomatox-299x231.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340768"/>
            <a:ext cx="8100392" cy="5517232"/>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467544" y="116632"/>
            <a:ext cx="7239000" cy="1143000"/>
          </a:xfrm>
        </p:spPr>
        <p:txBody>
          <a:bodyPr>
            <a:normAutofit/>
          </a:bodyPr>
          <a:lstStyle/>
          <a:p>
            <a:pPr algn="ctr"/>
            <a:r>
              <a:rPr lang="es-PE" sz="2800" dirty="0"/>
              <a:t>EL DESARROLLO DE LA GUERRA: LOS ENFRENTAMIENTOS Y SU IMPACTO</a:t>
            </a:r>
          </a:p>
        </p:txBody>
      </p:sp>
      <p:sp>
        <p:nvSpPr>
          <p:cNvPr id="3" name="2 Marcador de contenido"/>
          <p:cNvSpPr>
            <a:spLocks noGrp="1"/>
          </p:cNvSpPr>
          <p:nvPr>
            <p:ph idx="1"/>
          </p:nvPr>
        </p:nvSpPr>
        <p:spPr>
          <a:xfrm>
            <a:off x="251520" y="1609416"/>
            <a:ext cx="7704856" cy="5059944"/>
          </a:xfrm>
        </p:spPr>
        <p:txBody>
          <a:bodyPr>
            <a:normAutofit fontScale="92500" lnSpcReduction="10000"/>
          </a:bodyPr>
          <a:lstStyle/>
          <a:p>
            <a:pPr algn="ctr">
              <a:buFont typeface="Wingdings" pitchFamily="2" charset="2"/>
              <a:buChar char="v"/>
            </a:pPr>
            <a:r>
              <a:rPr lang="es-PE" dirty="0" smtClean="0">
                <a:solidFill>
                  <a:srgbClr val="FF0000"/>
                </a:solidFill>
                <a:latin typeface="Cambria" pitchFamily="18" charset="0"/>
              </a:rPr>
              <a:t>Sherman y la campaña hacia el este </a:t>
            </a:r>
          </a:p>
          <a:p>
            <a:pPr algn="ctr">
              <a:buFont typeface="Wingdings" pitchFamily="2" charset="2"/>
              <a:buChar char="ü"/>
            </a:pPr>
            <a:r>
              <a:rPr lang="es-PE" dirty="0" smtClean="0">
                <a:latin typeface="Cambria" pitchFamily="18" charset="0"/>
              </a:rPr>
              <a:t>¿Cuáles fueron sus características?</a:t>
            </a:r>
          </a:p>
          <a:p>
            <a:pPr algn="ctr">
              <a:buFont typeface="Wingdings" pitchFamily="2" charset="2"/>
              <a:buChar char="ü"/>
            </a:pPr>
            <a:endParaRPr lang="es-PE" dirty="0" smtClean="0">
              <a:latin typeface="Cambria" pitchFamily="18" charset="0"/>
            </a:endParaRPr>
          </a:p>
          <a:p>
            <a:pPr algn="ctr">
              <a:buFont typeface="Wingdings" pitchFamily="2" charset="2"/>
              <a:buChar char="v"/>
            </a:pPr>
            <a:r>
              <a:rPr lang="es-ES" b="1" dirty="0" smtClean="0">
                <a:solidFill>
                  <a:srgbClr val="FF0000"/>
                </a:solidFill>
                <a:latin typeface="Cambria" pitchFamily="18" charset="0"/>
              </a:rPr>
              <a:t>Hechos finales</a:t>
            </a:r>
            <a:endParaRPr lang="es-PE" b="1" dirty="0" smtClean="0">
              <a:solidFill>
                <a:srgbClr val="FF0000"/>
              </a:solidFill>
              <a:latin typeface="Cambria" pitchFamily="18" charset="0"/>
            </a:endParaRPr>
          </a:p>
          <a:p>
            <a:pPr algn="ctr">
              <a:buFont typeface="Wingdings" pitchFamily="2" charset="2"/>
              <a:buChar char="§"/>
            </a:pPr>
            <a:r>
              <a:rPr lang="es-PE" dirty="0" smtClean="0">
                <a:solidFill>
                  <a:srgbClr val="FF0000"/>
                </a:solidFill>
                <a:latin typeface="Cambria" pitchFamily="18" charset="0"/>
              </a:rPr>
              <a:t>Elecciones de 1864: </a:t>
            </a:r>
            <a:r>
              <a:rPr lang="es-PE" dirty="0" smtClean="0">
                <a:latin typeface="Cambria" pitchFamily="18" charset="0"/>
              </a:rPr>
              <a:t>triunfo de Lincoln. Inicia su segundo gobierno en marzo de 1865.Trabajar por la reconciliación</a:t>
            </a:r>
          </a:p>
          <a:p>
            <a:pPr algn="ctr">
              <a:buFont typeface="Wingdings" pitchFamily="2" charset="2"/>
              <a:buChar char="§"/>
            </a:pPr>
            <a:r>
              <a:rPr lang="es-PE" dirty="0" smtClean="0">
                <a:latin typeface="Cambria" pitchFamily="18" charset="0"/>
              </a:rPr>
              <a:t>Visita al general </a:t>
            </a:r>
            <a:r>
              <a:rPr lang="es-PE" dirty="0" err="1" smtClean="0">
                <a:latin typeface="Cambria" pitchFamily="18" charset="0"/>
              </a:rPr>
              <a:t>Grant</a:t>
            </a:r>
            <a:r>
              <a:rPr lang="es-PE" dirty="0" smtClean="0">
                <a:latin typeface="Cambria" pitchFamily="18" charset="0"/>
              </a:rPr>
              <a:t> y Sherman: Condiciones de rendición.</a:t>
            </a:r>
          </a:p>
          <a:p>
            <a:pPr algn="ctr">
              <a:buFont typeface="Wingdings" pitchFamily="2" charset="2"/>
              <a:buChar char="§"/>
            </a:pPr>
            <a:r>
              <a:rPr lang="es-PE" dirty="0" smtClean="0">
                <a:solidFill>
                  <a:srgbClr val="FF0000"/>
                </a:solidFill>
                <a:latin typeface="Cambria" pitchFamily="18" charset="0"/>
              </a:rPr>
              <a:t>Caída de Richmond 3 de abril 1865.</a:t>
            </a:r>
          </a:p>
          <a:p>
            <a:pPr algn="ctr">
              <a:buFont typeface="Wingdings" pitchFamily="2" charset="2"/>
              <a:buChar char="§"/>
            </a:pPr>
            <a:r>
              <a:rPr lang="es-PE" dirty="0" smtClean="0">
                <a:latin typeface="Cambria" pitchFamily="18" charset="0"/>
              </a:rPr>
              <a:t>Rendición de Lee en </a:t>
            </a:r>
            <a:r>
              <a:rPr lang="es-PE" dirty="0" err="1" smtClean="0">
                <a:latin typeface="Cambria" pitchFamily="18" charset="0"/>
              </a:rPr>
              <a:t>Appomatox</a:t>
            </a:r>
            <a:r>
              <a:rPr lang="es-PE" dirty="0" smtClean="0">
                <a:latin typeface="Cambria" pitchFamily="18" charset="0"/>
              </a:rPr>
              <a:t> el 9 de abril de 1865</a:t>
            </a:r>
            <a:r>
              <a:rPr lang="es-PE" b="1" dirty="0" smtClean="0">
                <a:solidFill>
                  <a:srgbClr val="FF0000"/>
                </a:solidFill>
                <a:latin typeface="Cambria" pitchFamily="18" charset="0"/>
              </a:rPr>
              <a:t>. Fin de la guerra</a:t>
            </a:r>
            <a:r>
              <a:rPr lang="es-PE" dirty="0" smtClean="0">
                <a:latin typeface="Cambria" pitchFamily="18" charset="0"/>
              </a:rPr>
              <a:t>.</a:t>
            </a:r>
          </a:p>
          <a:p>
            <a:pPr algn="ctr">
              <a:buFont typeface="Wingdings" pitchFamily="2" charset="2"/>
              <a:buChar char="§"/>
            </a:pPr>
            <a:r>
              <a:rPr lang="es-ES" b="1" dirty="0" smtClean="0">
                <a:solidFill>
                  <a:srgbClr val="FF0000"/>
                </a:solidFill>
                <a:latin typeface="Cambria" pitchFamily="18" charset="0"/>
              </a:rPr>
              <a:t>14 de abril de 1865: </a:t>
            </a:r>
            <a:r>
              <a:rPr lang="es-ES" dirty="0" smtClean="0">
                <a:latin typeface="Cambria" pitchFamily="18" charset="0"/>
              </a:rPr>
              <a:t>Asesinato de Abraham Lincoln.</a:t>
            </a:r>
            <a:endParaRPr lang="es-PE" dirty="0" smtClean="0">
              <a:latin typeface="Cambria" pitchFamily="18" charset="0"/>
            </a:endParaRPr>
          </a:p>
          <a:p>
            <a:endParaRPr lang="es-PE" dirty="0"/>
          </a:p>
        </p:txBody>
      </p:sp>
    </p:spTree>
    <p:extLst>
      <p:ext uri="{BB962C8B-B14F-4D97-AF65-F5344CB8AC3E}">
        <p14:creationId xmlns:p14="http://schemas.microsoft.com/office/powerpoint/2010/main" val="342110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p:cTn id="2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5"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2000"/>
                                        <p:tgtEl>
                                          <p:spTgt spid="3">
                                            <p:txEl>
                                              <p:pRg st="8" end="8"/>
                                            </p:txEl>
                                          </p:spTgt>
                                        </p:tgtEl>
                                      </p:cBhvr>
                                    </p:animEffect>
                                    <p:anim calcmode="lin" valueType="num">
                                      <p:cBhvr>
                                        <p:cTn id="52" dur="20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53" dur="20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2050" name="Picture 2" descr="http://www.shenoc.com/trajet%20esclave%20car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4606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39000" cy="804704"/>
          </a:xfrm>
        </p:spPr>
        <p:txBody>
          <a:bodyPr/>
          <a:lstStyle/>
          <a:p>
            <a:pPr algn="ctr"/>
            <a:r>
              <a:rPr lang="es-PE" dirty="0" smtClean="0"/>
              <a:t>LA RECONSTRUCCIÓN</a:t>
            </a:r>
            <a:endParaRPr lang="es-PE" dirty="0"/>
          </a:p>
        </p:txBody>
      </p:sp>
      <p:sp>
        <p:nvSpPr>
          <p:cNvPr id="3" name="2 Marcador de contenido"/>
          <p:cNvSpPr>
            <a:spLocks noGrp="1"/>
          </p:cNvSpPr>
          <p:nvPr>
            <p:ph idx="1"/>
          </p:nvPr>
        </p:nvSpPr>
        <p:spPr/>
        <p:txBody>
          <a:bodyPr/>
          <a:lstStyle/>
          <a:p>
            <a:pPr algn="ctr"/>
            <a:r>
              <a:rPr lang="es-PE" dirty="0" smtClean="0"/>
              <a:t>OBJETIVOS</a:t>
            </a:r>
          </a:p>
          <a:p>
            <a:pPr algn="just">
              <a:buFont typeface="Wingdings" pitchFamily="2" charset="2"/>
              <a:buChar char="ü"/>
            </a:pPr>
            <a:r>
              <a:rPr lang="es-PE" dirty="0" smtClean="0">
                <a:latin typeface="Cambria" pitchFamily="18" charset="0"/>
              </a:rPr>
              <a:t>Reconstrucción material del sur.</a:t>
            </a:r>
          </a:p>
          <a:p>
            <a:pPr algn="just">
              <a:buFont typeface="Wingdings" pitchFamily="2" charset="2"/>
              <a:buChar char="ü"/>
            </a:pPr>
            <a:r>
              <a:rPr lang="es-PE" dirty="0" smtClean="0">
                <a:latin typeface="Cambria" pitchFamily="18" charset="0"/>
              </a:rPr>
              <a:t>Integración de los antiguos esclavos a la vida en libertad.</a:t>
            </a:r>
          </a:p>
          <a:p>
            <a:pPr algn="just">
              <a:buFont typeface="Wingdings" pitchFamily="2" charset="2"/>
              <a:buChar char="ü"/>
            </a:pPr>
            <a:r>
              <a:rPr lang="es-PE" dirty="0" smtClean="0">
                <a:latin typeface="Cambria" pitchFamily="18" charset="0"/>
              </a:rPr>
              <a:t>Reincorporación a la Unión de los antiguos estados confederados.</a:t>
            </a:r>
          </a:p>
          <a:p>
            <a:pPr marL="0" indent="0" algn="just">
              <a:buNone/>
            </a:pPr>
            <a:endParaRPr lang="es-PE" dirty="0">
              <a:latin typeface="Cambria" pitchFamily="18" charset="0"/>
            </a:endParaRPr>
          </a:p>
          <a:p>
            <a:pPr marL="0" indent="0" algn="ctr">
              <a:buNone/>
            </a:pPr>
            <a:r>
              <a:rPr lang="es-PE" b="1" dirty="0" smtClean="0">
                <a:latin typeface="Cambria" pitchFamily="18" charset="0"/>
              </a:rPr>
              <a:t>¿Qué se hizo al respecto y en qué medida se cumplieron?</a:t>
            </a:r>
            <a:endParaRPr lang="es-PE" b="1" dirty="0">
              <a:latin typeface="Cambria" pitchFamily="18" charset="0"/>
            </a:endParaRPr>
          </a:p>
        </p:txBody>
      </p:sp>
    </p:spTree>
    <p:extLst>
      <p:ext uri="{BB962C8B-B14F-4D97-AF65-F5344CB8AC3E}">
        <p14:creationId xmlns:p14="http://schemas.microsoft.com/office/powerpoint/2010/main" val="9681255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spTree>
    <p:extLst>
      <p:ext uri="{BB962C8B-B14F-4D97-AF65-F5344CB8AC3E}">
        <p14:creationId xmlns:p14="http://schemas.microsoft.com/office/powerpoint/2010/main" val="21334990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spTree>
    <p:extLst>
      <p:ext uri="{BB962C8B-B14F-4D97-AF65-F5344CB8AC3E}">
        <p14:creationId xmlns:p14="http://schemas.microsoft.com/office/powerpoint/2010/main" val="15455997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spTree>
    <p:extLst>
      <p:ext uri="{BB962C8B-B14F-4D97-AF65-F5344CB8AC3E}">
        <p14:creationId xmlns:p14="http://schemas.microsoft.com/office/powerpoint/2010/main" val="11728136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spTree>
    <p:extLst>
      <p:ext uri="{BB962C8B-B14F-4D97-AF65-F5344CB8AC3E}">
        <p14:creationId xmlns:p14="http://schemas.microsoft.com/office/powerpoint/2010/main" val="20953527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spTree>
    <p:extLst>
      <p:ext uri="{BB962C8B-B14F-4D97-AF65-F5344CB8AC3E}">
        <p14:creationId xmlns:p14="http://schemas.microsoft.com/office/powerpoint/2010/main" val="39642871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spTree>
    <p:extLst>
      <p:ext uri="{BB962C8B-B14F-4D97-AF65-F5344CB8AC3E}">
        <p14:creationId xmlns:p14="http://schemas.microsoft.com/office/powerpoint/2010/main" val="15391717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spTree>
    <p:extLst>
      <p:ext uri="{BB962C8B-B14F-4D97-AF65-F5344CB8AC3E}">
        <p14:creationId xmlns:p14="http://schemas.microsoft.com/office/powerpoint/2010/main" val="10693697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spTree>
    <p:extLst>
      <p:ext uri="{BB962C8B-B14F-4D97-AF65-F5344CB8AC3E}">
        <p14:creationId xmlns:p14="http://schemas.microsoft.com/office/powerpoint/2010/main" val="16117185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spTree>
    <p:extLst>
      <p:ext uri="{BB962C8B-B14F-4D97-AF65-F5344CB8AC3E}">
        <p14:creationId xmlns:p14="http://schemas.microsoft.com/office/powerpoint/2010/main" val="2053212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39000" cy="732696"/>
          </a:xfrm>
        </p:spPr>
        <p:txBody>
          <a:bodyPr>
            <a:normAutofit fontScale="90000"/>
          </a:bodyPr>
          <a:lstStyle/>
          <a:p>
            <a:pPr algn="ctr"/>
            <a:r>
              <a:rPr lang="es-PE" dirty="0"/>
              <a:t>LA ESCLAVITUD: UNA CAUSA DE LA FUTURA GUERRA</a:t>
            </a:r>
          </a:p>
        </p:txBody>
      </p:sp>
      <p:sp>
        <p:nvSpPr>
          <p:cNvPr id="3" name="2 Marcador de contenido"/>
          <p:cNvSpPr>
            <a:spLocks noGrp="1"/>
          </p:cNvSpPr>
          <p:nvPr>
            <p:ph idx="1"/>
          </p:nvPr>
        </p:nvSpPr>
        <p:spPr/>
        <p:txBody>
          <a:bodyPr/>
          <a:lstStyle/>
          <a:p>
            <a:endParaRPr lang="es-PE" dirty="0"/>
          </a:p>
        </p:txBody>
      </p:sp>
      <p:sp>
        <p:nvSpPr>
          <p:cNvPr id="5" name="4 Rectángulo"/>
          <p:cNvSpPr/>
          <p:nvPr/>
        </p:nvSpPr>
        <p:spPr>
          <a:xfrm>
            <a:off x="2267744" y="1084094"/>
            <a:ext cx="3506024" cy="369332"/>
          </a:xfrm>
          <a:prstGeom prst="rect">
            <a:avLst/>
          </a:prstGeom>
        </p:spPr>
        <p:txBody>
          <a:bodyPr wrap="none">
            <a:spAutoFit/>
          </a:bodyPr>
          <a:lstStyle/>
          <a:p>
            <a:pPr algn="ctr"/>
            <a:r>
              <a:rPr lang="es-PE" b="1" dirty="0">
                <a:solidFill>
                  <a:srgbClr val="FF0000"/>
                </a:solidFill>
                <a:latin typeface="Cambria" pitchFamily="18" charset="0"/>
              </a:rPr>
              <a:t>CONDICIONES DE ESCLAVITUD: </a:t>
            </a:r>
          </a:p>
        </p:txBody>
      </p:sp>
      <p:pic>
        <p:nvPicPr>
          <p:cNvPr id="4100" name="Picture 4" descr="http://huellasdekuma.files.wordpress.com/2013/10/esclavos-barc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7" y="1445415"/>
            <a:ext cx="4788024" cy="5412586"/>
          </a:xfrm>
          <a:prstGeom prst="rect">
            <a:avLst/>
          </a:prstGeom>
          <a:noFill/>
          <a:ln w="28575">
            <a:solidFill>
              <a:srgbClr val="FFFF00"/>
            </a:solidFill>
          </a:ln>
          <a:extLst>
            <a:ext uri="{909E8E84-426E-40DD-AFC4-6F175D3DCCD1}">
              <a14:hiddenFill xmlns:a14="http://schemas.microsoft.com/office/drawing/2010/main">
                <a:solidFill>
                  <a:srgbClr val="FFFFFF"/>
                </a:solidFill>
              </a14:hiddenFill>
            </a:ext>
          </a:extLst>
        </p:spPr>
      </p:pic>
      <p:pic>
        <p:nvPicPr>
          <p:cNvPr id="4102" name="Picture 6" descr="http://4.bp.blogspot.com/-udpOZlkaHJY/UDubxK3-PFI/AAAAAAAAYEM/NVYDoUBwza0/s400/comercio+de+esclavos+y+reyezuelos+africanos+de+la+costa+occident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53426"/>
            <a:ext cx="4355976" cy="54045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38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 calcmode="lin" valueType="num">
                                      <p:cBhvr>
                                        <p:cTn id="7" dur="1000" fill="hold"/>
                                        <p:tgtEl>
                                          <p:spTgt spid="4102"/>
                                        </p:tgtEl>
                                        <p:attrNameLst>
                                          <p:attrName>ppt_w</p:attrName>
                                        </p:attrNameLst>
                                      </p:cBhvr>
                                      <p:tavLst>
                                        <p:tav tm="0">
                                          <p:val>
                                            <p:fltVal val="0"/>
                                          </p:val>
                                        </p:tav>
                                        <p:tav tm="100000">
                                          <p:val>
                                            <p:strVal val="#ppt_w"/>
                                          </p:val>
                                        </p:tav>
                                      </p:tavLst>
                                    </p:anim>
                                    <p:anim calcmode="lin" valueType="num">
                                      <p:cBhvr>
                                        <p:cTn id="8" dur="1000" fill="hold"/>
                                        <p:tgtEl>
                                          <p:spTgt spid="4102"/>
                                        </p:tgtEl>
                                        <p:attrNameLst>
                                          <p:attrName>ppt_h</p:attrName>
                                        </p:attrNameLst>
                                      </p:cBhvr>
                                      <p:tavLst>
                                        <p:tav tm="0">
                                          <p:val>
                                            <p:fltVal val="0"/>
                                          </p:val>
                                        </p:tav>
                                        <p:tav tm="100000">
                                          <p:val>
                                            <p:strVal val="#ppt_h"/>
                                          </p:val>
                                        </p:tav>
                                      </p:tavLst>
                                    </p:anim>
                                    <p:anim calcmode="lin" valueType="num">
                                      <p:cBhvr>
                                        <p:cTn id="9" dur="1000" fill="hold"/>
                                        <p:tgtEl>
                                          <p:spTgt spid="4102"/>
                                        </p:tgtEl>
                                        <p:attrNameLst>
                                          <p:attrName>style.rotation</p:attrName>
                                        </p:attrNameLst>
                                      </p:cBhvr>
                                      <p:tavLst>
                                        <p:tav tm="0">
                                          <p:val>
                                            <p:fltVal val="90"/>
                                          </p:val>
                                        </p:tav>
                                        <p:tav tm="100000">
                                          <p:val>
                                            <p:fltVal val="0"/>
                                          </p:val>
                                        </p:tav>
                                      </p:tavLst>
                                    </p:anim>
                                    <p:animEffect transition="in" filter="fade">
                                      <p:cBhvr>
                                        <p:cTn id="10" dur="1000"/>
                                        <p:tgtEl>
                                          <p:spTgt spid="410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anim calcmode="lin" valueType="num">
                                      <p:cBhvr>
                                        <p:cTn id="15" dur="1000" fill="hold"/>
                                        <p:tgtEl>
                                          <p:spTgt spid="4100"/>
                                        </p:tgtEl>
                                        <p:attrNameLst>
                                          <p:attrName>ppt_w</p:attrName>
                                        </p:attrNameLst>
                                      </p:cBhvr>
                                      <p:tavLst>
                                        <p:tav tm="0">
                                          <p:val>
                                            <p:fltVal val="0"/>
                                          </p:val>
                                        </p:tav>
                                        <p:tav tm="100000">
                                          <p:val>
                                            <p:strVal val="#ppt_w"/>
                                          </p:val>
                                        </p:tav>
                                      </p:tavLst>
                                    </p:anim>
                                    <p:anim calcmode="lin" valueType="num">
                                      <p:cBhvr>
                                        <p:cTn id="16" dur="1000" fill="hold"/>
                                        <p:tgtEl>
                                          <p:spTgt spid="4100"/>
                                        </p:tgtEl>
                                        <p:attrNameLst>
                                          <p:attrName>ppt_h</p:attrName>
                                        </p:attrNameLst>
                                      </p:cBhvr>
                                      <p:tavLst>
                                        <p:tav tm="0">
                                          <p:val>
                                            <p:fltVal val="0"/>
                                          </p:val>
                                        </p:tav>
                                        <p:tav tm="100000">
                                          <p:val>
                                            <p:strVal val="#ppt_h"/>
                                          </p:val>
                                        </p:tav>
                                      </p:tavLst>
                                    </p:anim>
                                    <p:anim calcmode="lin" valueType="num">
                                      <p:cBhvr>
                                        <p:cTn id="17" dur="1000" fill="hold"/>
                                        <p:tgtEl>
                                          <p:spTgt spid="4100"/>
                                        </p:tgtEl>
                                        <p:attrNameLst>
                                          <p:attrName>style.rotation</p:attrName>
                                        </p:attrNameLst>
                                      </p:cBhvr>
                                      <p:tavLst>
                                        <p:tav tm="0">
                                          <p:val>
                                            <p:fltVal val="90"/>
                                          </p:val>
                                        </p:tav>
                                        <p:tav tm="100000">
                                          <p:val>
                                            <p:fltVal val="0"/>
                                          </p:val>
                                        </p:tav>
                                      </p:tavLst>
                                    </p:anim>
                                    <p:animEffect transition="in" filter="fade">
                                      <p:cBhvr>
                                        <p:cTn id="18"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sp>
        <p:nvSpPr>
          <p:cNvPr id="4" name="Rectangle 1"/>
          <p:cNvSpPr>
            <a:spLocks noChangeArrowheads="1"/>
          </p:cNvSpPr>
          <p:nvPr/>
        </p:nvSpPr>
        <p:spPr bwMode="auto">
          <a:xfrm>
            <a:off x="-1" y="0"/>
            <a:ext cx="9117603" cy="689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1" i="0" u="none" strike="noStrike" cap="none" normalizeH="0" baseline="0" dirty="0" smtClean="0">
                <a:ln>
                  <a:noFill/>
                </a:ln>
                <a:solidFill>
                  <a:srgbClr val="333333"/>
                </a:solidFill>
                <a:effectLst/>
                <a:latin typeface="MuseoSlab500"/>
              </a:rPr>
              <a:t>Decreto preliminar</a:t>
            </a:r>
          </a:p>
          <a:p>
            <a:pPr marL="0" marR="0" lvl="0" indent="0" algn="l" defTabSz="914400" rtl="0" eaLnBrk="0" fontAlgn="base" latinLnBrk="0" hangingPunct="0">
              <a:lnSpc>
                <a:spcPct val="100000"/>
              </a:lnSpc>
              <a:spcBef>
                <a:spcPct val="0"/>
              </a:spcBef>
              <a:spcAft>
                <a:spcPct val="0"/>
              </a:spcAft>
              <a:buClrTx/>
              <a:buSzTx/>
              <a:buFontTx/>
              <a:buNone/>
              <a:tabLst/>
            </a:pPr>
            <a:r>
              <a:rPr kumimoji="0" lang="es-PE" sz="1400" b="0" i="0" u="none" strike="noStrike" cap="none" normalizeH="0" baseline="0" dirty="0" smtClean="0">
                <a:ln>
                  <a:noFill/>
                </a:ln>
                <a:solidFill>
                  <a:schemeClr val="tx1"/>
                </a:solidFill>
                <a:effectLst/>
                <a:latin typeface="Georgia" pitchFamily="18" charset="0"/>
              </a:rPr>
              <a:t>El 22 de septiembre de 1862, el presidente Lincoln emitió la Proclamación de Emancipación Preliminar, que establecía que los esclavos en los estados que aún estaban en rebelión el 01 de enero 1863 se declararan libres. Esta fue una oportunidad para que los Estados Confederados regresaran pacíficamente a la Unión y llevaran la Guerra Civil a su fin. Como incentivo, el decreto preliminar también proponía que los propietarios de esclavos serían compensados ​​por la liberación de sus esclavos. El hecho de que ninguno de los estados de la Confederación tomaran la oferta de Lincoln contribuyó directamente a la promulgación de la Proclamación de la Emancipación en 1863.</a:t>
            </a:r>
            <a:endParaRPr kumimoji="0" lang="es-PE"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PE" sz="1400" b="1" i="0" u="none" strike="noStrike" cap="none" normalizeH="0" baseline="0" dirty="0" smtClean="0">
                <a:ln>
                  <a:noFill/>
                </a:ln>
                <a:solidFill>
                  <a:srgbClr val="333333"/>
                </a:solidFill>
                <a:effectLst/>
                <a:latin typeface="MuseoSlab500"/>
              </a:rPr>
              <a:t>Unión</a:t>
            </a:r>
          </a:p>
          <a:p>
            <a:pPr marL="0" marR="0" lvl="0" indent="0" algn="l" defTabSz="914400" rtl="0" eaLnBrk="0" fontAlgn="base" latinLnBrk="0" hangingPunct="0">
              <a:lnSpc>
                <a:spcPct val="100000"/>
              </a:lnSpc>
              <a:spcBef>
                <a:spcPct val="0"/>
              </a:spcBef>
              <a:spcAft>
                <a:spcPct val="0"/>
              </a:spcAft>
              <a:buClrTx/>
              <a:buSzTx/>
              <a:buFontTx/>
              <a:buNone/>
              <a:tabLst/>
            </a:pPr>
            <a:r>
              <a:rPr kumimoji="0" lang="es-PE" sz="1400" b="0" i="0" u="none" strike="noStrike" cap="none" normalizeH="0" baseline="0" dirty="0" smtClean="0">
                <a:ln>
                  <a:noFill/>
                </a:ln>
                <a:solidFill>
                  <a:schemeClr val="tx1"/>
                </a:solidFill>
                <a:effectLst/>
                <a:latin typeface="Georgia" pitchFamily="18" charset="0"/>
              </a:rPr>
              <a:t>La motivación principal de Lincoln para emitir la Proclamación de la Emancipación fue preservar la Unión. Además de declarar a los esclavos confederados libres, la Proclamación de la Emancipación también autorizó la contratación de los afroamericanos en el ejército de la Unión. Este impulso a la mano de obra de la Unión fue una manera de fortalecer el ejército de la Unión y ayudarlo a avanzar poco a poco cada vez más cerca de la victoria. Según el Departamento de Estado de </a:t>
            </a:r>
            <a:r>
              <a:rPr kumimoji="0" lang="es-PE" sz="1400" b="0" i="0" u="sng" strike="noStrike" cap="none" normalizeH="0" baseline="0" dirty="0" smtClean="0">
                <a:ln>
                  <a:noFill/>
                </a:ln>
                <a:solidFill>
                  <a:srgbClr val="009900"/>
                </a:solidFill>
                <a:effectLst/>
                <a:latin typeface="Georgia" pitchFamily="18" charset="0"/>
              </a:rPr>
              <a:t>Estados Unidos</a:t>
            </a:r>
            <a:r>
              <a:rPr kumimoji="0" lang="es-PE" sz="1400" b="0" i="0" u="none" strike="noStrike" cap="none" normalizeH="0" baseline="0" dirty="0" smtClean="0">
                <a:ln>
                  <a:noFill/>
                </a:ln>
                <a:solidFill>
                  <a:schemeClr val="tx1"/>
                </a:solidFill>
                <a:effectLst/>
                <a:latin typeface="Georgia" pitchFamily="18" charset="0"/>
              </a:rPr>
              <a:t>, alrededor de 178.000 afroamericanos sirvieron en las tropas de color de Estados </a:t>
            </a:r>
            <a:r>
              <a:rPr kumimoji="0" lang="es-PE" sz="1400" b="0" i="0" u="none" strike="noStrike" cap="none" normalizeH="0" baseline="0" dirty="0" err="1" smtClean="0">
                <a:ln>
                  <a:noFill/>
                </a:ln>
                <a:solidFill>
                  <a:schemeClr val="tx1"/>
                </a:solidFill>
                <a:effectLst/>
                <a:latin typeface="Georgia" pitchFamily="18" charset="0"/>
              </a:rPr>
              <a:t>Unidosy</a:t>
            </a:r>
            <a:r>
              <a:rPr kumimoji="0" lang="es-PE" sz="1400" b="0" i="0" u="none" strike="noStrike" cap="none" normalizeH="0" baseline="0" dirty="0" smtClean="0">
                <a:ln>
                  <a:noFill/>
                </a:ln>
                <a:solidFill>
                  <a:schemeClr val="tx1"/>
                </a:solidFill>
                <a:effectLst/>
                <a:latin typeface="Georgia" pitchFamily="18" charset="0"/>
              </a:rPr>
              <a:t> otros 29.500 en la marina de la Unión.</a:t>
            </a:r>
            <a:endParaRPr kumimoji="0" lang="es-PE"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PE" sz="1400" b="1" i="0" u="none" strike="noStrike" cap="none" normalizeH="0" baseline="0" dirty="0" smtClean="0">
                <a:ln>
                  <a:noFill/>
                </a:ln>
                <a:solidFill>
                  <a:srgbClr val="333333"/>
                </a:solidFill>
                <a:effectLst/>
                <a:latin typeface="MuseoSlab500"/>
              </a:rPr>
              <a:t>Confederación</a:t>
            </a:r>
          </a:p>
          <a:p>
            <a:pPr marL="0" marR="0" lvl="0" indent="0" algn="l" defTabSz="914400" rtl="0" eaLnBrk="0" fontAlgn="base" latinLnBrk="0" hangingPunct="0">
              <a:lnSpc>
                <a:spcPct val="100000"/>
              </a:lnSpc>
              <a:spcBef>
                <a:spcPct val="0"/>
              </a:spcBef>
              <a:spcAft>
                <a:spcPct val="0"/>
              </a:spcAft>
              <a:buClrTx/>
              <a:buSzTx/>
              <a:buFontTx/>
              <a:buNone/>
              <a:tabLst/>
            </a:pPr>
            <a:r>
              <a:rPr kumimoji="0" lang="es-PE" sz="1400" b="0" i="0" u="none" strike="noStrike" cap="none" normalizeH="0" baseline="0" dirty="0" smtClean="0">
                <a:ln>
                  <a:noFill/>
                </a:ln>
                <a:solidFill>
                  <a:schemeClr val="tx1"/>
                </a:solidFill>
                <a:effectLst/>
                <a:latin typeface="Georgia" pitchFamily="18" charset="0"/>
              </a:rPr>
              <a:t>Otra de las motivaciones de Lincoln para la emisión de la Proclamación de la Emancipación fue para debilitar a la Confederación. Se esperaba que la emancipación inspiraría a todos los afroamericanos, tanto los esclavos como los libres, para apoyar a la Unión. Además, como la esclavitud era la columna vertebral de la economía de la Confederación, Lincoln sabía que la liberación de tres millones de esclavos causaría el caos y el desorden dentro de la Confederación y en última instancia debilitaría sus esfuerzos bélicos.</a:t>
            </a:r>
            <a:endParaRPr kumimoji="0" lang="es-PE"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PE" sz="1400" b="1" i="0" u="none" strike="noStrike" cap="none" normalizeH="0" baseline="0" dirty="0" smtClean="0">
                <a:ln>
                  <a:noFill/>
                </a:ln>
                <a:solidFill>
                  <a:srgbClr val="333333"/>
                </a:solidFill>
                <a:effectLst/>
                <a:latin typeface="MuseoSlab500"/>
              </a:rPr>
              <a:t>Política exterior</a:t>
            </a:r>
          </a:p>
          <a:p>
            <a:pPr marL="0" marR="0" lvl="0" indent="0" algn="l" defTabSz="914400" rtl="0" eaLnBrk="0" fontAlgn="base" latinLnBrk="0" hangingPunct="0">
              <a:lnSpc>
                <a:spcPct val="100000"/>
              </a:lnSpc>
              <a:spcBef>
                <a:spcPct val="0"/>
              </a:spcBef>
              <a:spcAft>
                <a:spcPct val="0"/>
              </a:spcAft>
              <a:buClrTx/>
              <a:buSzTx/>
              <a:buFontTx/>
              <a:buNone/>
              <a:tabLst/>
            </a:pPr>
            <a:r>
              <a:rPr kumimoji="0" lang="es-PE" sz="1400" b="0" i="0" u="none" strike="noStrike" cap="none" normalizeH="0" baseline="0" dirty="0" smtClean="0">
                <a:ln>
                  <a:noFill/>
                </a:ln>
                <a:solidFill>
                  <a:schemeClr val="tx1"/>
                </a:solidFill>
                <a:effectLst/>
                <a:latin typeface="Georgia" pitchFamily="18" charset="0"/>
              </a:rPr>
              <a:t>El deseo de obtener el apoyo de Gran Bretaña y Francia fue otro motivo para la publicación de la Proclamación de la Emancipación. En 1862, Gran Bretaña estaba a punto de ponerse del lado de la Confederación, gracias a una serie de derrotas de la Unión, y Lincoln se dio cuenta de que su apoyo podría afectar el resultado de la guerra. Como gran parte de Europa estaba en contra de la práctica de la esclavitud, la Proclamación de Emancipación de Lincoln aseguró que al menos podría obtener su apoyo moral y, finalmente, inclinar la balanza a favor de la Unión.</a:t>
            </a:r>
            <a:endParaRPr kumimoji="0" lang="es-PE"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PE" sz="1400" b="1" i="0" u="none" strike="noStrike" cap="none" normalizeH="0" baseline="0" dirty="0" smtClean="0">
                <a:ln>
                  <a:noFill/>
                </a:ln>
                <a:solidFill>
                  <a:srgbClr val="333333"/>
                </a:solidFill>
                <a:effectLst/>
                <a:latin typeface="MuseoSlab500"/>
              </a:rPr>
              <a:t>Motivaciones personales</a:t>
            </a:r>
          </a:p>
          <a:p>
            <a:pPr marL="0" marR="0" lvl="0" indent="0" algn="l" defTabSz="914400" rtl="0" eaLnBrk="0" fontAlgn="base" latinLnBrk="0" hangingPunct="0">
              <a:lnSpc>
                <a:spcPct val="100000"/>
              </a:lnSpc>
              <a:spcBef>
                <a:spcPct val="0"/>
              </a:spcBef>
              <a:spcAft>
                <a:spcPct val="0"/>
              </a:spcAft>
              <a:buClrTx/>
              <a:buSzTx/>
              <a:buFontTx/>
              <a:buNone/>
              <a:tabLst/>
            </a:pPr>
            <a:r>
              <a:rPr kumimoji="0" lang="es-PE" sz="1400" b="0" i="0" u="none" strike="noStrike" cap="none" normalizeH="0" baseline="0" dirty="0" smtClean="0">
                <a:ln>
                  <a:noFill/>
                </a:ln>
                <a:solidFill>
                  <a:schemeClr val="tx1"/>
                </a:solidFill>
                <a:effectLst/>
                <a:latin typeface="Georgia" pitchFamily="18" charset="0"/>
              </a:rPr>
              <a:t>Lincoln también tenía motivaciones personales para la emisión de la Proclamación de la Emancipación. La posición pública de Lincoln sobre la esclavitud estaba bien establecida en 1858, donde, en una serie de debates públicos en Illinois, sostuvo que la institución de la esclavitud estaba mal y que todos los negros debían disfrutar del derecho a </a:t>
            </a:r>
            <a:r>
              <a:rPr kumimoji="0" lang="es-PE" sz="1400" b="0" i="0" u="sng" strike="noStrike" cap="none" normalizeH="0" baseline="0" dirty="0" smtClean="0">
                <a:ln>
                  <a:noFill/>
                </a:ln>
                <a:solidFill>
                  <a:srgbClr val="009900"/>
                </a:solidFill>
                <a:effectLst/>
                <a:latin typeface="Georgia" pitchFamily="18" charset="0"/>
              </a:rPr>
              <a:t>la vida</a:t>
            </a:r>
            <a:r>
              <a:rPr kumimoji="0" lang="es-PE" sz="1400" b="0" i="0" u="none" strike="noStrike" cap="none" normalizeH="0" baseline="0" dirty="0" smtClean="0">
                <a:ln>
                  <a:noFill/>
                </a:ln>
                <a:solidFill>
                  <a:schemeClr val="tx1"/>
                </a:solidFill>
                <a:effectLst/>
                <a:latin typeface="Georgia" pitchFamily="18" charset="0"/>
              </a:rPr>
              <a:t>, la libertad y la búsqueda de la felicidad. Para Lincoln, la Proclamación de la Emancipación era el primer paso en el camino hacia la abolición.</a:t>
            </a:r>
            <a:endParaRPr kumimoji="0" lang="es-PE" sz="14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0578936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4" name="Picture 8" descr="http://www.elpregonero.info/fotos-midis/barco%20negrero.jpg"/>
          <p:cNvPicPr>
            <a:picLocks noChangeAspect="1" noChangeArrowheads="1"/>
          </p:cNvPicPr>
          <p:nvPr/>
        </p:nvPicPr>
        <p:blipFill rotWithShape="1">
          <a:blip r:embed="rId2">
            <a:extLst>
              <a:ext uri="{28A0092B-C50C-407E-A947-70E740481C1C}">
                <a14:useLocalDpi xmlns:a14="http://schemas.microsoft.com/office/drawing/2010/main" val="0"/>
              </a:ext>
            </a:extLst>
          </a:blip>
          <a:srcRect l="2399" t="3425" r="2913" b="18575"/>
          <a:stretch/>
        </p:blipFill>
        <p:spPr bwMode="auto">
          <a:xfrm>
            <a:off x="0" y="3717032"/>
            <a:ext cx="9137164" cy="32849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laopinioncoruna.es/estaticos/domingo/20090222/imagenes/05f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30"/>
            <a:ext cx="9137164" cy="369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9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4" name="Picture 2" descr="http://upload.wikimedia.org/wikipedia/commons/thumb/5/50/Cicatrices_de_flagellation_sur_un_esclave.jpg/220px-Cicatrices_de_flagellation_sur_un_escla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0"/>
            <a:ext cx="4355976" cy="6858000"/>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pic>
        <p:nvPicPr>
          <p:cNvPr id="1026" name="Picture 2" descr="http://3.bp.blogspot.com/-CRnHGt3DKls/T8UBZ4fkdwI/AAAAAAAAAWg/kITAprfTPUo/s640/dibujo+histor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6" y="1"/>
            <a:ext cx="4781128" cy="6858000"/>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72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o">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1326</TotalTime>
  <Words>5055</Words>
  <Application>Microsoft Office PowerPoint</Application>
  <PresentationFormat>Presentación en pantalla (4:3)</PresentationFormat>
  <Paragraphs>410</Paragraphs>
  <Slides>70</Slides>
  <Notes>1</Notes>
  <HiddenSlides>0</HiddenSlides>
  <MMClips>0</MMClips>
  <ScaleCrop>false</ScaleCrop>
  <HeadingPairs>
    <vt:vector size="4" baseType="variant">
      <vt:variant>
        <vt:lpstr>Tema</vt:lpstr>
      </vt:variant>
      <vt:variant>
        <vt:i4>1</vt:i4>
      </vt:variant>
      <vt:variant>
        <vt:lpstr>Títulos de diapositiva</vt:lpstr>
      </vt:variant>
      <vt:variant>
        <vt:i4>70</vt:i4>
      </vt:variant>
    </vt:vector>
  </HeadingPairs>
  <TitlesOfParts>
    <vt:vector size="71" baseType="lpstr">
      <vt:lpstr>Opulento</vt:lpstr>
      <vt:lpstr> GUERRA DE SECESIÓN: CAUSAS, DESARROLLO Y EFECTOS  (1840-1877)</vt:lpstr>
      <vt:lpstr>UNA HISTORIA PREVIA: LAS 13 COLONIAS DE NUEVA INGLATERRA</vt:lpstr>
      <vt:lpstr>UNA HISTORIA PREVIA: LAS 13 COLONIAS DE NUEVA INGLATERRA</vt:lpstr>
      <vt:lpstr>UNA HISTORIA PREVIA: LA INDEPENDENCIA DE LAS 13 COLONIAS</vt:lpstr>
      <vt:lpstr>LA ESCLAVITUD: UNA CAUSA DE LA FUTURA GUERRA</vt:lpstr>
      <vt:lpstr>Presentación de PowerPoint</vt:lpstr>
      <vt:lpstr>LA ESCLAVITUD: UNA CAUSA DE LA FUTURA GUERRA</vt:lpstr>
      <vt:lpstr>Presentación de PowerPoint</vt:lpstr>
      <vt:lpstr>Presentación de PowerPoint</vt:lpstr>
      <vt:lpstr>Presentación de PowerPoint</vt:lpstr>
      <vt:lpstr>LA ESCLAVITUD: UNA CAUSA DE LA FUTURA GUERRA</vt:lpstr>
      <vt:lpstr>LA ESCLAVITUD: UNA CAUSA DE LA FUTURA GUERRA</vt:lpstr>
      <vt:lpstr>LA ESCLAVITUD: UNA CAUSA DE LA FUTURA GUERRA</vt:lpstr>
      <vt:lpstr>LA ESCLAVITUD: UNA CAUSA DE LA FUTURA GUERRA</vt:lpstr>
      <vt:lpstr>LA ESCLAVITUD: UNA CAUSA DE LA FUTURA GUERRA</vt:lpstr>
      <vt:lpstr>LA ESCLAVITUD: ARGUMENTOS A FAVOR Y EN CONTRA</vt:lpstr>
      <vt:lpstr>Presentación de PowerPoint</vt:lpstr>
      <vt:lpstr>LA ESCLAVITUD Y LA LITERATURA</vt:lpstr>
      <vt:lpstr>LA ESCLAVITUD: UNA CAUSA DE LA FUTURA GUERRA</vt:lpstr>
      <vt:lpstr>LA ESCLAVITUD: UNA CAUSA DE LA FUTURA GUERRA</vt:lpstr>
      <vt:lpstr>Presentación de PowerPoint</vt:lpstr>
      <vt:lpstr>LA ESCLAVITUD: UNA CAUSA DE LA FUTURA GUERRA</vt:lpstr>
      <vt:lpstr>LA ESCLAVITUD: UNA CAUSA DE LA FUTURA GUERRA</vt:lpstr>
      <vt:lpstr>LA ESCLAVITUD: UNA CAUSA DE LA FUTURA GUERRA</vt:lpstr>
      <vt:lpstr>LA ESCLAVITUD: UNA CAUSA DE LA FUTURA GUERRA</vt:lpstr>
      <vt:lpstr>LA ESCLAVITUD: UNA CAUSA DE LA FUTURA GUERRA</vt:lpstr>
      <vt:lpstr>LA ESCLAVITUD: UNA CAUSA DE LA FUTURA GUERRA</vt:lpstr>
      <vt:lpstr>LA ESCLAVITUD: UNA CAUSA DE LA FUTURA GUERRA</vt:lpstr>
      <vt:lpstr>TRABAJAMOS LA LECTURA</vt:lpstr>
      <vt:lpstr>TRABAJAMOS LA LECTURA</vt:lpstr>
      <vt:lpstr>PREGUNTAS PROPUESTAS PRUEBA 3</vt:lpstr>
      <vt:lpstr>RAZONES POLÍTICAS DE LA GUERRA</vt:lpstr>
      <vt:lpstr>Presentación de PowerPoint</vt:lpstr>
      <vt:lpstr>OTROS HECHOS Políticos: LOS DEBATES LINCOLN-DOUGLAS</vt:lpstr>
      <vt:lpstr>RAZONES ECONÓMICAS DE LA GUERRA </vt:lpstr>
      <vt:lpstr>Presentación de PowerPoint</vt:lpstr>
      <vt:lpstr>RAZONES ECONÓMICAS DE LA GUERRA </vt:lpstr>
      <vt:lpstr>LAS ELECCIONES DE NOVIEMBRE DE  1860: DETONANTE DE LA SECESIÓN</vt:lpstr>
      <vt:lpstr>ELECCIONES DE 1860: UNA NACIÓN DIVIDIDA</vt:lpstr>
      <vt:lpstr>Presentación de PowerPoint</vt:lpstr>
      <vt:lpstr>Presentación de PowerPoint</vt:lpstr>
      <vt:lpstr>IMPACTO DE LA ELECCIÓN DE ABRAHAM LINCOLN</vt:lpstr>
      <vt:lpstr>IMPACTO DE LA ELECCIÓN DE ABRAHAM LINCOLN</vt:lpstr>
      <vt:lpstr>IMPACTO DE LA ELECCIÓN DE ABRAHAM LINCOLN:  SE FORMA LA CONFEDERACIÓN</vt:lpstr>
      <vt:lpstr>Presentación de PowerPoint</vt:lpstr>
      <vt:lpstr>Presentación de PowerPoint</vt:lpstr>
      <vt:lpstr>MARZO DE 1861: LINCOLN ASUME EL PODER</vt:lpstr>
      <vt:lpstr>ABRIL DE 1861: SE INICIA LA GUERRA</vt:lpstr>
      <vt:lpstr>EL DESARROLLO DE LA GUERRA: LOS ENFRENTAMIENTOS Y SU IMPACTO</vt:lpstr>
      <vt:lpstr>EL DESARROLLO DE LA GUERRA: LOS ENFRENTAMIENTOS Y SU IMPACTO</vt:lpstr>
      <vt:lpstr>Presentación de PowerPoint</vt:lpstr>
      <vt:lpstr>EL DESARROLLO DE LA GUERRA: LOS ENFRENTAMIENTOS Y SU IMPACTO</vt:lpstr>
      <vt:lpstr>EL DESARROLLO DE LA GUERRA: LOS ENFRENTAMIENTOS Y SU IMPACTO</vt:lpstr>
      <vt:lpstr>Presentación de PowerPoint</vt:lpstr>
      <vt:lpstr>EL DESARROLLO DE LA GUERRA: LOS ENFRENTAMIENTOS Y SU IMPACTO</vt:lpstr>
      <vt:lpstr>EL DESARROLLO DE LA GUERRA: LOS ENFRENTAMIENTOS Y SU IMPACTO</vt:lpstr>
      <vt:lpstr>EL DESARROLLO DE LA GUERRA: LOS ENFRENTAMIENTOS Y SU IMPACTO</vt:lpstr>
      <vt:lpstr>Presentación de PowerPoint</vt:lpstr>
      <vt:lpstr>EL DESARROLLO DE LA GUERRA: LOS ENFRENTAMIENTOS Y SU IMPACTO</vt:lpstr>
      <vt:lpstr>LA RECONSTRUCCIÓN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USER</cp:lastModifiedBy>
  <cp:revision>108</cp:revision>
  <dcterms:created xsi:type="dcterms:W3CDTF">2014-08-09T05:39:46Z</dcterms:created>
  <dcterms:modified xsi:type="dcterms:W3CDTF">2014-08-26T11:48:32Z</dcterms:modified>
</cp:coreProperties>
</file>