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2" r:id="rId1"/>
  </p:sldMasterIdLst>
  <p:handoutMasterIdLst>
    <p:handoutMasterId r:id="rId20"/>
  </p:handoutMasterIdLst>
  <p:sldIdLst>
    <p:sldId id="257" r:id="rId2"/>
    <p:sldId id="330" r:id="rId3"/>
    <p:sldId id="339" r:id="rId4"/>
    <p:sldId id="340" r:id="rId5"/>
    <p:sldId id="331" r:id="rId6"/>
    <p:sldId id="336" r:id="rId7"/>
    <p:sldId id="341" r:id="rId8"/>
    <p:sldId id="333" r:id="rId9"/>
    <p:sldId id="332" r:id="rId10"/>
    <p:sldId id="337" r:id="rId11"/>
    <p:sldId id="334" r:id="rId12"/>
    <p:sldId id="307" r:id="rId13"/>
    <p:sldId id="327" r:id="rId14"/>
    <p:sldId id="328" r:id="rId15"/>
    <p:sldId id="338" r:id="rId16"/>
    <p:sldId id="258" r:id="rId17"/>
    <p:sldId id="342" r:id="rId18"/>
    <p:sldId id="329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647B26-3F15-4889-B31A-EA5CD646FF19}" type="datetimeFigureOut">
              <a:rPr lang="es-PE"/>
              <a:pPr>
                <a:defRPr/>
              </a:pPr>
              <a:t>02/07/2012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72498E-43FF-4BB9-AD87-F393D758017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5271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7BBFF-5AB5-4E4A-BBAB-E9108B287947}" type="datetime1">
              <a:rPr lang="en-US" smtClean="0"/>
              <a:pPr>
                <a:defRPr/>
              </a:pPr>
              <a:t>7/2/2012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09670-58C5-4C2C-8023-66CD9DABEE1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32B87-34EF-4A51-9D34-7E034C3F98AF}" type="datetimeFigureOut">
              <a:rPr lang="en-US" smtClean="0"/>
              <a:pPr>
                <a:defRPr/>
              </a:pPr>
              <a:t>7/2/2012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1627F-8CFA-4063-89EF-5C87FEB682B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32B87-34EF-4A51-9D34-7E034C3F98AF}" type="datetimeFigureOut">
              <a:rPr lang="en-US" smtClean="0"/>
              <a:pPr>
                <a:defRPr/>
              </a:pPr>
              <a:t>7/2/2012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D4456-664A-49AB-B92E-4682DAE8183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E576C-2095-4502-A655-ECA747B06420}" type="datetime1">
              <a:rPr lang="en-US" smtClean="0"/>
              <a:pPr>
                <a:defRPr/>
              </a:pPr>
              <a:t>7/2/2012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7F6AD-704A-43A7-810C-7C0991530E0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C8348-094E-44D6-BF87-BECEB6424678}" type="datetime1">
              <a:rPr lang="en-US" smtClean="0"/>
              <a:pPr>
                <a:defRPr/>
              </a:pPr>
              <a:t>7/2/2012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A5061-FDF3-4F52-B39F-B941F19C807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990507-94E1-4A85-AD38-169087C8A199}" type="datetime1">
              <a:rPr lang="en-US" smtClean="0"/>
              <a:pPr>
                <a:defRPr/>
              </a:pPr>
              <a:t>7/2/2012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16699-33F2-4760-BA5F-5B942E5B4B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49067-E7AF-44CA-88FC-F72D7D25EC24}" type="datetime1">
              <a:rPr lang="en-US" smtClean="0"/>
              <a:pPr>
                <a:defRPr/>
              </a:pPr>
              <a:t>7/2/2012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FD98C-D80A-47B1-9AB9-681766E7878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C3EC5-4626-4D59-A597-39B94DB19DB2}" type="datetime1">
              <a:rPr lang="en-US" smtClean="0"/>
              <a:pPr>
                <a:defRPr/>
              </a:pPr>
              <a:t>7/2/2012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CD584-91F2-433B-9803-959F186F5D7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43329-7D8E-4404-898D-8337B58E0262}" type="datetime1">
              <a:rPr lang="en-US" smtClean="0"/>
              <a:pPr>
                <a:defRPr/>
              </a:pPr>
              <a:t>7/2/2012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36432-0F9C-4179-8C07-473CCF85B9D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81EC2-0805-4299-902E-6E78913CDAA3}" type="datetime1">
              <a:rPr lang="en-US" smtClean="0"/>
              <a:pPr>
                <a:defRPr/>
              </a:pPr>
              <a:t>7/2/2012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5DA0F-6FFC-4C97-BB33-5F7664AC7E2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7FFAFB43-8D36-47BD-9067-9B378AF17E49}" type="datetime1">
              <a:rPr lang="en-US" smtClean="0"/>
              <a:pPr>
                <a:defRPr/>
              </a:pPr>
              <a:t>7/2/2012</a:t>
            </a:fld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71922457-6489-4D21-B479-24DF7EE6FB71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CDAEB59-2DE6-46F3-8664-B5D9E9E8BFCE}" type="datetime1">
              <a:rPr lang="en-US" smtClean="0"/>
              <a:pPr>
                <a:defRPr/>
              </a:pPr>
              <a:t>7/2/2012</a:t>
            </a:fld>
            <a:endParaRPr lang="en-US" sz="1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F5B519C6-FF88-47FE-9762-88CD4257911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4786322"/>
            <a:ext cx="7740650" cy="5032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3200" dirty="0" smtClean="0">
                <a:solidFill>
                  <a:schemeClr val="tx1"/>
                </a:solidFill>
              </a:rPr>
              <a:t/>
            </a:r>
            <a:br>
              <a:rPr lang="es-ES_tradnl" sz="3200" dirty="0" smtClean="0">
                <a:solidFill>
                  <a:schemeClr val="tx1"/>
                </a:solidFill>
              </a:rPr>
            </a:br>
            <a:r>
              <a:rPr lang="es-ES_tradnl" sz="3200" dirty="0" smtClean="0">
                <a:solidFill>
                  <a:srgbClr val="FFC000"/>
                </a:solidFill>
              </a:rPr>
              <a:t>DICTADURA Y AUTORITARISMO / OBRAS PÚBLICAS Y MODERNIZACIÓN DEL ESTADO</a:t>
            </a:r>
            <a:endParaRPr lang="es-PE" sz="3200" dirty="0" smtClean="0">
              <a:solidFill>
                <a:srgbClr val="FFC000"/>
              </a:solidFill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827088" y="51577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E">
              <a:latin typeface="Constantia" pitchFamily="18" charset="0"/>
            </a:endParaRPr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>
              <a:latin typeface="Constantia" pitchFamily="18" charset="0"/>
            </a:endParaRPr>
          </a:p>
        </p:txBody>
      </p:sp>
      <p:pic>
        <p:nvPicPr>
          <p:cNvPr id="13317" name="Picture 12" descr="http://t2.gstatic.com/images?q=tbn:ANd9GcROGUXuw5DB-EW7rRKy6uK1YEaAtAX2E_oOpRuVtGE48eOwwBc&amp;t=1&amp;usg=__kNQSQZ0yVv_iWyA3GsCxMp1MwGg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8234" y="1200329"/>
            <a:ext cx="3832238" cy="3714049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5" descr="http://4.bp.blogspot.com/_tTFdYezGXMQ/SNGwFRK3H2I/AAAAAAAAAoE/2FdW0KJMipg/s320/ORI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200329"/>
            <a:ext cx="3744416" cy="3714049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67544" y="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FF0000"/>
                </a:solidFill>
              </a:rPr>
              <a:t>EL OCHENIO (1948-1956): “HECHOS Y NO PALABRAS”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www.primerapaginaperu.com/images/articles/2010_09/5311/u1_1193114mineria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-26988"/>
            <a:ext cx="4139952" cy="688498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 descr="http://www.elregionalpiura.com.pe/archivosnoticias/2005_12/diciembre_14/000005950_petroleo1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427984" y="0"/>
            <a:ext cx="4609505" cy="306836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9" descr="http://www.clubdelamar.org/cerquero1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427984" y="3212977"/>
            <a:ext cx="4609505" cy="364502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589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CARACTERÍSTICAS ECONÓMICAS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3"/>
            <a:ext cx="8856984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Cambria" pitchFamily="18" charset="0"/>
              </a:rPr>
              <a:t>Consecuencias del liberalismo económico:</a:t>
            </a:r>
          </a:p>
          <a:p>
            <a:pPr marL="118872" indent="0" algn="just">
              <a:buNone/>
            </a:pPr>
            <a:endParaRPr lang="es-ES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</a:rPr>
              <a:t>Bajos aranceles: Aumenta la importación de productos agrícolas.</a:t>
            </a:r>
          </a:p>
          <a:p>
            <a:pPr marL="118872" indent="0" algn="just">
              <a:buNone/>
            </a:pPr>
            <a:endParaRPr lang="es-ES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</a:rPr>
              <a:t>Crisis de la agricultura de consumo interno.</a:t>
            </a:r>
          </a:p>
          <a:p>
            <a:pPr marL="118872" indent="0" algn="just">
              <a:buNone/>
            </a:pPr>
            <a:endParaRPr lang="es-ES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</a:rPr>
              <a:t>Crecimiento desigual  entre la economía de la costa y sierra trajo como consecuencia: </a:t>
            </a:r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EXODO MIGRATORIO DEL CAMPO A LA CIUDAD PREFERENTEMENTE LIMA.</a:t>
            </a:r>
            <a:endParaRPr lang="es-ES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334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PE" dirty="0" smtClean="0"/>
              <a:t> POPULISMO Y MODERNIZACIÓN EN INFRAESTRUCTURA</a:t>
            </a:r>
            <a:endParaRPr lang="es-ES" dirty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-108520" y="1700808"/>
            <a:ext cx="3888358" cy="496828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s-PE" sz="1800" dirty="0" smtClean="0">
                <a:latin typeface="Cambria" pitchFamily="18" charset="0"/>
              </a:rPr>
              <a:t>Ampliar cobertura del Seguro Social.</a:t>
            </a:r>
          </a:p>
          <a:p>
            <a:pPr eaLnBrk="1" hangingPunct="1">
              <a:buFont typeface="Wingdings" pitchFamily="2" charset="2"/>
              <a:buNone/>
            </a:pPr>
            <a:endParaRPr lang="es-PE" sz="600" dirty="0" smtClean="0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es-PE" sz="2000" dirty="0" smtClean="0">
                <a:latin typeface="Cambria" pitchFamily="18" charset="0"/>
              </a:rPr>
              <a:t>Incremento de salario a FF.AA y Policía.</a:t>
            </a:r>
          </a:p>
          <a:p>
            <a:pPr algn="just" eaLnBrk="1" hangingPunct="1">
              <a:buFont typeface="Wingdings" pitchFamily="2" charset="2"/>
              <a:buNone/>
            </a:pPr>
            <a:endParaRPr lang="es-PE" sz="2000" dirty="0" smtClean="0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es-PE" sz="2000" dirty="0" smtClean="0">
                <a:latin typeface="Cambria" pitchFamily="18" charset="0"/>
              </a:rPr>
              <a:t>Construcción de Hospitales (FF.AA, Policía, </a:t>
            </a:r>
            <a:r>
              <a:rPr lang="es-PE" sz="2000" dirty="0" err="1" smtClean="0">
                <a:latin typeface="Cambria" pitchFamily="18" charset="0"/>
              </a:rPr>
              <a:t>Rebagliati</a:t>
            </a:r>
            <a:r>
              <a:rPr lang="es-PE" sz="2000" dirty="0" smtClean="0">
                <a:latin typeface="Cambria" pitchFamily="18" charset="0"/>
              </a:rPr>
              <a:t>).</a:t>
            </a:r>
          </a:p>
          <a:p>
            <a:pPr algn="just" eaLnBrk="1" hangingPunct="1">
              <a:buFont typeface="Wingdings" pitchFamily="2" charset="2"/>
              <a:buNone/>
            </a:pPr>
            <a:endParaRPr lang="es-PE" sz="2000" dirty="0" smtClean="0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es-PE" sz="2000" dirty="0" smtClean="0">
                <a:solidFill>
                  <a:srgbClr val="FF0000"/>
                </a:solidFill>
                <a:latin typeface="Cambria" pitchFamily="18" charset="0"/>
              </a:rPr>
              <a:t>Construcción de GUE (Grandes Unidades Escolares).</a:t>
            </a:r>
          </a:p>
          <a:p>
            <a:pPr algn="just" eaLnBrk="1" hangingPunct="1">
              <a:buFont typeface="Wingdings" pitchFamily="2" charset="2"/>
              <a:buNone/>
            </a:pPr>
            <a:endParaRPr lang="es-PE" sz="2000" dirty="0" smtClean="0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es-PE" sz="2000" dirty="0" smtClean="0">
                <a:latin typeface="Cambria" pitchFamily="18" charset="0"/>
              </a:rPr>
              <a:t>Política asistencialista (migrantes).</a:t>
            </a:r>
          </a:p>
          <a:p>
            <a:pPr algn="just" eaLnBrk="1" hangingPunct="1">
              <a:buFont typeface="Wingdings" pitchFamily="2" charset="2"/>
              <a:buNone/>
            </a:pPr>
            <a:endParaRPr lang="es-PE" sz="2000" dirty="0" smtClean="0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es-PE" sz="2000" dirty="0" smtClean="0">
                <a:solidFill>
                  <a:srgbClr val="FF0000"/>
                </a:solidFill>
                <a:latin typeface="Cambria" pitchFamily="18" charset="0"/>
              </a:rPr>
              <a:t>Voto femenino.</a:t>
            </a:r>
          </a:p>
        </p:txBody>
      </p:sp>
      <p:pic>
        <p:nvPicPr>
          <p:cNvPr id="16388" name="Picture 8" descr="http://blogs.elcomercio.pe/huellasdigitales/COLEGIO%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385" y="4773340"/>
            <a:ext cx="244808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http://blogs.elcomercio.pe/huellasdigitales/COLEGIO%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7074" y="4773340"/>
            <a:ext cx="223910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http://www.kalipedia.com/kalipediamedia/historia/media/200806/11/hisperu/20080611klphishpe_40_Ies_S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772816"/>
            <a:ext cx="4896172" cy="27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cielo.cl/fbpe/img/eure/v32n95/fig03-04.jpg"/>
          <p:cNvPicPr>
            <a:picLocks noChangeAspect="1" noChangeArrowheads="1"/>
          </p:cNvPicPr>
          <p:nvPr/>
        </p:nvPicPr>
        <p:blipFill>
          <a:blip r:embed="rId2"/>
          <a:srcRect l="6793" t="8640" r="53896" b="4961"/>
          <a:stretch>
            <a:fillRect/>
          </a:stretch>
        </p:blipFill>
        <p:spPr bwMode="auto">
          <a:xfrm>
            <a:off x="4427538" y="260349"/>
            <a:ext cx="4176712" cy="635317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1" name="Picture 4" descr="http://blog.pucp.edu.pe/media/1987/20100223-mir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401219"/>
            <a:ext cx="3888680" cy="3212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6" descr="http://pe.kalipedia.com/kalipediamedia/historia/media/200806/11/hisperu/20080611klphishpe_39_Ies_S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60350"/>
            <a:ext cx="3888680" cy="288766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http://www.caretas.com.pe/Storage/PublicacionesArchivos/Archivo/3497-b6Ng9Jv4Qx3Xl0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08920"/>
            <a:ext cx="5257279" cy="388843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www.arkivperu.com/blog/wp-content/uploads/2010/03/canal7_cambio_1983_arkivperu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59710"/>
            <a:ext cx="3240360" cy="653764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://www.monografias.com/trabajos53/educacion-republicana/Image664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59710"/>
            <a:ext cx="5257279" cy="257175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fpa.upeu.edu.pe/chiquitoy/images/voto-femen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8" y="612794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</a:rPr>
              <a:t>1955: DERECHO AL VOTO FEMENINO</a:t>
            </a:r>
            <a:endParaRPr lang="es-P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5905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dirty="0" smtClean="0">
                <a:solidFill>
                  <a:srgbClr val="FFFF00"/>
                </a:solidFill>
              </a:rPr>
              <a:t>CAMBIOS SOCIALES A MEDIADOS DEL SIGLO XX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107504" y="1556792"/>
            <a:ext cx="4821684" cy="5112296"/>
          </a:xfrm>
        </p:spPr>
        <p:txBody>
          <a:bodyPr>
            <a:normAutofit/>
          </a:bodyPr>
          <a:lstStyle/>
          <a:p>
            <a:pPr marL="268288" indent="-268288" eaLnBrk="1" fontAlgn="auto" hangingPunct="1">
              <a:spcAft>
                <a:spcPts val="0"/>
              </a:spcAft>
              <a:defRPr/>
            </a:pPr>
            <a:r>
              <a:rPr lang="es-PE" sz="20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Población peruana: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sz="2000" dirty="0" smtClean="0">
                <a:latin typeface="Verdana" pitchFamily="34" charset="0"/>
                <a:cs typeface="Arial" charset="0"/>
              </a:rPr>
              <a:t>	* Explosión demográfica.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sz="2000" dirty="0" smtClean="0">
                <a:latin typeface="Verdana" pitchFamily="34" charset="0"/>
                <a:cs typeface="Arial" charset="0"/>
              </a:rPr>
              <a:t>	* Avance de la urbanización.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sz="2000" dirty="0" smtClean="0">
                <a:latin typeface="Verdana" pitchFamily="34" charset="0"/>
                <a:cs typeface="Arial" charset="0"/>
              </a:rPr>
              <a:t>	* Mestizaje.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000" dirty="0" smtClean="0">
              <a:latin typeface="Verdana" pitchFamily="34" charset="0"/>
              <a:cs typeface="Arial" charset="0"/>
            </a:endParaRPr>
          </a:p>
          <a:p>
            <a:pPr marL="268288" indent="-268288" eaLnBrk="1" fontAlgn="auto" hangingPunct="1">
              <a:spcAft>
                <a:spcPts val="0"/>
              </a:spcAft>
              <a:defRPr/>
            </a:pPr>
            <a:r>
              <a:rPr lang="es-PE" sz="20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Fenómeno </a:t>
            </a:r>
            <a:r>
              <a:rPr lang="es-PE" sz="20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migratorio:</a:t>
            </a:r>
            <a:endParaRPr lang="es-PE" sz="2000" dirty="0" smtClean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sz="2000" dirty="0" smtClean="0">
                <a:latin typeface="Verdana" pitchFamily="34" charset="0"/>
                <a:cs typeface="Arial" charset="0"/>
              </a:rPr>
              <a:t>	* Crecimiento poblacional.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sz="2000" dirty="0" smtClean="0">
                <a:latin typeface="Verdana" pitchFamily="34" charset="0"/>
                <a:cs typeface="Arial" charset="0"/>
              </a:rPr>
              <a:t>	* Crisis agrícola andina.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sz="2000" dirty="0" smtClean="0">
                <a:latin typeface="Verdana" pitchFamily="34" charset="0"/>
                <a:cs typeface="Arial" charset="0"/>
              </a:rPr>
              <a:t>	</a:t>
            </a:r>
            <a:r>
              <a:rPr lang="es-PE" sz="2000" dirty="0" smtClean="0">
                <a:latin typeface="Verdana" pitchFamily="34" charset="0"/>
                <a:cs typeface="Arial" charset="0"/>
              </a:rPr>
              <a:t>* Modernización </a:t>
            </a:r>
            <a:r>
              <a:rPr lang="es-PE" sz="2000" dirty="0" smtClean="0">
                <a:latin typeface="Verdana" pitchFamily="34" charset="0"/>
                <a:cs typeface="Arial" charset="0"/>
              </a:rPr>
              <a:t>de agricultura costeña.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sz="2000" dirty="0" smtClean="0">
                <a:latin typeface="Verdana" pitchFamily="34" charset="0"/>
                <a:cs typeface="Arial" charset="0"/>
              </a:rPr>
              <a:t>	* Influencia del estilo de vida urbano.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000" dirty="0" smtClean="0">
              <a:latin typeface="Verdana" pitchFamily="34" charset="0"/>
              <a:cs typeface="Arial" charset="0"/>
            </a:endParaRPr>
          </a:p>
          <a:p>
            <a:pPr marL="268288" indent="-268288" eaLnBrk="1" fontAlgn="auto" hangingPunct="1">
              <a:spcAft>
                <a:spcPts val="0"/>
              </a:spcAft>
              <a:defRPr/>
            </a:pPr>
            <a:r>
              <a:rPr lang="es-PE" sz="20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Cultura popular: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sz="2000" dirty="0" smtClean="0">
                <a:latin typeface="Verdana" pitchFamily="34" charset="0"/>
                <a:cs typeface="Arial" charset="0"/>
              </a:rPr>
              <a:t>	* Redes sociales solidarias.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sz="2000" dirty="0" smtClean="0">
                <a:latin typeface="Verdana" pitchFamily="34" charset="0"/>
                <a:cs typeface="Arial" charset="0"/>
              </a:rPr>
              <a:t>	</a:t>
            </a:r>
            <a:r>
              <a:rPr lang="es-PE" sz="20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* </a:t>
            </a:r>
            <a:r>
              <a:rPr lang="es-PE" sz="2000" dirty="0" err="1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Cholificación</a:t>
            </a:r>
            <a:r>
              <a:rPr lang="es-PE" sz="20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.</a:t>
            </a:r>
          </a:p>
        </p:txBody>
      </p:sp>
      <p:pic>
        <p:nvPicPr>
          <p:cNvPr id="20484" name="Picture 7" descr="http://www.bnp.gob.pe/portalbnp/images/stories/Noticias/Febrero_2007/afiche_cholo.jpg"/>
          <p:cNvPicPr>
            <a:picLocks noChangeAspect="1" noChangeArrowheads="1"/>
          </p:cNvPicPr>
          <p:nvPr/>
        </p:nvPicPr>
        <p:blipFill>
          <a:blip r:embed="rId2"/>
          <a:srcRect t="5652" b="33586"/>
          <a:stretch>
            <a:fillRect/>
          </a:stretch>
        </p:blipFill>
        <p:spPr bwMode="auto">
          <a:xfrm>
            <a:off x="5148064" y="1556792"/>
            <a:ext cx="3670300" cy="251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http://www.munielagustino.gob.pe/sites/default/files/images/primer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4214813"/>
            <a:ext cx="3670300" cy="24034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haforum.files.wordpress.com/2011/08/pueblos-jov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11262"/>
            <a:ext cx="4355976" cy="566320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</a:rPr>
              <a:t>LOS PUEBLOS JÓVENES: EL DESBORDE POPULAR</a:t>
            </a:r>
            <a:endParaRPr lang="es-PE" sz="28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http://home.tiscali.nl/hulshoff/Invasion-Pi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1262"/>
            <a:ext cx="4464496" cy="564673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http://www.mileniumradiopauza.com/web2/images/stories/yunza2010-2.jpg"/>
          <p:cNvPicPr>
            <a:picLocks noChangeAspect="1" noChangeArrowheads="1"/>
          </p:cNvPicPr>
          <p:nvPr/>
        </p:nvPicPr>
        <p:blipFill rotWithShape="1">
          <a:blip r:embed="rId2"/>
          <a:srcRect t="8736"/>
          <a:stretch/>
        </p:blipFill>
        <p:spPr bwMode="auto">
          <a:xfrm>
            <a:off x="0" y="0"/>
            <a:ext cx="4970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clubamazonas.org/clubamazonas/clubamazonasR3C1.jpg"/>
          <p:cNvPicPr>
            <a:picLocks noChangeAspect="1" noChangeArrowheads="1"/>
          </p:cNvPicPr>
          <p:nvPr/>
        </p:nvPicPr>
        <p:blipFill>
          <a:blip r:embed="rId3"/>
          <a:srcRect r="9970"/>
          <a:stretch>
            <a:fillRect/>
          </a:stretch>
        </p:blipFill>
        <p:spPr bwMode="auto">
          <a:xfrm>
            <a:off x="4970463" y="0"/>
            <a:ext cx="4173537" cy="6858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CARACTERÍSTICAS POLÍTICAS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700809"/>
            <a:ext cx="4680520" cy="4968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Cambria" pitchFamily="18" charset="0"/>
              </a:rPr>
              <a:t>1948-1950: Presidente de la Junta Militar: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Ley de Seguridad Interior: </a:t>
            </a:r>
            <a:r>
              <a:rPr lang="es-ES" dirty="0" smtClean="0">
                <a:latin typeface="Cambria" pitchFamily="18" charset="0"/>
              </a:rPr>
              <a:t>Suspensión de garantías personales y </a:t>
            </a:r>
            <a:r>
              <a:rPr lang="es-ES" dirty="0">
                <a:latin typeface="Cambria" pitchFamily="18" charset="0"/>
              </a:rPr>
              <a:t>p</a:t>
            </a:r>
            <a:r>
              <a:rPr lang="es-ES" dirty="0" smtClean="0">
                <a:latin typeface="Cambria" pitchFamily="18" charset="0"/>
              </a:rPr>
              <a:t>ena capital para los que atenten contra la estabilidad del Estado.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</a:rPr>
              <a:t>El asilo de Haya de la Torre.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</a:rPr>
              <a:t>Legitimación del poder: Elecciones de 1950 / Único candidato.</a:t>
            </a:r>
          </a:p>
        </p:txBody>
      </p:sp>
      <p:pic>
        <p:nvPicPr>
          <p:cNvPr id="1026" name="Picture 2" descr="http://img1.mlstatic.com/s_MPE_v_O_f_4161298_5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4038600" cy="49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anguardiaaprista.com/imagenes/atc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anguardiaaprista.com/imagenes/at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51611" r="4688" b="-1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2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CARACTERÍSTICAS POLÍTICAS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5191"/>
            <a:ext cx="8496944" cy="49661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Cambria" pitchFamily="18" charset="0"/>
              </a:rPr>
              <a:t>1950-1956: Presidente Constitucional: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Autoritarismo y represión: </a:t>
            </a:r>
            <a:r>
              <a:rPr lang="es-ES" dirty="0" smtClean="0">
                <a:latin typeface="Cambria" pitchFamily="18" charset="0"/>
              </a:rPr>
              <a:t>Persecución de líderes políticos (apristas y comunistas) y dirigentes sindicales ,  exilio de Haya de la Torre (1954).</a:t>
            </a:r>
          </a:p>
          <a:p>
            <a:pPr marL="118872" indent="0" algn="just">
              <a:buNone/>
            </a:pPr>
            <a:endParaRPr lang="es-ES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Populismo para acallar los reclamos de los sectores populares:</a:t>
            </a:r>
            <a:r>
              <a:rPr lang="es-ES" dirty="0" smtClean="0">
                <a:latin typeface="Cambria" pitchFamily="18" charset="0"/>
              </a:rPr>
              <a:t> Se creó el Ministerio de Trabajo, indemnizaciones por accidentes de trabajo, participación de obreros y empleados en las utilidades de las empresas, seguro social del empleado, apoyo a damnificados en caso de desastres, etc.</a:t>
            </a:r>
          </a:p>
          <a:p>
            <a:pPr>
              <a:buFont typeface="Wingdings" pitchFamily="2" charset="2"/>
              <a:buChar char="ü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iariolaprimeraperu.com/online/images/2008/marzo/17/pol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-1"/>
            <a:ext cx="4545012" cy="586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http://t1.gstatic.com/images?q=tbn:qwRF1oZYDjxntM:http://www.worldisround.com/photos/5/203/583_o.jpg&amp;t=1"/>
          <p:cNvPicPr>
            <a:picLocks noChangeAspect="1" noChangeArrowheads="1"/>
          </p:cNvPicPr>
          <p:nvPr/>
        </p:nvPicPr>
        <p:blipFill>
          <a:blip r:embed="rId3"/>
          <a:srcRect l="2985" t="33875" r="4478" b="369"/>
          <a:stretch>
            <a:fillRect/>
          </a:stretch>
        </p:blipFill>
        <p:spPr bwMode="auto">
          <a:xfrm>
            <a:off x="0" y="-1"/>
            <a:ext cx="4572000" cy="586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83568" y="6256457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</a:rPr>
              <a:t>ROCHABUS</a:t>
            </a:r>
            <a:endParaRPr lang="es-PE" sz="28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0" y="5860367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</a:rPr>
              <a:t>APRISTAS ACUSADOS DE TERRORISMO</a:t>
            </a:r>
            <a:endParaRPr lang="es-P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anguardiaaprista.com/imagenes/atp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CARÁCTERÍSTICAS ECONÓMICAS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5191"/>
            <a:ext cx="8712968" cy="5082809"/>
          </a:xfrm>
        </p:spPr>
        <p:txBody>
          <a:bodyPr>
            <a:normAutofit lnSpcReduction="10000"/>
          </a:bodyPr>
          <a:lstStyle/>
          <a:p>
            <a:pPr marL="118872" indent="0" algn="just">
              <a:buNone/>
            </a:pPr>
            <a:r>
              <a:rPr lang="es-ES" i="1" dirty="0" smtClean="0">
                <a:latin typeface="AngsanaUPC" pitchFamily="18" charset="-34"/>
                <a:cs typeface="AngsanaUPC" pitchFamily="18" charset="-34"/>
              </a:rPr>
              <a:t>«El </a:t>
            </a:r>
            <a:r>
              <a:rPr lang="es-ES" i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capital estadounidense </a:t>
            </a:r>
            <a:r>
              <a:rPr lang="es-ES" i="1" dirty="0" smtClean="0">
                <a:latin typeface="AngsanaUPC" pitchFamily="18" charset="-34"/>
                <a:cs typeface="AngsanaUPC" pitchFamily="18" charset="-34"/>
              </a:rPr>
              <a:t>encuentra en el Perú </a:t>
            </a:r>
            <a:r>
              <a:rPr lang="es-ES" i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condiciones ideales </a:t>
            </a:r>
            <a:r>
              <a:rPr lang="es-ES" i="1" dirty="0" smtClean="0">
                <a:latin typeface="AngsanaUPC" pitchFamily="18" charset="-34"/>
                <a:cs typeface="AngsanaUPC" pitchFamily="18" charset="-34"/>
              </a:rPr>
              <a:t>para insertarse: grandes franquicias tributarias, libertad de cambios, un gobierno fuerte y paz social. Las condiciones creadas por </a:t>
            </a:r>
            <a:r>
              <a:rPr lang="es-ES" i="1" dirty="0" err="1" smtClean="0">
                <a:latin typeface="AngsanaUPC" pitchFamily="18" charset="-34"/>
                <a:cs typeface="AngsanaUPC" pitchFamily="18" charset="-34"/>
              </a:rPr>
              <a:t>Odría</a:t>
            </a:r>
            <a:r>
              <a:rPr lang="es-ES" i="1" dirty="0" smtClean="0">
                <a:latin typeface="AngsanaUPC" pitchFamily="18" charset="-34"/>
                <a:cs typeface="AngsanaUPC" pitchFamily="18" charset="-34"/>
              </a:rPr>
              <a:t> no serán modificadas sustantivamente por los gobiernos que le siguen hasta 1968. (…) Se realizan obras públicas que permiten </a:t>
            </a:r>
            <a:r>
              <a:rPr lang="es-ES" i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repartir prebendas entre los allegados al régimen</a:t>
            </a:r>
            <a:r>
              <a:rPr lang="es-ES" i="1" dirty="0" smtClean="0">
                <a:latin typeface="AngsanaUPC" pitchFamily="18" charset="-34"/>
                <a:cs typeface="AngsanaUPC" pitchFamily="18" charset="-34"/>
              </a:rPr>
              <a:t>, alivian las presión de los sectores migrantes por empleo y servicios públicos básicos y </a:t>
            </a:r>
            <a:r>
              <a:rPr lang="es-ES" i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ganan para el </a:t>
            </a:r>
            <a:r>
              <a:rPr lang="es-ES" i="1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odrísmo</a:t>
            </a:r>
            <a:r>
              <a:rPr lang="es-ES" i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una clientela popular </a:t>
            </a:r>
            <a:r>
              <a:rPr lang="es-ES" i="1" dirty="0" smtClean="0">
                <a:latin typeface="AngsanaUPC" pitchFamily="18" charset="-34"/>
                <a:cs typeface="AngsanaUPC" pitchFamily="18" charset="-34"/>
              </a:rPr>
              <a:t>con la cual neutralizan al </a:t>
            </a:r>
            <a:r>
              <a:rPr lang="es-ES" i="1" dirty="0" err="1" smtClean="0">
                <a:latin typeface="AngsanaUPC" pitchFamily="18" charset="-34"/>
                <a:cs typeface="AngsanaUPC" pitchFamily="18" charset="-34"/>
              </a:rPr>
              <a:t>Apra</a:t>
            </a:r>
            <a:r>
              <a:rPr lang="es-ES" i="1" dirty="0" smtClean="0">
                <a:latin typeface="AngsanaUPC" pitchFamily="18" charset="-34"/>
                <a:cs typeface="AngsanaUPC" pitchFamily="18" charset="-34"/>
              </a:rPr>
              <a:t> y al Partido Comunista, que continúan conspirando desde la clandestinidad»</a:t>
            </a:r>
          </a:p>
          <a:p>
            <a:pPr marL="118872" indent="0" algn="r">
              <a:buNone/>
            </a:pPr>
            <a:endParaRPr lang="es-ES" b="1" dirty="0" smtClean="0">
              <a:latin typeface="AngsanaUPC" pitchFamily="18" charset="-34"/>
              <a:cs typeface="AngsanaUPC" pitchFamily="18" charset="-34"/>
            </a:endParaRPr>
          </a:p>
          <a:p>
            <a:pPr marL="118872" indent="0" algn="r">
              <a:buNone/>
            </a:pPr>
            <a:r>
              <a:rPr lang="es-ES" b="1" dirty="0" smtClean="0">
                <a:latin typeface="AngsanaUPC" pitchFamily="18" charset="-34"/>
                <a:cs typeface="AngsanaUPC" pitchFamily="18" charset="-34"/>
              </a:rPr>
              <a:t>Nelson Manrique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CARACTERÍSTICAS ECONÓMICAS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89416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Cambria" pitchFamily="18" charset="0"/>
              </a:rPr>
              <a:t>Política económica liberal: 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Promover la inversión extranjera</a:t>
            </a:r>
            <a:r>
              <a:rPr lang="es-ES" dirty="0" smtClean="0">
                <a:latin typeface="Cambria" pitchFamily="18" charset="0"/>
              </a:rPr>
              <a:t>: Reiniciar el pago de la deuda externa para brindar confianza al capital internacional / Beneficios tributarios a empresas extranjeras.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Promover las exportaciones / Contexto favorable con la guerra de Corea:</a:t>
            </a:r>
            <a:r>
              <a:rPr lang="es-ES" dirty="0" smtClean="0">
                <a:latin typeface="Cambria" pitchFamily="18" charset="0"/>
              </a:rPr>
              <a:t> Minería (Grandes beneficios a empresas como </a:t>
            </a:r>
            <a:r>
              <a:rPr lang="es-ES" dirty="0" err="1" smtClean="0">
                <a:latin typeface="Cambria" pitchFamily="18" charset="0"/>
              </a:rPr>
              <a:t>Marcona</a:t>
            </a:r>
            <a:r>
              <a:rPr lang="es-ES" dirty="0" smtClean="0">
                <a:latin typeface="Cambria" pitchFamily="18" charset="0"/>
              </a:rPr>
              <a:t> </a:t>
            </a:r>
            <a:r>
              <a:rPr lang="es-ES" dirty="0" err="1" smtClean="0">
                <a:latin typeface="Cambria" pitchFamily="18" charset="0"/>
              </a:rPr>
              <a:t>Mining</a:t>
            </a:r>
            <a:r>
              <a:rPr lang="es-ES" dirty="0" smtClean="0">
                <a:latin typeface="Cambria" pitchFamily="18" charset="0"/>
              </a:rPr>
              <a:t> </a:t>
            </a:r>
            <a:r>
              <a:rPr lang="es-ES" dirty="0" err="1" smtClean="0">
                <a:latin typeface="Cambria" pitchFamily="18" charset="0"/>
              </a:rPr>
              <a:t>Company</a:t>
            </a:r>
            <a:r>
              <a:rPr lang="es-ES" dirty="0" smtClean="0">
                <a:latin typeface="Cambria" pitchFamily="18" charset="0"/>
              </a:rPr>
              <a:t>, Cerro de Pasco </a:t>
            </a:r>
            <a:r>
              <a:rPr lang="es-ES" dirty="0" err="1" smtClean="0">
                <a:latin typeface="Cambria" pitchFamily="18" charset="0"/>
              </a:rPr>
              <a:t>Corporation</a:t>
            </a:r>
            <a:r>
              <a:rPr lang="es-ES" dirty="0" smtClean="0">
                <a:latin typeface="Cambria" pitchFamily="18" charset="0"/>
              </a:rPr>
              <a:t>, </a:t>
            </a:r>
            <a:r>
              <a:rPr lang="es-ES" dirty="0" err="1" smtClean="0">
                <a:latin typeface="Cambria" pitchFamily="18" charset="0"/>
              </a:rPr>
              <a:t>Southern</a:t>
            </a:r>
            <a:r>
              <a:rPr lang="es-ES" dirty="0" smtClean="0">
                <a:latin typeface="Cambria" pitchFamily="18" charset="0"/>
              </a:rPr>
              <a:t> </a:t>
            </a:r>
            <a:r>
              <a:rPr lang="es-ES" dirty="0" err="1" smtClean="0">
                <a:latin typeface="Cambria" pitchFamily="18" charset="0"/>
              </a:rPr>
              <a:t>Peru</a:t>
            </a:r>
            <a:r>
              <a:rPr lang="es-ES" dirty="0" smtClean="0">
                <a:latin typeface="Cambria" pitchFamily="18" charset="0"/>
              </a:rPr>
              <a:t> </a:t>
            </a:r>
            <a:r>
              <a:rPr lang="es-ES" dirty="0" err="1" smtClean="0">
                <a:latin typeface="Cambria" pitchFamily="18" charset="0"/>
              </a:rPr>
              <a:t>Copper</a:t>
            </a:r>
            <a:r>
              <a:rPr lang="es-ES" dirty="0" smtClean="0">
                <a:latin typeface="Cambria" pitchFamily="18" charset="0"/>
              </a:rPr>
              <a:t> </a:t>
            </a:r>
            <a:r>
              <a:rPr lang="es-ES" dirty="0" err="1" smtClean="0">
                <a:latin typeface="Cambria" pitchFamily="18" charset="0"/>
              </a:rPr>
              <a:t>Corporation</a:t>
            </a:r>
            <a:r>
              <a:rPr lang="es-ES" dirty="0" smtClean="0">
                <a:latin typeface="Cambria" pitchFamily="18" charset="0"/>
              </a:rPr>
              <a:t>), Pesca (Harina de pescado), Petróleo  (La IPC fue la gran beneficiada), </a:t>
            </a:r>
            <a:r>
              <a:rPr lang="es-ES" dirty="0" err="1" smtClean="0">
                <a:latin typeface="Cambria" pitchFamily="18" charset="0"/>
              </a:rPr>
              <a:t>Agroexportación</a:t>
            </a:r>
            <a:r>
              <a:rPr lang="es-ES" dirty="0" smtClean="0">
                <a:latin typeface="Cambria" pitchFamily="18" charset="0"/>
              </a:rPr>
              <a:t> (Azúcar y algodón</a:t>
            </a:r>
            <a:r>
              <a:rPr lang="es-ES" dirty="0" smtClean="0">
                <a:latin typeface="Cambria" pitchFamily="18" charset="0"/>
              </a:rPr>
              <a:t>).</a:t>
            </a:r>
            <a:endParaRPr lang="es-ES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1091</TotalTime>
  <Words>457</Words>
  <Application>Microsoft Office PowerPoint</Application>
  <PresentationFormat>Presentación en pantalla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Módulo</vt:lpstr>
      <vt:lpstr> DICTADURA Y AUTORITARISMO / OBRAS PÚBLICAS Y MODERNIZACIÓN DEL ESTADO</vt:lpstr>
      <vt:lpstr>CARACTERÍSTICAS POLÍTICAS</vt:lpstr>
      <vt:lpstr>Presentación de PowerPoint</vt:lpstr>
      <vt:lpstr>Presentación de PowerPoint</vt:lpstr>
      <vt:lpstr>CARACTERÍSTICAS POLÍTICAS</vt:lpstr>
      <vt:lpstr>Presentación de PowerPoint</vt:lpstr>
      <vt:lpstr>Presentación de PowerPoint</vt:lpstr>
      <vt:lpstr>CARÁCTERÍSTICAS ECONÓMICAS</vt:lpstr>
      <vt:lpstr>CARACTERÍSTICAS ECONÓMICAS</vt:lpstr>
      <vt:lpstr>Presentación de PowerPoint</vt:lpstr>
      <vt:lpstr>CARACTERÍSTICAS ECONÓMICAS</vt:lpstr>
      <vt:lpstr> POPULISMO Y MODERNIZACIÓN EN INFRAESTRUCTURA</vt:lpstr>
      <vt:lpstr>Presentación de PowerPoint</vt:lpstr>
      <vt:lpstr>Presentación de PowerPoint</vt:lpstr>
      <vt:lpstr>Presentación de PowerPoint</vt:lpstr>
      <vt:lpstr>CAMBIOS SOCIALES A MEDIADOS DEL SIGLO XX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SEGUNDA GUERRA MUNDIAL</dc:title>
  <dc:creator>David</dc:creator>
  <cp:lastModifiedBy>SALA12SEC</cp:lastModifiedBy>
  <cp:revision>113</cp:revision>
  <dcterms:created xsi:type="dcterms:W3CDTF">2010-05-20T01:36:02Z</dcterms:created>
  <dcterms:modified xsi:type="dcterms:W3CDTF">2012-07-02T18:20:26Z</dcterms:modified>
</cp:coreProperties>
</file>