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3" r:id="rId5"/>
    <p:sldId id="258" r:id="rId6"/>
    <p:sldId id="266" r:id="rId7"/>
    <p:sldId id="269" r:id="rId8"/>
    <p:sldId id="259" r:id="rId9"/>
    <p:sldId id="275" r:id="rId10"/>
    <p:sldId id="271" r:id="rId11"/>
    <p:sldId id="268" r:id="rId12"/>
    <p:sldId id="260" r:id="rId13"/>
    <p:sldId id="270" r:id="rId14"/>
    <p:sldId id="261" r:id="rId15"/>
    <p:sldId id="272" r:id="rId16"/>
    <p:sldId id="262" r:id="rId17"/>
    <p:sldId id="263" r:id="rId18"/>
    <p:sldId id="274" r:id="rId19"/>
    <p:sldId id="276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B8BAD-E7A0-46AA-BFAC-BDA6B74292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5308-AF37-4DEE-93D5-5E517417B4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B8B5E-2150-4513-9563-5457705BE4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C4834-0F26-41BD-A2C3-0E2F415B87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9E62E-ADBB-46D9-B846-0568D90E0B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EA718-E147-418F-A69D-5A088DC77A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EE9B1-35D2-4A4B-89EC-550E916EF9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242A4-F663-4149-AB0B-19430605C7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11AD3-2E2C-44FC-952E-F90AFEAD90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D081D-40C6-4C12-90C9-1A9A3F8D6E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58F51-5592-4C16-B2DB-EB214E4B75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11FEA31-4A3D-4D59-BD97-F3337A4BF8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sz="4400" b="1" dirty="0" smtClean="0">
                <a:solidFill>
                  <a:srgbClr val="FFFF00"/>
                </a:solidFill>
                <a:latin typeface="Algerian" pitchFamily="82" charset="0"/>
              </a:rPr>
              <a:t>LA GUERRA FRÍA </a:t>
            </a:r>
          </a:p>
          <a:p>
            <a:pPr eaLnBrk="1" hangingPunct="1">
              <a:spcBef>
                <a:spcPct val="0"/>
              </a:spcBef>
            </a:pPr>
            <a:r>
              <a:rPr lang="es-ES" sz="4400" b="1" dirty="0" smtClean="0">
                <a:solidFill>
                  <a:srgbClr val="FFFF00"/>
                </a:solidFill>
                <a:latin typeface="Algerian" pitchFamily="82" charset="0"/>
              </a:rPr>
              <a:t>(1945-1989)</a:t>
            </a:r>
          </a:p>
        </p:txBody>
      </p:sp>
      <p:pic>
        <p:nvPicPr>
          <p:cNvPr id="2051" name="Picture 4" descr="escanear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428736"/>
            <a:ext cx="7786687" cy="521336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gloves_800"/>
          <p:cNvPicPr>
            <a:picLocks noChangeAspect="1" noChangeArrowheads="1"/>
          </p:cNvPicPr>
          <p:nvPr/>
        </p:nvPicPr>
        <p:blipFill>
          <a:blip r:embed="rId2"/>
          <a:srcRect l="3343" t="3365" r="2290" b="175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scanear0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110" t="1855" r="51357" b="3636"/>
          <a:stretch>
            <a:fillRect/>
          </a:stretch>
        </p:blipFill>
        <p:spPr>
          <a:xfrm>
            <a:off x="0" y="0"/>
            <a:ext cx="4500563" cy="6858000"/>
          </a:xfrm>
          <a:noFill/>
        </p:spPr>
      </p:pic>
      <p:pic>
        <p:nvPicPr>
          <p:cNvPr id="12291" name="Picture 5" descr="escanear0002"/>
          <p:cNvPicPr>
            <a:picLocks noChangeAspect="1" noChangeArrowheads="1"/>
          </p:cNvPicPr>
          <p:nvPr/>
        </p:nvPicPr>
        <p:blipFill>
          <a:blip r:embed="rId2"/>
          <a:srcRect l="51898" t="3409" r="1627" b="2083"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pPr eaLnBrk="1" hangingPunct="1"/>
            <a:r>
              <a:rPr lang="es-ES" sz="5400" dirty="0" smtClean="0">
                <a:solidFill>
                  <a:srgbClr val="FFFF00"/>
                </a:solidFill>
                <a:latin typeface="Algerian" pitchFamily="82" charset="0"/>
              </a:rPr>
              <a:t>ETAPAS</a:t>
            </a:r>
            <a:endParaRPr lang="es-ES" sz="5400" dirty="0" smtClean="0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08"/>
            <a:ext cx="91440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b="1" dirty="0" smtClean="0">
                <a:solidFill>
                  <a:srgbClr val="FF0000"/>
                </a:solidFill>
              </a:rPr>
              <a:t>2. SEGUNDO PERIODO (1972-1989)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ES" dirty="0" smtClean="0"/>
              <a:t> Se produce un acercamiento entre las dos potencias. A ese periodo se le conoce como </a:t>
            </a:r>
            <a:r>
              <a:rPr lang="es-ES" b="1" dirty="0" smtClean="0">
                <a:solidFill>
                  <a:srgbClr val="FFFF00"/>
                </a:solidFill>
              </a:rPr>
              <a:t>“coexistencia pacífica”</a:t>
            </a:r>
            <a:r>
              <a:rPr lang="es-ES" b="1" dirty="0" smtClean="0"/>
              <a:t>. </a:t>
            </a:r>
            <a:r>
              <a:rPr lang="es-ES" dirty="0" smtClean="0"/>
              <a:t>Luego se reinicia la rivalidad </a:t>
            </a:r>
            <a:r>
              <a:rPr lang="es-ES" dirty="0" smtClean="0">
                <a:solidFill>
                  <a:srgbClr val="FFFF00"/>
                </a:solidFill>
              </a:rPr>
              <a:t>(Afganistán)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es-ES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ES" dirty="0" smtClean="0"/>
              <a:t>Se inicia una carrera por conquistar el espacio: </a:t>
            </a:r>
            <a:r>
              <a:rPr lang="es-ES" b="1" dirty="0" smtClean="0">
                <a:solidFill>
                  <a:srgbClr val="FFFF00"/>
                </a:solidFill>
              </a:rPr>
              <a:t>“La guerra de las galaxias”</a:t>
            </a:r>
            <a:r>
              <a:rPr lang="es-ES" b="1" dirty="0" smtClean="0"/>
              <a:t>.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es-ES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ES" dirty="0" smtClean="0"/>
              <a:t>Llega a su fin con la caída del </a:t>
            </a:r>
            <a:r>
              <a:rPr lang="es-ES" b="1" dirty="0" smtClean="0">
                <a:solidFill>
                  <a:srgbClr val="FFFF00"/>
                </a:solidFill>
              </a:rPr>
              <a:t>Muro de Berlín</a:t>
            </a:r>
            <a:r>
              <a:rPr lang="es-E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http://3.bp.blogspot.com/_NKdO9N9uJW4/S9n4VHH_vUI/AAAAAAAAABo/Wn_pIz9zCVM/s1600/mapa+mundo+guerra+fr%C3%A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3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s-ES" sz="4000" dirty="0" smtClean="0">
                <a:solidFill>
                  <a:srgbClr val="FFFF00"/>
                </a:solidFill>
                <a:latin typeface="Algerian" pitchFamily="82" charset="0"/>
              </a:rPr>
              <a:t>ESTADOS UNIDOS Y EL PLAN MARSHALL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600200"/>
            <a:ext cx="8572560" cy="45259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es-ES" dirty="0" smtClean="0"/>
              <a:t>Plan estadounidense de ayuda para la reconstrucción económica de Europa.</a:t>
            </a:r>
          </a:p>
          <a:p>
            <a:pPr algn="just" eaLnBrk="1" hangingPunct="1">
              <a:buNone/>
            </a:pPr>
            <a:endParaRPr lang="es-ES" dirty="0" smtClean="0"/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dirty="0" smtClean="0"/>
              <a:t>Consistió en la entrega de alimentos, materias primas, maquinarias, combustible, material bélico y dinero.</a:t>
            </a:r>
          </a:p>
          <a:p>
            <a:pPr algn="just" eaLnBrk="1" hangingPunct="1">
              <a:buNone/>
            </a:pPr>
            <a:endParaRPr lang="es-ES" dirty="0" smtClean="0"/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dirty="0" smtClean="0"/>
              <a:t>Su objetivo fue </a:t>
            </a:r>
            <a:r>
              <a:rPr lang="es-ES" b="1" dirty="0" smtClean="0">
                <a:solidFill>
                  <a:srgbClr val="FFFF00"/>
                </a:solidFill>
              </a:rPr>
              <a:t>detener la influencia de la URSS</a:t>
            </a:r>
            <a:r>
              <a:rPr lang="es-ES" dirty="0" smtClean="0"/>
              <a:t> en Europa Occidental.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lan-marshall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725487"/>
          </a:xfrm>
        </p:spPr>
        <p:txBody>
          <a:bodyPr/>
          <a:lstStyle/>
          <a:p>
            <a:pPr eaLnBrk="1" hangingPunct="1"/>
            <a:r>
              <a:rPr lang="es-ES" dirty="0" smtClean="0">
                <a:solidFill>
                  <a:srgbClr val="FFFF00"/>
                </a:solidFill>
                <a:latin typeface="Algerian" pitchFamily="82" charset="0"/>
              </a:rPr>
              <a:t>LA URSS Y EL COMECON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71563"/>
            <a:ext cx="8715436" cy="5572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ES" sz="2800" dirty="0" smtClean="0"/>
              <a:t>Respuesta soviética al Plan Marshall.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s-ES" sz="28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ES" sz="2800" dirty="0" smtClean="0"/>
              <a:t>Acuerdo </a:t>
            </a:r>
            <a:r>
              <a:rPr lang="es-ES" sz="2800" b="1" dirty="0" smtClean="0"/>
              <a:t>económico entre la URSS y los países comunistas europeos.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s-ES" sz="28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ES" sz="2800" dirty="0" smtClean="0"/>
              <a:t>Se estableció un mercado común y una planificación económica conjunta para lograr el desarrollo económico.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s-ES" sz="28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s-ES" sz="2800" dirty="0" smtClean="0"/>
              <a:t>Los países comunistas establecieron gobiernos de estilo soviético denominados </a:t>
            </a:r>
            <a:r>
              <a:rPr lang="es-ES" sz="2800" dirty="0" smtClean="0">
                <a:solidFill>
                  <a:srgbClr val="FFFF00"/>
                </a:solidFill>
              </a:rPr>
              <a:t>repúblicas o democracias populares</a:t>
            </a:r>
            <a:r>
              <a:rPr lang="es-ES" sz="2800" dirty="0" smtClean="0"/>
              <a:t> y adoptaron el modelo económico y político de la URSS.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8436" name="Picture 5" descr="int-c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7019925" y="1268413"/>
            <a:ext cx="503238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600" b="1"/>
              <a:t>COMECON</a:t>
            </a:r>
          </a:p>
          <a:p>
            <a:endParaRPr lang="es-E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1143000" y="2000250"/>
            <a:ext cx="7543800" cy="4125913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9460" name="Picture 2" descr="http://4.bp.blogspot.com/_qIiBDM7pI4I/S4HUc085M5I/AAAAAAAACts/rFyWRrvJlpg/s640/CONCEPTO+GUERRA+F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1500188" y="2214563"/>
            <a:ext cx="7186612" cy="3911600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0484" name="Picture 11" descr="http://2.bp.blogspot.com/_ihjUmias38o/TGM7uN9UGXI/AAAAAAAAAdI/d63RthQ-ZCI/s1600/Bloques%2520guerra%2520f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s-ES" sz="5400" dirty="0" smtClean="0">
                <a:solidFill>
                  <a:srgbClr val="FFFF00"/>
                </a:solidFill>
                <a:latin typeface="Algerian" pitchFamily="82" charset="0"/>
              </a:rPr>
              <a:t>DEFINICIÓN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928670"/>
            <a:ext cx="8572559" cy="557214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ES" dirty="0" smtClean="0"/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dirty="0" smtClean="0"/>
              <a:t>Es el periodo de </a:t>
            </a:r>
            <a:r>
              <a:rPr lang="es-ES" b="1" u="sng" dirty="0" smtClean="0">
                <a:solidFill>
                  <a:srgbClr val="FF0000"/>
                </a:solidFill>
              </a:rPr>
              <a:t>enfrentamiento indirecto</a:t>
            </a:r>
            <a:r>
              <a:rPr lang="es-ES" dirty="0" smtClean="0"/>
              <a:t> entre Estados Unidos y la Unión Soviética.</a:t>
            </a:r>
          </a:p>
          <a:p>
            <a:pPr algn="just" eaLnBrk="1" hangingPunct="1">
              <a:buNone/>
            </a:pPr>
            <a:endParaRPr lang="es-ES" dirty="0" smtClean="0"/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dirty="0" smtClean="0"/>
              <a:t>Es una etapa en la cual EE.UU y la URSS intervienen en otros países compitiendo por tener mayores </a:t>
            </a:r>
            <a:r>
              <a:rPr lang="es-ES" b="1" u="sng" dirty="0" smtClean="0">
                <a:solidFill>
                  <a:srgbClr val="FF0000"/>
                </a:solidFill>
              </a:rPr>
              <a:t>lugares de influencia</a:t>
            </a:r>
            <a:r>
              <a:rPr lang="es-ES" dirty="0" smtClean="0"/>
              <a:t>. Es también una etapa de una </a:t>
            </a:r>
            <a:r>
              <a:rPr lang="es-ES" b="1" dirty="0" smtClean="0"/>
              <a:t>“acelerada carrera armamentista”.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ulseada+JFK+Jruschev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2060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5124" name="Picture 5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786314" cy="6858000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es-ES" dirty="0" smtClean="0"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i="1" dirty="0" smtClean="0">
                <a:latin typeface="Calibri" pitchFamily="34" charset="0"/>
              </a:rPr>
              <a:t>Las dos potencias tratan de influir en los sectores políticos y sociales de varios países. Esta influencia se manifiesta en el </a:t>
            </a:r>
            <a:r>
              <a:rPr lang="es-ES" b="1" i="1" dirty="0" smtClean="0">
                <a:solidFill>
                  <a:srgbClr val="FFFF00"/>
                </a:solidFill>
                <a:latin typeface="Calibri" pitchFamily="34" charset="0"/>
              </a:rPr>
              <a:t>apoyo económico y militar </a:t>
            </a:r>
            <a:r>
              <a:rPr lang="es-ES" i="1" dirty="0" smtClean="0">
                <a:latin typeface="Calibri" pitchFamily="34" charset="0"/>
              </a:rPr>
              <a:t>a los grupos que son </a:t>
            </a:r>
            <a:r>
              <a:rPr lang="es-ES" b="1" i="1" dirty="0" smtClean="0">
                <a:solidFill>
                  <a:srgbClr val="FFFF00"/>
                </a:solidFill>
                <a:latin typeface="Calibri" pitchFamily="34" charset="0"/>
              </a:rPr>
              <a:t>partidarios del capitalismo estadounidense </a:t>
            </a:r>
            <a:r>
              <a:rPr lang="es-ES" b="1" i="1" dirty="0" smtClean="0">
                <a:latin typeface="Calibri" pitchFamily="34" charset="0"/>
              </a:rPr>
              <a:t>o </a:t>
            </a:r>
            <a:r>
              <a:rPr lang="es-ES" b="1" i="1" dirty="0" smtClean="0">
                <a:solidFill>
                  <a:srgbClr val="FFFF00"/>
                </a:solidFill>
                <a:latin typeface="Calibri" pitchFamily="34" charset="0"/>
              </a:rPr>
              <a:t>del comunismo soviético</a:t>
            </a:r>
            <a:r>
              <a:rPr lang="es-ES" b="1" i="1" dirty="0" smtClean="0">
                <a:latin typeface="Calibri" pitchFamily="34" charset="0"/>
              </a:rPr>
              <a:t>.</a:t>
            </a:r>
          </a:p>
        </p:txBody>
      </p:sp>
      <p:pic>
        <p:nvPicPr>
          <p:cNvPr id="6147" name="Picture 9" descr="http://endoko.com/wp-content/uploads/2010/06/bloque-bipo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0"/>
            <a:ext cx="4214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96925"/>
          </a:xfrm>
        </p:spPr>
        <p:txBody>
          <a:bodyPr/>
          <a:lstStyle/>
          <a:p>
            <a:pPr eaLnBrk="1" hangingPunct="1"/>
            <a:r>
              <a:rPr lang="es-ES" dirty="0" smtClean="0">
                <a:solidFill>
                  <a:srgbClr val="FFFF00"/>
                </a:solidFill>
                <a:latin typeface="Algerian" pitchFamily="82" charset="0"/>
              </a:rPr>
              <a:t>ENFRENTAMIENTO BIPOLAR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794"/>
            <a:ext cx="9144000" cy="49831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es-ES" b="1" u="sng" dirty="0" smtClean="0">
                <a:solidFill>
                  <a:srgbClr val="FF0000"/>
                </a:solidFill>
              </a:rPr>
              <a:t>IDEOLÓGICO</a:t>
            </a:r>
            <a:r>
              <a:rPr lang="es-ES" b="1" dirty="0" smtClean="0">
                <a:solidFill>
                  <a:srgbClr val="FF0000"/>
                </a:solidFill>
              </a:rPr>
              <a:t>: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Democracia liberal vs. Dictaduras comunistas.</a:t>
            </a:r>
          </a:p>
          <a:p>
            <a:pPr algn="just" eaLnBrk="1" hangingPunct="1">
              <a:buNone/>
            </a:pPr>
            <a:endParaRPr lang="es-ES" dirty="0" smtClean="0"/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b="1" u="sng" dirty="0" smtClean="0">
                <a:solidFill>
                  <a:srgbClr val="FF0000"/>
                </a:solidFill>
              </a:rPr>
              <a:t>ECONÓMICO</a:t>
            </a:r>
            <a:r>
              <a:rPr lang="es-ES" b="1" dirty="0" smtClean="0">
                <a:solidFill>
                  <a:srgbClr val="FF0000"/>
                </a:solidFill>
              </a:rPr>
              <a:t>: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Capitalismo y sociedad de bienestar vs. Economía central planificada.</a:t>
            </a:r>
          </a:p>
          <a:p>
            <a:pPr algn="just" eaLnBrk="1" hangingPunct="1">
              <a:buNone/>
            </a:pPr>
            <a:endParaRPr lang="es-ES" dirty="0" smtClean="0"/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b="1" u="sng" dirty="0" smtClean="0">
                <a:solidFill>
                  <a:srgbClr val="FF0000"/>
                </a:solidFill>
              </a:rPr>
              <a:t>MILITAR</a:t>
            </a:r>
            <a:r>
              <a:rPr lang="es-ES" b="1" dirty="0" smtClean="0">
                <a:solidFill>
                  <a:srgbClr val="FF0000"/>
                </a:solidFill>
              </a:rPr>
              <a:t>: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Carrera armamentista. Apoyo a países periféricos.</a:t>
            </a:r>
          </a:p>
          <a:p>
            <a:pPr algn="just" eaLnBrk="1" hangingPunct="1">
              <a:buNone/>
            </a:pPr>
            <a:endParaRPr lang="es-ES" dirty="0" smtClean="0"/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b="1" u="sng" dirty="0" smtClean="0">
                <a:solidFill>
                  <a:srgbClr val="FF0000"/>
                </a:solidFill>
              </a:rPr>
              <a:t>AEROESPACIAL</a:t>
            </a:r>
            <a:r>
              <a:rPr lang="es-ES" b="1" dirty="0" smtClean="0">
                <a:solidFill>
                  <a:srgbClr val="FF0000"/>
                </a:solidFill>
              </a:rPr>
              <a:t>: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Conquista del espacio exterior.</a:t>
            </a:r>
          </a:p>
          <a:p>
            <a:pPr eaLnBrk="1" hangingPunct="1">
              <a:buFont typeface="Wingdings" pitchFamily="2" charset="2"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42984"/>
            <a:ext cx="4500594" cy="5143536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es-ES" b="1" u="sng" dirty="0" smtClean="0">
                <a:solidFill>
                  <a:srgbClr val="FF0000"/>
                </a:solidFill>
              </a:rPr>
              <a:t>ESPIONAJE</a:t>
            </a:r>
            <a:r>
              <a:rPr lang="es-ES" b="1" dirty="0" smtClean="0">
                <a:solidFill>
                  <a:srgbClr val="FF0000"/>
                </a:solidFill>
              </a:rPr>
              <a:t>:</a:t>
            </a:r>
            <a:r>
              <a:rPr lang="es-ES" dirty="0" smtClean="0"/>
              <a:t> CIA vs. KGB. Creación de grupos subversivos y/o paramilitares en otros países. Golpes de estado.</a:t>
            </a:r>
          </a:p>
          <a:p>
            <a:pPr eaLnBrk="1" hangingPunct="1">
              <a:buFontTx/>
              <a:buNone/>
            </a:pPr>
            <a:endParaRPr lang="es-ES" dirty="0" smtClean="0"/>
          </a:p>
        </p:txBody>
      </p:sp>
      <p:pic>
        <p:nvPicPr>
          <p:cNvPr id="8195" name="Picture 5" descr="img_263275_1_3757"/>
          <p:cNvPicPr>
            <a:picLocks noChangeAspect="1" noChangeArrowheads="1"/>
          </p:cNvPicPr>
          <p:nvPr/>
        </p:nvPicPr>
        <p:blipFill>
          <a:blip r:embed="rId2"/>
          <a:srcRect l="8629" t="9007" r="16058" b="17183"/>
          <a:stretch>
            <a:fillRect/>
          </a:stretch>
        </p:blipFill>
        <p:spPr bwMode="auto">
          <a:xfrm>
            <a:off x="4857752" y="1142984"/>
            <a:ext cx="403542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142976" y="0"/>
            <a:ext cx="74013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dirty="0" smtClean="0">
                <a:solidFill>
                  <a:srgbClr val="FFFF00"/>
                </a:solidFill>
                <a:latin typeface="Algerian" pitchFamily="82" charset="0"/>
              </a:rPr>
              <a:t>ENFRENTAMIENTO BIPOLAR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/>
            <a:r>
              <a:rPr lang="es-ES" sz="5400" dirty="0" smtClean="0">
                <a:solidFill>
                  <a:srgbClr val="FFFF00"/>
                </a:solidFill>
                <a:latin typeface="Algerian" pitchFamily="82" charset="0"/>
              </a:rPr>
              <a:t>ETAPAS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00108"/>
            <a:ext cx="8715436" cy="4525963"/>
          </a:xfrm>
        </p:spPr>
        <p:txBody>
          <a:bodyPr/>
          <a:lstStyle/>
          <a:p>
            <a:pPr marL="609600" indent="-609600" algn="ctr" eaLnBrk="1" hangingPunct="1">
              <a:buFontTx/>
              <a:buAutoNum type="arabicPeriod"/>
            </a:pPr>
            <a:r>
              <a:rPr lang="es-ES" b="1" dirty="0" smtClean="0">
                <a:solidFill>
                  <a:srgbClr val="FF0000"/>
                </a:solidFill>
              </a:rPr>
              <a:t>PRIMER PERIODO (1945-1972)</a:t>
            </a:r>
          </a:p>
          <a:p>
            <a:pPr marL="609600" indent="-609600" algn="just" eaLnBrk="1" hangingPunct="1">
              <a:buFont typeface="Wingdings" pitchFamily="2" charset="2"/>
              <a:buChar char="ü"/>
            </a:pPr>
            <a:r>
              <a:rPr lang="es-ES" dirty="0" smtClean="0"/>
              <a:t>Harry Truman anuncia que la misión de Estados Unidos es </a:t>
            </a:r>
            <a:r>
              <a:rPr lang="es-ES" b="1" dirty="0" smtClean="0">
                <a:solidFill>
                  <a:srgbClr val="FFFF00"/>
                </a:solidFill>
              </a:rPr>
              <a:t>detener la expansión del comunismo soviético</a:t>
            </a:r>
            <a:r>
              <a:rPr lang="es-ES" b="1" dirty="0" smtClean="0"/>
              <a:t>.</a:t>
            </a:r>
          </a:p>
          <a:p>
            <a:pPr marL="609600" indent="-609600" algn="just" eaLnBrk="1" hangingPunct="1">
              <a:buNone/>
            </a:pPr>
            <a:endParaRPr lang="es-ES" b="1" dirty="0" smtClean="0"/>
          </a:p>
          <a:p>
            <a:pPr marL="609600" indent="-609600" algn="just" eaLnBrk="1" hangingPunct="1">
              <a:buFont typeface="Wingdings" pitchFamily="2" charset="2"/>
              <a:buChar char="ü"/>
            </a:pPr>
            <a:r>
              <a:rPr lang="es-ES" dirty="0" smtClean="0"/>
              <a:t>Es una etapa de fuerte rivalidad pero sin enfrentamientos directos.</a:t>
            </a:r>
          </a:p>
          <a:p>
            <a:pPr marL="609600" indent="-609600" algn="just" eaLnBrk="1" hangingPunct="1">
              <a:buNone/>
            </a:pPr>
            <a:endParaRPr lang="es-ES" dirty="0" smtClean="0"/>
          </a:p>
          <a:p>
            <a:pPr marL="609600" indent="-609600" algn="just" eaLnBrk="1" hangingPunct="1">
              <a:buFont typeface="Wingdings" pitchFamily="2" charset="2"/>
              <a:buChar char="ü"/>
            </a:pPr>
            <a:r>
              <a:rPr lang="es-ES" dirty="0" smtClean="0"/>
              <a:t>Se forman alianzas militares: </a:t>
            </a:r>
            <a:r>
              <a:rPr lang="es-ES" b="1" dirty="0" smtClean="0"/>
              <a:t>La</a:t>
            </a:r>
            <a:r>
              <a:rPr lang="es-ES" b="1" dirty="0" smtClean="0">
                <a:solidFill>
                  <a:srgbClr val="FFFF00"/>
                </a:solidFill>
              </a:rPr>
              <a:t> OTAN </a:t>
            </a:r>
            <a:r>
              <a:rPr lang="es-ES" b="1" dirty="0" smtClean="0"/>
              <a:t>y el </a:t>
            </a:r>
            <a:r>
              <a:rPr lang="es-ES" b="1" dirty="0" smtClean="0">
                <a:solidFill>
                  <a:srgbClr val="FFFF00"/>
                </a:solidFill>
              </a:rPr>
              <a:t>Pacto de Varsovia</a:t>
            </a:r>
            <a:r>
              <a:rPr lang="es-ES" b="1" dirty="0" smtClean="0"/>
              <a:t>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686675" cy="796925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0244" name="Picture 2" descr="http://www.buscafortunas.com/siglo_xx/siglo-img/guerra_fria.jpg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382</Words>
  <Application>Microsoft Office PowerPoint</Application>
  <PresentationFormat>Presentación en pantalla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Diseño predeterminado</vt:lpstr>
      <vt:lpstr>Diapositiva 1</vt:lpstr>
      <vt:lpstr>DEFINICIÓN</vt:lpstr>
      <vt:lpstr>Diapositiva 3</vt:lpstr>
      <vt:lpstr>Diapositiva 4</vt:lpstr>
      <vt:lpstr>Diapositiva 5</vt:lpstr>
      <vt:lpstr>ENFRENTAMIENTO BIPOLAR</vt:lpstr>
      <vt:lpstr>Diapositiva 7</vt:lpstr>
      <vt:lpstr>ETAPAS</vt:lpstr>
      <vt:lpstr>Diapositiva 9</vt:lpstr>
      <vt:lpstr>Diapositiva 10</vt:lpstr>
      <vt:lpstr>Diapositiva 11</vt:lpstr>
      <vt:lpstr>ETAPAS</vt:lpstr>
      <vt:lpstr>Diapositiva 13</vt:lpstr>
      <vt:lpstr>ESTADOS UNIDOS Y EL PLAN MARSHALL</vt:lpstr>
      <vt:lpstr>Diapositiva 15</vt:lpstr>
      <vt:lpstr>LA URSS Y EL COMECON</vt:lpstr>
      <vt:lpstr>Diapositiva 17</vt:lpstr>
      <vt:lpstr>Diapositiva 18</vt:lpstr>
      <vt:lpstr>Diapositiva 19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PERSONAL</dc:creator>
  <cp:lastModifiedBy>Profesor</cp:lastModifiedBy>
  <cp:revision>14</cp:revision>
  <dcterms:created xsi:type="dcterms:W3CDTF">2009-09-21T08:59:25Z</dcterms:created>
  <dcterms:modified xsi:type="dcterms:W3CDTF">2011-10-29T14:23:44Z</dcterms:modified>
</cp:coreProperties>
</file>