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6" r:id="rId10"/>
    <p:sldId id="277" r:id="rId11"/>
    <p:sldId id="280" r:id="rId12"/>
    <p:sldId id="264" r:id="rId13"/>
    <p:sldId id="278" r:id="rId14"/>
    <p:sldId id="265" r:id="rId15"/>
    <p:sldId id="266" r:id="rId16"/>
    <p:sldId id="267" r:id="rId17"/>
    <p:sldId id="268" r:id="rId18"/>
    <p:sldId id="269" r:id="rId19"/>
    <p:sldId id="279" r:id="rId20"/>
    <p:sldId id="270" r:id="rId2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4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  <p:sp>
        <p:nvSpPr>
          <p:cNvPr id="29735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29736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4C33B-326A-4306-8D91-13DE0E6EFDB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AE2A9-4B20-4F6D-8660-98064D0EAE0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7A748-3AE9-4694-91E7-961A6F8FEF1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DF0D7-77E7-4884-AE4C-4F9E19CC407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5FB8A-EC78-489F-98EA-076B37BBD45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42003-2080-4F55-9581-9B7347E4F13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0BD8A-CB4D-4C9E-AAD9-8D3650B2326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ABF5B-938D-4951-B4AC-6FDE400CA43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FCC97-78DE-49FB-AB81-7B6C719EA8C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02567-9ED6-4BEA-A8C1-C499FF07512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31385-6936-4D96-92B9-4074FCE2F8B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28675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8676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8677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8678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8679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8680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8681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8682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8683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8684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8685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8686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8687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8688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8689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8690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8691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8692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8693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8694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8695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8696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8697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8698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8699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8700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8701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8702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8703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8704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8705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8706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8707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8708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  <p:sp>
        <p:nvSpPr>
          <p:cNvPr id="28709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28710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28711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8712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8713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1B5C340-1E90-4FAF-A8F0-C5ED71637CE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://www.pucei.edu.ec/fotocuadrogrande/70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://www.diariocorreo.com.ec/images/noticias/2007/Enero/29/pais2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http://www.caretas.com.pe/1399/moncayo/33-2.jpeg" TargetMode="Externa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http://khatati.igp.gob.pe/cns/bds/240540-LV/images/epicen.gif" TargetMode="External"/><Relationship Id="rId7" Type="http://schemas.openxmlformats.org/officeDocument/2006/relationships/image" Target="http://www.clubregatas.org.pe/revista/200312/terremoto4.jp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http://img174.imageshack.us/img174/7823/terremoto3qc3.jpg" TargetMode="Externa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://farm4.static.flickr.com/3194/2465605760_365cfa782f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http://blog.pucp.edu.pe/fernandotuesta/files/u5/Jorge_Basadre.jpg" TargetMode="Externa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http://www.tierra-inca.com/presidents/photos/46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http://marconaprotesta.files.wordpress.com/2008/04/terroapristas-chico.jp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http://1.bp.blogspot.com/_rMKJIW2qoEg/SnUAo5HGfEI/AAAAAAAAA8U/X2xs-IYzMpc/s320/mar+territorial+de+200+millas.jpg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://4.bp.blogspot.com/_tTFdYezGXMQ/SNFsgWMLNdI/AAAAAAAAAm8/rjAHxIfJ2cg/s320/prado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cuafdcpunfv.blogspot.es/img/APRA.gi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http://www.agendadereflexion.com.ar/fotos/343/ElApra2_AgendadeReflexion.jpg" TargetMode="Externa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://bo.kalipedia.com/kalipediamedia/geografia/media/200806/07/geoperu/20080607klpgeogpe_8_Ies_SCO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www.radiomundial.com.ve/yvke/files/img_noticia/t_captura_2009_06_07_00_35_36_164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http://nostalgiadelreino.net/blog/wp-content/uploads/2008/09/ninosjaponeses.jpg" TargetMode="Externa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://blog.pucp.edu.pe/media/1987/20081025-mapaecuador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http://es.geocities.com/conflictoperuecuador1941/directorio-1/peruparacaicap7.jpg" TargetMode="Externa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www.limaeasy.com/images/founders/quinones/t_140quinones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http://www.mercadolibre.com.ve/jm/img?s=MLV&amp;f=6082252_7120.jpg&amp;v=P" TargetMode="Externa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38" y="642938"/>
            <a:ext cx="7847012" cy="4160837"/>
          </a:xfrm>
        </p:spPr>
        <p:txBody>
          <a:bodyPr/>
          <a:lstStyle/>
          <a:p>
            <a:pPr eaLnBrk="1" hangingPunct="1">
              <a:defRPr/>
            </a:pPr>
            <a:r>
              <a:rPr lang="es-ES" sz="7200" dirty="0" smtClean="0">
                <a:solidFill>
                  <a:srgbClr val="FFFF00"/>
                </a:solidFill>
                <a:latin typeface="Algerian" pitchFamily="82" charset="0"/>
              </a:rPr>
              <a:t>PERÚ: 1939-1948</a:t>
            </a:r>
            <a:br>
              <a:rPr lang="es-ES" sz="7200" dirty="0" smtClean="0">
                <a:solidFill>
                  <a:srgbClr val="FFFF00"/>
                </a:solidFill>
                <a:latin typeface="Algerian" pitchFamily="82" charset="0"/>
              </a:rPr>
            </a:br>
            <a:r>
              <a:rPr lang="es-ES" sz="7200" dirty="0" smtClean="0">
                <a:solidFill>
                  <a:srgbClr val="FFFF00"/>
                </a:solidFill>
                <a:latin typeface="Algerian" pitchFamily="82" charset="0"/>
              </a:rPr>
              <a:t>“ INTERVALO DEMOCRÁTICO”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sz="3600" b="1" dirty="0" smtClean="0">
                <a:solidFill>
                  <a:srgbClr val="FFFF00"/>
                </a:solidFill>
                <a:latin typeface="Algerian" pitchFamily="82" charset="0"/>
              </a:rPr>
              <a:t>2. CONFLICTO CON ECUADOR (1941)</a:t>
            </a:r>
            <a:endParaRPr lang="es-ES" sz="3600" dirty="0" smtClean="0"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214438"/>
            <a:ext cx="8229600" cy="4530725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s-ES" sz="3600" dirty="0" smtClean="0">
                <a:latin typeface="Calibri" pitchFamily="34" charset="0"/>
              </a:rPr>
              <a:t>Firma del </a:t>
            </a:r>
            <a:r>
              <a:rPr lang="es-ES" sz="3600" b="1" dirty="0" smtClean="0">
                <a:solidFill>
                  <a:srgbClr val="FFFF00"/>
                </a:solidFill>
                <a:latin typeface="Calibri" pitchFamily="34" charset="0"/>
              </a:rPr>
              <a:t>Protocolo de Río de Janeiro</a:t>
            </a:r>
            <a:r>
              <a:rPr lang="es-ES" sz="3600" b="1" dirty="0" smtClean="0">
                <a:latin typeface="Calibri" pitchFamily="34" charset="0"/>
              </a:rPr>
              <a:t>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s-ES" b="1" dirty="0" smtClean="0"/>
          </a:p>
        </p:txBody>
      </p:sp>
      <p:pic>
        <p:nvPicPr>
          <p:cNvPr id="12292" name="Picture 4" descr="http://www.pucei.edu.ec/fotocuadrogrande/70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250825" y="2000250"/>
            <a:ext cx="8607425" cy="466883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13316" name="Picture 5" descr="http://www.diariocorreo.com.ec/images/noticias/2007/Enero/29/pais2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317" name="Picture 6" descr="http://www.caretas.com.pe/1399/moncayo/33-2.jpe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4714875" y="0"/>
            <a:ext cx="4429125" cy="6858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0"/>
            <a:ext cx="8229600" cy="4525963"/>
          </a:xfrm>
        </p:spPr>
        <p:txBody>
          <a:bodyPr/>
          <a:lstStyle/>
          <a:p>
            <a:pPr algn="ctr" eaLnBrk="1" hangingPunct="1"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b="1" dirty="0" smtClean="0">
                <a:solidFill>
                  <a:srgbClr val="FFFF00"/>
                </a:solidFill>
              </a:rPr>
              <a:t>OTROS ASPECTOS: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s-ES" dirty="0" smtClean="0">
                <a:latin typeface="Calibri" pitchFamily="34" charset="0"/>
              </a:rPr>
              <a:t> Censo de 1940: 7 millones de habitantes.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s-ES" dirty="0" smtClean="0">
                <a:latin typeface="Calibri" pitchFamily="34" charset="0"/>
              </a:rPr>
              <a:t> Migración japonesa.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s-ES" dirty="0" smtClean="0">
                <a:latin typeface="Calibri" pitchFamily="34" charset="0"/>
              </a:rPr>
              <a:t> Terremoto de 1940.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ü"/>
              <a:defRPr/>
            </a:pPr>
            <a:endParaRPr lang="es-ES" dirty="0" smtClean="0"/>
          </a:p>
        </p:txBody>
      </p:sp>
      <p:pic>
        <p:nvPicPr>
          <p:cNvPr id="14339" name="Picture 4" descr="http://khatati.igp.gob.pe/cns/bds/240540-LV/images/epicen.gif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214313" y="2357438"/>
            <a:ext cx="2592387" cy="42862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4340" name="Picture 5" descr="http://img174.imageshack.us/img174/7823/terremoto3qc3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2928938" y="2357438"/>
            <a:ext cx="3000375" cy="42402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4341" name="Picture 6" descr="http://www.clubregatas.org.pe/revista/200312/terremoto4.jpg"/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6072188" y="2357438"/>
            <a:ext cx="2874962" cy="42433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401050" cy="5905500"/>
          </a:xfrm>
        </p:spPr>
        <p:txBody>
          <a:bodyPr/>
          <a:lstStyle/>
          <a:p>
            <a:pPr algn="just" eaLnBrk="1" hangingPunct="1"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s-ES" sz="3600" dirty="0" smtClean="0">
                <a:latin typeface="Calibri" pitchFamily="34" charset="0"/>
              </a:rPr>
              <a:t>Incendio de la Biblioteca Nacional. Se encarga  a </a:t>
            </a:r>
            <a:r>
              <a:rPr lang="es-ES" sz="3600" b="1" dirty="0" smtClean="0">
                <a:solidFill>
                  <a:srgbClr val="FFFF00"/>
                </a:solidFill>
                <a:latin typeface="Calibri" pitchFamily="34" charset="0"/>
              </a:rPr>
              <a:t>Jorge Basadre</a:t>
            </a:r>
            <a:r>
              <a:rPr lang="es-ES" sz="3600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s-ES" sz="3600" dirty="0" smtClean="0">
                <a:latin typeface="Calibri" pitchFamily="34" charset="0"/>
              </a:rPr>
              <a:t>su recuperación.</a:t>
            </a:r>
          </a:p>
        </p:txBody>
      </p:sp>
      <p:pic>
        <p:nvPicPr>
          <p:cNvPr id="15363" name="Picture 4" descr="http://farm4.static.flickr.com/3194/2465605760_365cfa782f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357188" y="2214563"/>
            <a:ext cx="4105275" cy="43576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5364" name="Picture 5" descr="http://blog.pucp.edu.pe/fernandotuesta/files/u5/Jorge_Basadre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4643438" y="2214563"/>
            <a:ext cx="4248150" cy="42862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313"/>
            <a:ext cx="9144000" cy="1439862"/>
          </a:xfrm>
        </p:spPr>
        <p:txBody>
          <a:bodyPr/>
          <a:lstStyle/>
          <a:p>
            <a:pPr eaLnBrk="1" hangingPunct="1">
              <a:defRPr/>
            </a:pPr>
            <a:r>
              <a:rPr lang="es-ES" sz="4000" b="1" dirty="0" smtClean="0">
                <a:solidFill>
                  <a:srgbClr val="FFFF00"/>
                </a:solidFill>
              </a:rPr>
              <a:t>GOBIERNO DE JOSÉ L. BUSTAMANTE Y RIVERO </a:t>
            </a:r>
            <a:br>
              <a:rPr lang="es-ES" sz="4000" b="1" dirty="0" smtClean="0">
                <a:solidFill>
                  <a:srgbClr val="FFFF00"/>
                </a:solidFill>
              </a:rPr>
            </a:br>
            <a:r>
              <a:rPr lang="es-ES" sz="4000" b="1" dirty="0" smtClean="0">
                <a:solidFill>
                  <a:srgbClr val="FFFF00"/>
                </a:solidFill>
              </a:rPr>
              <a:t>(1945-1948)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928813"/>
            <a:ext cx="4786312" cy="451167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s-ES" sz="3600" dirty="0" smtClean="0">
                <a:latin typeface="Calibri" pitchFamily="34" charset="0"/>
              </a:rPr>
              <a:t> Llega al poder apoyado por el </a:t>
            </a:r>
            <a:r>
              <a:rPr lang="es-ES" sz="3600" b="1" dirty="0" smtClean="0">
                <a:solidFill>
                  <a:srgbClr val="FFFF00"/>
                </a:solidFill>
                <a:latin typeface="Calibri" pitchFamily="34" charset="0"/>
              </a:rPr>
              <a:t>Frente Democrático Nacional</a:t>
            </a:r>
            <a:r>
              <a:rPr lang="es-ES" sz="3600" dirty="0" smtClean="0">
                <a:solidFill>
                  <a:srgbClr val="FFFF00"/>
                </a:solidFill>
                <a:latin typeface="Calibri" pitchFamily="34" charset="0"/>
              </a:rPr>
              <a:t>  </a:t>
            </a:r>
            <a:r>
              <a:rPr lang="es-ES" sz="3600" dirty="0" smtClean="0">
                <a:latin typeface="Calibri" pitchFamily="34" charset="0"/>
              </a:rPr>
              <a:t>que representaba a diversos sectores sociales (El APRA decidió apoyar su candidatura).</a:t>
            </a:r>
          </a:p>
        </p:txBody>
      </p:sp>
      <p:pic>
        <p:nvPicPr>
          <p:cNvPr id="16388" name="Picture 4" descr="http://www.tierra-inca.com/presidents/photos/46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5072063" y="1928813"/>
            <a:ext cx="3857625" cy="466883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285750"/>
            <a:ext cx="8229600" cy="6143625"/>
          </a:xfrm>
        </p:spPr>
        <p:txBody>
          <a:bodyPr/>
          <a:lstStyle/>
          <a:p>
            <a:pPr algn="ctr" eaLnBrk="1" hangingPunct="1"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sz="3600" b="1" dirty="0" smtClean="0">
                <a:solidFill>
                  <a:srgbClr val="FFFF00"/>
                </a:solidFill>
              </a:rPr>
              <a:t>POLÍTICA</a:t>
            </a: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s-ES" sz="4000" dirty="0" smtClean="0">
                <a:latin typeface="Calibri" pitchFamily="34" charset="0"/>
              </a:rPr>
              <a:t>Una vez en el poder legalizó al APRA.</a:t>
            </a: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s-ES" sz="4000" dirty="0" smtClean="0">
                <a:latin typeface="Calibri" pitchFamily="34" charset="0"/>
              </a:rPr>
              <a:t>Presión aprista desde el Congreso     </a:t>
            </a:r>
            <a:r>
              <a:rPr lang="es-ES" sz="4000" b="1" dirty="0" smtClean="0">
                <a:solidFill>
                  <a:srgbClr val="FFFF00"/>
                </a:solidFill>
                <a:latin typeface="Calibri" pitchFamily="34" charset="0"/>
              </a:rPr>
              <a:t>exigiendo reformas económicas</a:t>
            </a:r>
            <a:r>
              <a:rPr lang="es-ES" sz="4000" dirty="0" smtClean="0">
                <a:latin typeface="Calibri" pitchFamily="34" charset="0"/>
              </a:rPr>
              <a:t>: Conflicto entre el Ejecutivo y parlamentarios apristas.</a:t>
            </a: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s-ES" sz="4000" dirty="0" smtClean="0">
                <a:latin typeface="Calibri" pitchFamily="34" charset="0"/>
              </a:rPr>
              <a:t>Ministros  apristas en Hacienda, Fomento y Agricultura.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endParaRPr lang="es-ES" dirty="0" smtClean="0"/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ü"/>
              <a:defRPr/>
            </a:pP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333375"/>
            <a:ext cx="8483600" cy="6191250"/>
          </a:xfrm>
        </p:spPr>
        <p:txBody>
          <a:bodyPr/>
          <a:lstStyle/>
          <a:p>
            <a:pPr algn="ctr" eaLnBrk="1" hangingPunct="1"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b="1" dirty="0" smtClean="0">
                <a:solidFill>
                  <a:srgbClr val="FFFF00"/>
                </a:solidFill>
              </a:rPr>
              <a:t>ECONOMÍA:</a:t>
            </a: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s-ES" sz="3600" dirty="0" smtClean="0">
                <a:latin typeface="Calibri" pitchFamily="34" charset="0"/>
              </a:rPr>
              <a:t>Por presión aprista se aprueban: Aumentos de sueldo, prohibición de alza de alquileres, control de precios de alimentos y </a:t>
            </a:r>
            <a:r>
              <a:rPr lang="es-ES" sz="3600" b="1" u="sng" dirty="0" smtClean="0">
                <a:solidFill>
                  <a:srgbClr val="FFFF00"/>
                </a:solidFill>
                <a:latin typeface="Calibri" pitchFamily="34" charset="0"/>
              </a:rPr>
              <a:t>subsidios</a:t>
            </a:r>
            <a:r>
              <a:rPr lang="es-ES" sz="3600" b="1" dirty="0" smtClean="0">
                <a:latin typeface="Calibri" pitchFamily="34" charset="0"/>
              </a:rPr>
              <a:t>.</a:t>
            </a: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s-ES" sz="3600" dirty="0" smtClean="0">
                <a:latin typeface="Calibri" pitchFamily="34" charset="0"/>
              </a:rPr>
              <a:t>Lo anterior trae como resultado: especulación, desabastecimiento (las colas para adquirir productos se hacen frecuentes) y déficit fiscal.</a:t>
            </a: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s-ES" sz="3600" b="1" dirty="0" smtClean="0">
                <a:solidFill>
                  <a:srgbClr val="FFFF00"/>
                </a:solidFill>
                <a:latin typeface="Calibri" pitchFamily="34" charset="0"/>
              </a:rPr>
              <a:t>Crisis económica que desprestigia la democracia</a:t>
            </a:r>
            <a:r>
              <a:rPr lang="es-ES" sz="3600" dirty="0" smtClean="0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500063"/>
            <a:ext cx="8443913" cy="5929312"/>
          </a:xfrm>
        </p:spPr>
        <p:txBody>
          <a:bodyPr/>
          <a:lstStyle/>
          <a:p>
            <a:pPr algn="ctr" eaLnBrk="1" hangingPunct="1"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b="1" dirty="0" smtClean="0">
                <a:solidFill>
                  <a:srgbClr val="FFFF00"/>
                </a:solidFill>
              </a:rPr>
              <a:t>FIN DEL GOBIERNO:</a:t>
            </a:r>
          </a:p>
          <a:p>
            <a:pPr algn="ctr" eaLnBrk="1" hangingPunct="1"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es-ES" b="1" dirty="0" smtClean="0"/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s-ES" sz="3600" b="1" dirty="0" smtClean="0">
                <a:solidFill>
                  <a:srgbClr val="FFFF00"/>
                </a:solidFill>
                <a:latin typeface="Calibri" pitchFamily="34" charset="0"/>
              </a:rPr>
              <a:t>Crisis económica se agudiza</a:t>
            </a:r>
            <a:r>
              <a:rPr lang="es-ES" sz="3600" dirty="0" smtClean="0">
                <a:latin typeface="Calibri" pitchFamily="34" charset="0"/>
              </a:rPr>
              <a:t>.</a:t>
            </a: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s-ES" sz="3600" dirty="0" smtClean="0">
                <a:latin typeface="Calibri" pitchFamily="34" charset="0"/>
              </a:rPr>
              <a:t>Asesinato de  Francisco Graña, director de La Prensa, en manos de un aprista.</a:t>
            </a: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s-ES" sz="3600" dirty="0" smtClean="0">
                <a:latin typeface="Calibri" pitchFamily="34" charset="0"/>
              </a:rPr>
              <a:t>Congresistas apristas censuran a varios ministros y luego, con su inasistencia, impiden el reinicio de sesiones.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4643438" cy="5715000"/>
          </a:xfrm>
        </p:spPr>
        <p:txBody>
          <a:bodyPr/>
          <a:lstStyle/>
          <a:p>
            <a:pPr algn="just" eaLnBrk="1" hangingPunct="1"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s-ES" dirty="0" smtClean="0"/>
              <a:t>Rumores de una </a:t>
            </a:r>
            <a:r>
              <a:rPr lang="es-ES" b="1" dirty="0" smtClean="0">
                <a:solidFill>
                  <a:srgbClr val="FFFF00"/>
                </a:solidFill>
              </a:rPr>
              <a:t>revolución aprista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smtClean="0"/>
              <a:t>empezaron a elevarse y muchos exhortaban a Bustamante el cierre del Congreso y </a:t>
            </a:r>
            <a:r>
              <a:rPr lang="es-ES" b="1" dirty="0" smtClean="0">
                <a:solidFill>
                  <a:srgbClr val="FFFF00"/>
                </a:solidFill>
              </a:rPr>
              <a:t>declarar al APRA ilegal</a:t>
            </a:r>
            <a:r>
              <a:rPr lang="es-ES" b="1" dirty="0" smtClean="0"/>
              <a:t>.</a:t>
            </a: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s-ES" b="1" dirty="0" smtClean="0">
                <a:solidFill>
                  <a:srgbClr val="FFFF00"/>
                </a:solidFill>
              </a:rPr>
              <a:t>Alzamiento aprista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smtClean="0"/>
              <a:t>en el Callao en 1948.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endParaRPr lang="es-ES" dirty="0" smtClean="0"/>
          </a:p>
        </p:txBody>
      </p:sp>
      <p:pic>
        <p:nvPicPr>
          <p:cNvPr id="20483" name="Picture 4" descr="http://marconaprotesta.files.wordpress.com/2008/04/terroapristas-chico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4786313" y="1214438"/>
            <a:ext cx="4138612" cy="54292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0484" name="3 Rectángulo"/>
          <p:cNvSpPr>
            <a:spLocks noChangeArrowheads="1"/>
          </p:cNvSpPr>
          <p:nvPr/>
        </p:nvSpPr>
        <p:spPr bwMode="auto">
          <a:xfrm>
            <a:off x="2214563" y="214313"/>
            <a:ext cx="49069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Clr>
                <a:schemeClr val="tx1"/>
              </a:buClr>
              <a:buFont typeface="Wingdings" pitchFamily="2" charset="2"/>
              <a:buChar char="v"/>
            </a:pPr>
            <a:r>
              <a:rPr lang="es-ES" sz="3200">
                <a:solidFill>
                  <a:srgbClr val="FFFF00"/>
                </a:solidFill>
              </a:rPr>
              <a:t> </a:t>
            </a:r>
            <a:r>
              <a:rPr lang="es-ES" sz="3200" b="1">
                <a:solidFill>
                  <a:srgbClr val="FFFF00"/>
                </a:solidFill>
              </a:rPr>
              <a:t>FIN DEL GOBIERNO: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dirty="0" smtClean="0"/>
              <a:t> </a:t>
            </a:r>
            <a:r>
              <a:rPr lang="es-ES" b="1" dirty="0" smtClean="0">
                <a:solidFill>
                  <a:srgbClr val="FFFF00"/>
                </a:solidFill>
                <a:latin typeface="+mn-lt"/>
              </a:rPr>
              <a:t>FIN DEL GOBIERNO: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357313"/>
            <a:ext cx="5143500" cy="5214937"/>
          </a:xfrm>
        </p:spPr>
        <p:txBody>
          <a:bodyPr/>
          <a:lstStyle/>
          <a:p>
            <a:pPr algn="just" eaLnBrk="1" hangingPunct="1"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s-ES" dirty="0" smtClean="0"/>
              <a:t>El APRA es declarado ilegal y se apresa a sus líderes.</a:t>
            </a: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s-ES" dirty="0" smtClean="0"/>
              <a:t>Revolución Restauradora en Arequipa dirigida por Manuel A. Odría.</a:t>
            </a:r>
          </a:p>
          <a:p>
            <a:pPr eaLnBrk="1" hangingPunct="1">
              <a:defRPr/>
            </a:pPr>
            <a:endParaRPr lang="es-ES" dirty="0" smtClean="0"/>
          </a:p>
        </p:txBody>
      </p:sp>
      <p:pic>
        <p:nvPicPr>
          <p:cNvPr id="21508" name="Picture 5" descr="http://4.bp.blogspot.com/_qvw6sUyknqE/TAvRlQ_tSaI/AAAAAAAAAHM/TvX8G0jhuY8/s1600/odr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0" y="1428750"/>
            <a:ext cx="350043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008062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  <a:defRPr/>
            </a:pP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b="1" dirty="0" smtClean="0">
                <a:solidFill>
                  <a:srgbClr val="FFFF00"/>
                </a:solidFill>
              </a:rPr>
              <a:t>ANTECEDENTES:</a:t>
            </a:r>
            <a:r>
              <a:rPr lang="es-ES" b="1" dirty="0" smtClean="0"/>
              <a:t/>
            </a:r>
            <a:br>
              <a:rPr lang="es-ES" b="1" dirty="0" smtClean="0"/>
            </a:br>
            <a:endParaRPr lang="es-E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600200"/>
            <a:ext cx="8501063" cy="482917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s-ES" sz="3600" dirty="0" smtClean="0">
                <a:latin typeface="Calibri" pitchFamily="34" charset="0"/>
              </a:rPr>
              <a:t>Pese a las medidas de fuerte tendencia social, decretadas por el régimen de Benavides, los </a:t>
            </a:r>
            <a:r>
              <a:rPr lang="es-ES" sz="3600" b="1" dirty="0" smtClean="0">
                <a:solidFill>
                  <a:srgbClr val="FFFF00"/>
                </a:solidFill>
                <a:latin typeface="Calibri" pitchFamily="34" charset="0"/>
              </a:rPr>
              <a:t>reclamos populares</a:t>
            </a:r>
            <a:r>
              <a:rPr lang="es-ES" sz="3600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s-ES" sz="3600" dirty="0" smtClean="0">
                <a:latin typeface="Calibri" pitchFamily="34" charset="0"/>
              </a:rPr>
              <a:t>por cambios más radicales </a:t>
            </a:r>
            <a:r>
              <a:rPr lang="es-ES" sz="3600" b="1" dirty="0" smtClean="0">
                <a:solidFill>
                  <a:srgbClr val="FFFF00"/>
                </a:solidFill>
                <a:latin typeface="Calibri" pitchFamily="34" charset="0"/>
              </a:rPr>
              <a:t>continúan</a:t>
            </a:r>
            <a:r>
              <a:rPr lang="es-ES" sz="3600" b="1" dirty="0" smtClean="0">
                <a:latin typeface="Calibri" pitchFamily="34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s-ES" sz="3600" dirty="0" smtClean="0">
                <a:latin typeface="Calibri" pitchFamily="34" charset="0"/>
              </a:rPr>
              <a:t>Pugna entre </a:t>
            </a:r>
            <a:r>
              <a:rPr lang="es-ES" sz="3600" b="1" dirty="0" smtClean="0">
                <a:latin typeface="Calibri" pitchFamily="34" charset="0"/>
              </a:rPr>
              <a:t>sectores  conservadores</a:t>
            </a:r>
            <a:r>
              <a:rPr lang="es-ES" sz="3600" dirty="0" smtClean="0">
                <a:latin typeface="Calibri" pitchFamily="34" charset="0"/>
              </a:rPr>
              <a:t> o de “derecha” y los sectores que exigen </a:t>
            </a:r>
            <a:r>
              <a:rPr lang="es-ES" sz="3600" b="1" dirty="0" smtClean="0">
                <a:solidFill>
                  <a:srgbClr val="FFFF00"/>
                </a:solidFill>
                <a:latin typeface="Calibri" pitchFamily="34" charset="0"/>
              </a:rPr>
              <a:t>transformaciones revolucionarias</a:t>
            </a:r>
            <a:r>
              <a:rPr lang="es-ES" sz="3600" dirty="0" smtClean="0">
                <a:latin typeface="Calibri" pitchFamily="34" charset="0"/>
              </a:rPr>
              <a:t>, llamados de “izquierda”.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214313"/>
            <a:ext cx="8229600" cy="1285875"/>
          </a:xfrm>
        </p:spPr>
        <p:txBody>
          <a:bodyPr/>
          <a:lstStyle/>
          <a:p>
            <a:pPr algn="ctr" eaLnBrk="1" hangingPunct="1"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b="1" dirty="0" smtClean="0">
                <a:solidFill>
                  <a:srgbClr val="FFFF00"/>
                </a:solidFill>
              </a:rPr>
              <a:t>OTROS ASPECTOS: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s-ES" dirty="0" smtClean="0"/>
              <a:t> </a:t>
            </a:r>
            <a:r>
              <a:rPr lang="es-ES" dirty="0" smtClean="0">
                <a:latin typeface="Calibri" pitchFamily="34" charset="0"/>
              </a:rPr>
              <a:t>Doctrina de las 200 </a:t>
            </a:r>
            <a:r>
              <a:rPr lang="es-ES" dirty="0" smtClean="0">
                <a:latin typeface="Calibri" pitchFamily="34" charset="0"/>
              </a:rPr>
              <a:t>millas.</a:t>
            </a:r>
            <a:endParaRPr lang="es-ES" dirty="0" smtClean="0">
              <a:latin typeface="Calibri" pitchFamily="34" charset="0"/>
            </a:endParaRPr>
          </a:p>
        </p:txBody>
      </p:sp>
      <p:pic>
        <p:nvPicPr>
          <p:cNvPr id="22531" name="Picture 4" descr="http://1.bp.blogspot.com/_rMKJIW2qoEg/SnUAo5HGfEI/AAAAAAAAA8U/X2xs-IYzMpc/s320/mar+territorial+de+200+millas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000125" y="1428750"/>
            <a:ext cx="7429500" cy="524033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4000" b="1" dirty="0" smtClean="0">
                <a:solidFill>
                  <a:srgbClr val="FFFF00"/>
                </a:solidFill>
              </a:rPr>
              <a:t>GOBIERNO DE MANUEL PRADO UGARTECHE (1939-1945)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5357813" cy="5257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s-ES" sz="3600" dirty="0" smtClean="0">
                <a:latin typeface="Calibri" pitchFamily="34" charset="0"/>
              </a:rPr>
              <a:t>Gobierno civil apoyado por el Ejército. </a:t>
            </a:r>
            <a:endParaRPr lang="es-ES" sz="3600" dirty="0" smtClean="0">
              <a:latin typeface="Calibri" pitchFamily="34" charset="0"/>
            </a:endParaRPr>
          </a:p>
          <a:p>
            <a:pPr algn="just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s-ES" sz="3600" dirty="0" smtClean="0">
                <a:latin typeface="Calibri" pitchFamily="34" charset="0"/>
              </a:rPr>
              <a:t>Fue </a:t>
            </a:r>
            <a:r>
              <a:rPr lang="es-ES" sz="3600" dirty="0" smtClean="0">
                <a:latin typeface="Calibri" pitchFamily="34" charset="0"/>
              </a:rPr>
              <a:t>la expresión de una </a:t>
            </a:r>
            <a:r>
              <a:rPr lang="es-ES" sz="3600" b="1" dirty="0" smtClean="0">
                <a:solidFill>
                  <a:srgbClr val="FFFF00"/>
                </a:solidFill>
                <a:latin typeface="Calibri" pitchFamily="34" charset="0"/>
              </a:rPr>
              <a:t>coalición</a:t>
            </a:r>
            <a:r>
              <a:rPr lang="es-ES" sz="3600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s-ES" sz="3600" b="1" dirty="0" smtClean="0">
                <a:solidFill>
                  <a:srgbClr val="FFFF00"/>
                </a:solidFill>
                <a:latin typeface="Calibri" pitchFamily="34" charset="0"/>
              </a:rPr>
              <a:t>entre los militares y los sectores civiles conservadores</a:t>
            </a:r>
            <a:r>
              <a:rPr lang="es-ES" sz="3600" dirty="0" smtClean="0">
                <a:latin typeface="Calibri" pitchFamily="34" charset="0"/>
              </a:rPr>
              <a:t>, que evitarían las temidas </a:t>
            </a:r>
            <a:r>
              <a:rPr lang="es-ES" sz="3600" b="1" dirty="0" smtClean="0">
                <a:solidFill>
                  <a:srgbClr val="FFFF00"/>
                </a:solidFill>
                <a:latin typeface="Calibri" pitchFamily="34" charset="0"/>
              </a:rPr>
              <a:t>transformaciones radicales</a:t>
            </a:r>
            <a:r>
              <a:rPr lang="es-ES" sz="3600" b="1" dirty="0" smtClean="0">
                <a:latin typeface="Calibri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endParaRPr lang="es-ES" b="1" dirty="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endParaRPr lang="es-ES" b="1" dirty="0" smtClean="0"/>
          </a:p>
        </p:txBody>
      </p:sp>
      <p:pic>
        <p:nvPicPr>
          <p:cNvPr id="5124" name="Picture 4" descr="http://4.bp.blogspot.com/_tTFdYezGXMQ/SNFsgWMLNdI/AAAAAAAAAm8/rjAHxIfJ2cg/s320/prado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5357813" y="1628775"/>
            <a:ext cx="3570287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260350"/>
            <a:ext cx="5500687" cy="659765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es-ES" sz="2800" dirty="0" smtClean="0">
                <a:solidFill>
                  <a:srgbClr val="FFFF00"/>
                </a:solidFill>
              </a:rPr>
              <a:t> </a:t>
            </a:r>
            <a:r>
              <a:rPr lang="es-ES" b="1" dirty="0" smtClean="0">
                <a:solidFill>
                  <a:srgbClr val="FFFF00"/>
                </a:solidFill>
              </a:rPr>
              <a:t>POLÍTICA:</a:t>
            </a: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s-ES" dirty="0" smtClean="0">
                <a:latin typeface="Calibri" pitchFamily="34" charset="0"/>
              </a:rPr>
              <a:t>Mantuvo al APRA en la </a:t>
            </a:r>
            <a:r>
              <a:rPr lang="es-ES" b="1" dirty="0" smtClean="0">
                <a:solidFill>
                  <a:srgbClr val="FFFF00"/>
                </a:solidFill>
                <a:latin typeface="Calibri" pitchFamily="34" charset="0"/>
              </a:rPr>
              <a:t>ilegalidad</a:t>
            </a:r>
            <a:r>
              <a:rPr lang="es-ES" b="1" dirty="0" smtClean="0">
                <a:latin typeface="Calibri" pitchFamily="34" charset="0"/>
              </a:rPr>
              <a:t>.</a:t>
            </a: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s-ES" dirty="0" smtClean="0">
                <a:latin typeface="Calibri" pitchFamily="34" charset="0"/>
              </a:rPr>
              <a:t>Haya de la Torre </a:t>
            </a:r>
            <a:r>
              <a:rPr lang="es-ES" b="1" dirty="0" smtClean="0">
                <a:solidFill>
                  <a:srgbClr val="FFFF00"/>
                </a:solidFill>
                <a:latin typeface="Calibri" pitchFamily="34" charset="0"/>
              </a:rPr>
              <a:t>suaviza su prédica antiimperialista</a:t>
            </a:r>
            <a:r>
              <a:rPr lang="es-ES" dirty="0" smtClean="0">
                <a:latin typeface="Calibri" pitchFamily="34" charset="0"/>
              </a:rPr>
              <a:t>, afirmando la necesidad de recurrir al capital extranjero para completar el desarrollo del país.</a:t>
            </a: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s-ES" dirty="0" smtClean="0">
                <a:latin typeface="Calibri" pitchFamily="34" charset="0"/>
              </a:rPr>
              <a:t>La alianza entre Estados Unidos y la Unión Soviética cambiaron la orientación del </a:t>
            </a:r>
            <a:r>
              <a:rPr lang="es-ES" b="1" dirty="0" smtClean="0">
                <a:solidFill>
                  <a:srgbClr val="FFFF00"/>
                </a:solidFill>
                <a:latin typeface="Calibri" pitchFamily="34" charset="0"/>
              </a:rPr>
              <a:t>Partido Comunista</a:t>
            </a:r>
            <a:r>
              <a:rPr lang="es-ES" dirty="0" smtClean="0">
                <a:latin typeface="Calibri" pitchFamily="34" charset="0"/>
              </a:rPr>
              <a:t> que termina aceptando la presencia de bases militares en el Perú.</a:t>
            </a:r>
          </a:p>
        </p:txBody>
      </p:sp>
      <p:pic>
        <p:nvPicPr>
          <p:cNvPr id="6147" name="Picture 4" descr="http://cuafdcpunfv.blogspot.es/img/APRA.gif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5867400" y="428625"/>
            <a:ext cx="2919413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5" descr="http://www.agendadereflexion.com.ar/fotos/343/ElApra2_AgendadeReflexion.jpg"/>
          <p:cNvPicPr>
            <a:picLocks noChangeAspect="1" noChangeArrowheads="1"/>
          </p:cNvPicPr>
          <p:nvPr/>
        </p:nvPicPr>
        <p:blipFill>
          <a:blip r:embed="rId4" r:link="rId5"/>
          <a:srcRect r="47421"/>
          <a:stretch>
            <a:fillRect/>
          </a:stretch>
        </p:blipFill>
        <p:spPr bwMode="auto">
          <a:xfrm>
            <a:off x="5795963" y="2708275"/>
            <a:ext cx="3133725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4313"/>
            <a:ext cx="5214938" cy="6643687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es-ES" sz="2800" dirty="0" smtClean="0">
                <a:solidFill>
                  <a:srgbClr val="FFFF00"/>
                </a:solidFill>
              </a:rPr>
              <a:t> </a:t>
            </a:r>
            <a:r>
              <a:rPr lang="es-ES" b="1" dirty="0" smtClean="0">
                <a:solidFill>
                  <a:srgbClr val="FFFF00"/>
                </a:solidFill>
              </a:rPr>
              <a:t>ECONOMÍA:</a:t>
            </a:r>
          </a:p>
          <a:p>
            <a:pPr algn="just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s-ES" sz="2800" dirty="0" smtClean="0">
                <a:latin typeface="Calibri" pitchFamily="34" charset="0"/>
              </a:rPr>
              <a:t>Se restringen las importaciones. </a:t>
            </a:r>
          </a:p>
          <a:p>
            <a:pPr algn="just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s-ES" sz="2800" dirty="0" smtClean="0">
                <a:latin typeface="Calibri" pitchFamily="34" charset="0"/>
              </a:rPr>
              <a:t>Aumentan nuestras exportaciones de materias primas a los aliados.</a:t>
            </a:r>
          </a:p>
          <a:p>
            <a:pPr algn="just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s-ES" sz="2800" dirty="0" smtClean="0">
                <a:latin typeface="Calibri" pitchFamily="34" charset="0"/>
              </a:rPr>
              <a:t>Desarrollo de la industria local: </a:t>
            </a:r>
            <a:r>
              <a:rPr lang="es-ES" sz="2800" b="1" dirty="0" smtClean="0">
                <a:solidFill>
                  <a:srgbClr val="FFFF00"/>
                </a:solidFill>
                <a:latin typeface="Calibri" pitchFamily="34" charset="0"/>
              </a:rPr>
              <a:t>“Industrialización por sustitución de importaciones”.</a:t>
            </a:r>
          </a:p>
          <a:p>
            <a:pPr algn="just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s-ES" sz="2800" dirty="0" smtClean="0">
                <a:latin typeface="Calibri" pitchFamily="34" charset="0"/>
              </a:rPr>
              <a:t>Desarrollo de la industria local: Construcción de la </a:t>
            </a:r>
            <a:r>
              <a:rPr lang="es-ES" sz="2800" b="1" dirty="0" smtClean="0">
                <a:latin typeface="Calibri" pitchFamily="34" charset="0"/>
              </a:rPr>
              <a:t>Central Hidroeléctrica</a:t>
            </a:r>
            <a:r>
              <a:rPr lang="es-ES" sz="2800" dirty="0" smtClean="0">
                <a:latin typeface="Calibri" pitchFamily="34" charset="0"/>
              </a:rPr>
              <a:t> del Cañón del Pato y desarrollo de la </a:t>
            </a:r>
            <a:r>
              <a:rPr lang="es-ES" sz="2800" b="1" dirty="0" smtClean="0">
                <a:latin typeface="Calibri" pitchFamily="34" charset="0"/>
              </a:rPr>
              <a:t>industria siderúrgica.</a:t>
            </a:r>
          </a:p>
        </p:txBody>
      </p:sp>
      <p:pic>
        <p:nvPicPr>
          <p:cNvPr id="7171" name="Picture 4" descr="http://bo.kalipedia.com/kalipediamedia/geografia/media/200806/07/geoperu/20080607klpgeogpe_8_Ies_SCO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5214938" y="214313"/>
            <a:ext cx="3714750" cy="62865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214313"/>
            <a:ext cx="8715375" cy="6118225"/>
          </a:xfrm>
        </p:spPr>
        <p:txBody>
          <a:bodyPr/>
          <a:lstStyle/>
          <a:p>
            <a:pPr marL="609600" indent="-609600" algn="ctr" eaLnBrk="1" hangingPunct="1"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b="1" dirty="0" smtClean="0">
                <a:solidFill>
                  <a:srgbClr val="FFFF00"/>
                </a:solidFill>
              </a:rPr>
              <a:t>POLÍTICA INTERNACIONAL:</a:t>
            </a:r>
          </a:p>
          <a:p>
            <a:pPr marL="609600" indent="-609600" algn="ctr" eaLnBrk="1" hangingPunct="1"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es-ES" b="1" dirty="0" smtClean="0">
              <a:solidFill>
                <a:srgbClr val="FFFF00"/>
              </a:solidFill>
            </a:endParaRPr>
          </a:p>
          <a:p>
            <a:pPr marL="609600" indent="-609600" eaLnBrk="1" hangingPunct="1">
              <a:buClr>
                <a:schemeClr val="tx1"/>
              </a:buClr>
              <a:buFont typeface="Wingdings" pitchFamily="2" charset="2"/>
              <a:buAutoNum type="arabicPeriod"/>
              <a:defRPr/>
            </a:pPr>
            <a:r>
              <a:rPr lang="es-ES" b="1" dirty="0" smtClean="0">
                <a:solidFill>
                  <a:srgbClr val="FFFF00"/>
                </a:solidFill>
                <a:latin typeface="Algerian" pitchFamily="82" charset="0"/>
              </a:rPr>
              <a:t> EL PERÚ Y LA SEGUNDA GUERRA MUNDIAL</a:t>
            </a:r>
          </a:p>
          <a:p>
            <a:pPr marL="609600" indent="-609600" algn="just" eaLnBrk="1" hangingPunct="1"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s-ES" sz="3600" dirty="0" smtClean="0">
                <a:latin typeface="Calibri" pitchFamily="34" charset="0"/>
              </a:rPr>
              <a:t>Al principio de la guerra opta por la </a:t>
            </a:r>
            <a:r>
              <a:rPr lang="es-ES" sz="3600" b="1" dirty="0" smtClean="0">
                <a:solidFill>
                  <a:srgbClr val="FFFF00"/>
                </a:solidFill>
                <a:latin typeface="Calibri" pitchFamily="34" charset="0"/>
              </a:rPr>
              <a:t>neutralidad</a:t>
            </a:r>
            <a:r>
              <a:rPr lang="es-ES" sz="3600" b="1" dirty="0" smtClean="0">
                <a:latin typeface="Calibri" pitchFamily="34" charset="0"/>
              </a:rPr>
              <a:t>.</a:t>
            </a:r>
          </a:p>
          <a:p>
            <a:pPr marL="609600" indent="-609600" algn="just" eaLnBrk="1" hangingPunct="1"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s-ES" sz="3600" dirty="0" smtClean="0">
                <a:latin typeface="Calibri" pitchFamily="34" charset="0"/>
              </a:rPr>
              <a:t>Luego del ataque japonés a </a:t>
            </a:r>
            <a:r>
              <a:rPr lang="es-ES" sz="3600" dirty="0" err="1" smtClean="0">
                <a:latin typeface="Calibri" pitchFamily="34" charset="0"/>
              </a:rPr>
              <a:t>Pearl</a:t>
            </a:r>
            <a:r>
              <a:rPr lang="es-ES" sz="3600" dirty="0" smtClean="0">
                <a:latin typeface="Calibri" pitchFamily="34" charset="0"/>
              </a:rPr>
              <a:t> Harbor </a:t>
            </a:r>
            <a:r>
              <a:rPr lang="es-ES" sz="3600" b="1" dirty="0" smtClean="0">
                <a:solidFill>
                  <a:srgbClr val="FFFF00"/>
                </a:solidFill>
                <a:latin typeface="Calibri" pitchFamily="34" charset="0"/>
              </a:rPr>
              <a:t>respalda y colabora con Estados Unidos</a:t>
            </a:r>
            <a:r>
              <a:rPr lang="es-ES" sz="3600" dirty="0" smtClean="0">
                <a:latin typeface="Calibri" pitchFamily="34" charset="0"/>
              </a:rPr>
              <a:t>: Autoriza la construcción de una </a:t>
            </a:r>
            <a:r>
              <a:rPr lang="es-ES" sz="3600" b="1" dirty="0" smtClean="0">
                <a:solidFill>
                  <a:srgbClr val="FFFF00"/>
                </a:solidFill>
                <a:latin typeface="Calibri" pitchFamily="34" charset="0"/>
              </a:rPr>
              <a:t>base estadounidense</a:t>
            </a:r>
            <a:r>
              <a:rPr lang="es-ES" sz="3600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s-ES" sz="3600" dirty="0" smtClean="0">
                <a:latin typeface="Calibri" pitchFamily="34" charset="0"/>
              </a:rPr>
              <a:t>en Talara.</a:t>
            </a:r>
          </a:p>
          <a:p>
            <a:pPr marL="609600" indent="-609600" algn="just" eaLnBrk="1" hangingPunct="1"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s-ES" sz="3600" dirty="0" smtClean="0">
                <a:latin typeface="Calibri" pitchFamily="34" charset="0"/>
              </a:rPr>
              <a:t>En 1945 declaró la guerra al Eje.</a:t>
            </a:r>
          </a:p>
          <a:p>
            <a:pPr marL="609600" indent="-609600" eaLnBrk="1" hangingPunct="1">
              <a:buClr>
                <a:schemeClr val="tx1"/>
              </a:buClr>
              <a:buFont typeface="Wingdings" pitchFamily="2" charset="2"/>
              <a:buChar char="ü"/>
              <a:defRPr/>
            </a:pPr>
            <a:endParaRPr lang="es-ES" dirty="0" smtClean="0"/>
          </a:p>
          <a:p>
            <a:pPr marL="609600" indent="-609600" eaLnBrk="1" hangingPunct="1">
              <a:buClr>
                <a:schemeClr val="tx1"/>
              </a:buClr>
              <a:buFont typeface="Wingdings" pitchFamily="2" charset="2"/>
              <a:buChar char="ü"/>
              <a:defRPr/>
            </a:pP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60350"/>
            <a:ext cx="5143500" cy="6264275"/>
          </a:xfrm>
        </p:spPr>
        <p:txBody>
          <a:bodyPr/>
          <a:lstStyle/>
          <a:p>
            <a:pPr algn="just" eaLnBrk="1" hangingPunct="1"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s-ES" sz="3600" dirty="0" smtClean="0">
                <a:latin typeface="Calibri" pitchFamily="34" charset="0"/>
              </a:rPr>
              <a:t>Intolerancia contra alemanes y japoneses: </a:t>
            </a:r>
            <a:r>
              <a:rPr lang="es-ES" sz="3600" b="1" dirty="0" smtClean="0">
                <a:solidFill>
                  <a:srgbClr val="FFFF00"/>
                </a:solidFill>
                <a:latin typeface="Calibri" pitchFamily="34" charset="0"/>
              </a:rPr>
              <a:t>Campos de concentración</a:t>
            </a:r>
            <a:r>
              <a:rPr lang="es-ES" sz="3600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s-ES" sz="3600" dirty="0" smtClean="0">
                <a:latin typeface="Calibri" pitchFamily="34" charset="0"/>
              </a:rPr>
              <a:t>en Chosica para ciudadanos  alemanes, brotes de violencia contra ciudadanos japoneses, </a:t>
            </a:r>
            <a:r>
              <a:rPr lang="es-ES" sz="3600" b="1" dirty="0" smtClean="0">
                <a:solidFill>
                  <a:srgbClr val="FFFF00"/>
                </a:solidFill>
                <a:latin typeface="Calibri" pitchFamily="34" charset="0"/>
              </a:rPr>
              <a:t>deportación de japoneses</a:t>
            </a:r>
            <a:r>
              <a:rPr lang="es-ES" sz="3600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s-ES" sz="3600" dirty="0" smtClean="0">
                <a:latin typeface="Calibri" pitchFamily="34" charset="0"/>
              </a:rPr>
              <a:t>hacia Estados Unidos.</a:t>
            </a:r>
          </a:p>
        </p:txBody>
      </p:sp>
      <p:pic>
        <p:nvPicPr>
          <p:cNvPr id="9219" name="Picture 4" descr="http://www.radiomundial.com.ve/yvke/files/img_noticia/t_captura_2009_06_07_00_35_36_164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5357813" y="428625"/>
            <a:ext cx="3462337" cy="30003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220" name="Picture 5" descr="http://nostalgiadelreino.net/blog/wp-content/uploads/2008/09/ninosjaponeses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5357813" y="3571875"/>
            <a:ext cx="3463925" cy="307181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214313"/>
            <a:ext cx="8643937" cy="2809875"/>
          </a:xfrm>
        </p:spPr>
        <p:txBody>
          <a:bodyPr/>
          <a:lstStyle/>
          <a:p>
            <a:pPr marL="609600" indent="-609600" algn="ctr" eaLnBrk="1" hangingPunct="1">
              <a:buClr>
                <a:schemeClr val="tx1"/>
              </a:buClr>
              <a:buFontTx/>
              <a:buNone/>
              <a:defRPr/>
            </a:pPr>
            <a:r>
              <a:rPr lang="es-ES" sz="3600" b="1" dirty="0" smtClean="0">
                <a:solidFill>
                  <a:srgbClr val="FFFF00"/>
                </a:solidFill>
                <a:latin typeface="Algerian" pitchFamily="82" charset="0"/>
              </a:rPr>
              <a:t>2. CONFLICTO CON ECUADOR (1941)</a:t>
            </a:r>
          </a:p>
          <a:p>
            <a:pPr marL="609600" indent="-609600" algn="just" eaLnBrk="1" hangingPunct="1"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s-ES" sz="3600" dirty="0" smtClean="0">
                <a:latin typeface="Calibri" pitchFamily="34" charset="0"/>
              </a:rPr>
              <a:t>Ecuador invade territorios peruanos.</a:t>
            </a:r>
          </a:p>
          <a:p>
            <a:pPr marL="609600" indent="-609600" algn="just" eaLnBrk="1" hangingPunct="1"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s-ES" sz="3600" dirty="0" smtClean="0">
                <a:latin typeface="Calibri" pitchFamily="34" charset="0"/>
              </a:rPr>
              <a:t>El ejército peruano expulsa a los invasores y ocupa territorios ecuatorianos.</a:t>
            </a:r>
          </a:p>
        </p:txBody>
      </p:sp>
      <p:pic>
        <p:nvPicPr>
          <p:cNvPr id="10243" name="Picture 4" descr="http://blog.pucp.edu.pe/media/1987/20081025-mapaecuador.pn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285750" y="2643188"/>
            <a:ext cx="5643563" cy="40005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244" name="Picture 5" descr="http://es.geocities.com/conflictoperuecuador1941/directorio-1/peruparacaicap7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6286500" y="2643188"/>
            <a:ext cx="2462213" cy="39544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3600" b="1" dirty="0" smtClean="0">
                <a:solidFill>
                  <a:srgbClr val="FFFF00"/>
                </a:solidFill>
                <a:latin typeface="Algerian" pitchFamily="82" charset="0"/>
              </a:rPr>
              <a:t>2. CONFLICTO CON ECUADOR (1941)</a:t>
            </a:r>
            <a:r>
              <a:rPr lang="es-ES" b="1" dirty="0" smtClean="0"/>
              <a:t/>
            </a:r>
            <a:br>
              <a:rPr lang="es-ES" b="1" dirty="0" smtClean="0"/>
            </a:br>
            <a:endParaRPr lang="es-ES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5875"/>
            <a:ext cx="8229600" cy="484505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s-ES" dirty="0" smtClean="0">
                <a:latin typeface="Calibri" pitchFamily="34" charset="0"/>
              </a:rPr>
              <a:t>Heroísmo de José Abelardo Quiñones.</a:t>
            </a:r>
          </a:p>
        </p:txBody>
      </p:sp>
      <p:pic>
        <p:nvPicPr>
          <p:cNvPr id="11268" name="Picture 4" descr="http://www.limaeasy.com/images/founders/quinones/t_140quinones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714375" y="2000250"/>
            <a:ext cx="3382963" cy="45720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1269" name="Picture 5" descr="http://www.mercadolibre.com.ve/jm/img?s=MLV&amp;f=6082252_7120.jpg&amp;v=P"/>
          <p:cNvPicPr>
            <a:picLocks noChangeAspect="1" noChangeArrowheads="1"/>
          </p:cNvPicPr>
          <p:nvPr/>
        </p:nvPicPr>
        <p:blipFill>
          <a:blip r:embed="rId4" r:link="rId5"/>
          <a:srcRect t="27055" b="27467"/>
          <a:stretch>
            <a:fillRect/>
          </a:stretch>
        </p:blipFill>
        <p:spPr bwMode="auto">
          <a:xfrm>
            <a:off x="4357688" y="2000250"/>
            <a:ext cx="45720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7" descr="http://redaccion.lamula.pe/files/2011/06/billete1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88" y="4286250"/>
            <a:ext cx="45720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theme/theme1.xml><?xml version="1.0" encoding="utf-8"?>
<a:theme xmlns:a="http://schemas.openxmlformats.org/drawingml/2006/main" name="Balan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alanc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Balance</Template>
  <TotalTime>175</TotalTime>
  <Words>625</Words>
  <Application>Microsoft Office PowerPoint</Application>
  <PresentationFormat>Presentación en pantalla (4:3)</PresentationFormat>
  <Paragraphs>58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Balance</vt:lpstr>
      <vt:lpstr>PERÚ: 1939-1948 “ INTERVALO DEMOCRÁTICO”</vt:lpstr>
      <vt:lpstr> ANTECEDENTES: </vt:lpstr>
      <vt:lpstr>GOBIERNO DE MANUEL PRADO UGARTECHE (1939-1945)</vt:lpstr>
      <vt:lpstr>Diapositiva 4</vt:lpstr>
      <vt:lpstr>Diapositiva 5</vt:lpstr>
      <vt:lpstr>Diapositiva 6</vt:lpstr>
      <vt:lpstr>Diapositiva 7</vt:lpstr>
      <vt:lpstr>Diapositiva 8</vt:lpstr>
      <vt:lpstr>2. CONFLICTO CON ECUADOR (1941) </vt:lpstr>
      <vt:lpstr>2. CONFLICTO CON ECUADOR (1941)</vt:lpstr>
      <vt:lpstr>Diapositiva 11</vt:lpstr>
      <vt:lpstr>Diapositiva 12</vt:lpstr>
      <vt:lpstr>Diapositiva 13</vt:lpstr>
      <vt:lpstr>GOBIERNO DE JOSÉ L. BUSTAMANTE Y RIVERO  (1945-1948)</vt:lpstr>
      <vt:lpstr>Diapositiva 15</vt:lpstr>
      <vt:lpstr>Diapositiva 16</vt:lpstr>
      <vt:lpstr>Diapositiva 17</vt:lpstr>
      <vt:lpstr>Diapositiva 18</vt:lpstr>
      <vt:lpstr> FIN DEL GOBIERNO:</vt:lpstr>
      <vt:lpstr>Diapositiva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PERÚ: 1939-1948 “DE UNA DICTADURA MODERADA AL INTERVALO DEMOCRÁTICO”</dc:title>
  <dc:creator>Jeannet</dc:creator>
  <cp:lastModifiedBy>PROFESOR</cp:lastModifiedBy>
  <cp:revision>14</cp:revision>
  <dcterms:created xsi:type="dcterms:W3CDTF">2009-08-27T09:02:57Z</dcterms:created>
  <dcterms:modified xsi:type="dcterms:W3CDTF">2011-08-10T19:25:36Z</dcterms:modified>
</cp:coreProperties>
</file>