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8" r:id="rId4"/>
    <p:sldId id="289" r:id="rId5"/>
    <p:sldId id="258" r:id="rId6"/>
    <p:sldId id="272" r:id="rId7"/>
    <p:sldId id="292" r:id="rId8"/>
    <p:sldId id="291" r:id="rId9"/>
    <p:sldId id="290" r:id="rId10"/>
    <p:sldId id="274" r:id="rId11"/>
    <p:sldId id="259" r:id="rId12"/>
    <p:sldId id="294" r:id="rId13"/>
    <p:sldId id="293" r:id="rId14"/>
    <p:sldId id="260" r:id="rId15"/>
    <p:sldId id="275" r:id="rId16"/>
    <p:sldId id="261" r:id="rId17"/>
    <p:sldId id="276" r:id="rId18"/>
    <p:sldId id="277" r:id="rId19"/>
    <p:sldId id="262" r:id="rId20"/>
    <p:sldId id="263" r:id="rId21"/>
    <p:sldId id="264" r:id="rId22"/>
    <p:sldId id="278" r:id="rId23"/>
    <p:sldId id="265" r:id="rId24"/>
    <p:sldId id="266" r:id="rId25"/>
    <p:sldId id="279" r:id="rId26"/>
    <p:sldId id="267" r:id="rId27"/>
    <p:sldId id="280" r:id="rId28"/>
    <p:sldId id="268" r:id="rId29"/>
    <p:sldId id="281" r:id="rId30"/>
    <p:sldId id="284" r:id="rId31"/>
    <p:sldId id="286" r:id="rId3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D7E01D-5A35-42DB-AAAD-443D4ECDE843}" type="datetimeFigureOut">
              <a:rPr lang="es-ES" smtClean="0"/>
              <a:pPr>
                <a:defRPr/>
              </a:pPr>
              <a:t>22/10/2012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E35A921-241E-4D92-8505-29BD16BE70D8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71CF7F-392A-4F05-A502-3325BEEAF428}" type="datetimeFigureOut">
              <a:rPr lang="es-ES" smtClean="0"/>
              <a:pPr>
                <a:defRPr/>
              </a:pPr>
              <a:t>22/10/2012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AFC2C3-FCBF-4B2D-9921-180B9DD6286D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pPr>
              <a:defRPr/>
            </a:pPr>
            <a:fld id="{EC44D1F8-0C41-4976-9924-04C7B7878F8A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8E7336-F0B3-4A1D-858F-C9AA3B229FBC}" type="datetimeFigureOut">
              <a:rPr lang="es-ES" smtClean="0"/>
              <a:pPr>
                <a:defRPr/>
              </a:pPr>
              <a:t>22/10/2012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35D614-12CE-49FD-8138-73DA2C722357}" type="datetimeFigureOut">
              <a:rPr lang="es-ES" smtClean="0"/>
              <a:pPr>
                <a:defRPr/>
              </a:pPr>
              <a:t>22/10/2012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pPr>
              <a:defRPr/>
            </a:pPr>
            <a:fld id="{02308822-D7E3-4785-8DF7-12FD48EA1970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2CE4D6-0866-4A0F-B6BA-F4B49ADC4FBB}" type="datetimeFigureOut">
              <a:rPr lang="es-ES" smtClean="0"/>
              <a:pPr>
                <a:defRPr/>
              </a:pPr>
              <a:t>22/10/2012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C3015E6-41DB-4B9D-ABFC-DA76D1FA7358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>
              <a:defRPr/>
            </a:pPr>
            <a:fld id="{D2C76C82-CA83-4377-ADEC-F7837A949CDA}" type="datetimeFigureOut">
              <a:rPr lang="es-ES" smtClean="0"/>
              <a:pPr>
                <a:defRPr/>
              </a:pPr>
              <a:t>22/10/2012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069557-24A3-43B7-858D-5352E1E3CC90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917C9F-7B5A-4844-9364-FA12952A0DA7}" type="datetimeFigureOut">
              <a:rPr lang="es-ES" smtClean="0"/>
              <a:pPr>
                <a:defRPr/>
              </a:pPr>
              <a:t>22/10/2012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Marcador de contenido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contenido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8883FC26-56CE-45E4-9D87-D3F495178E70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23" name="22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644CDB-65A0-48B5-9A55-CB581DAF83E4}" type="datetimeFigureOut">
              <a:rPr lang="es-ES" smtClean="0"/>
              <a:pPr>
                <a:defRPr/>
              </a:pPr>
              <a:t>22/10/2012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>
              <a:defRPr/>
            </a:pPr>
            <a:fld id="{E9C7B727-DA4D-4FC7-A875-5432B434D7B5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2B0634-3544-404C-8F80-247C10C7B459}" type="datetimeFigureOut">
              <a:rPr lang="es-ES" smtClean="0"/>
              <a:pPr>
                <a:defRPr/>
              </a:pPr>
              <a:t>22/10/2012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D111587-0A41-4F9A-A617-7DC6518BA1FA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Marcador de contenido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6183F8E9-E6E5-4CD5-9683-4A18FA017575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DB9C57-7838-4585-8EB5-B0292F730D0D}" type="datetimeFigureOut">
              <a:rPr lang="es-ES" smtClean="0"/>
              <a:pPr>
                <a:defRPr/>
              </a:pPr>
              <a:t>22/10/2012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pPr>
              <a:defRPr/>
            </a:pPr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>
              <a:defRPr/>
            </a:pPr>
            <a:fld id="{8F8974DF-7A70-41C6-8B7F-EE81F98416F4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>
              <a:defRPr/>
            </a:pPr>
            <a:fld id="{1B500E74-BEE5-4370-9ED3-CAB37CB9374C}" type="datetimeFigureOut">
              <a:rPr lang="es-ES" smtClean="0"/>
              <a:pPr>
                <a:defRPr/>
              </a:pPr>
              <a:t>22/10/2012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DAE2FEE-CD11-450F-B7BE-DCFDFE0C2668}" type="datetimeFigureOut">
              <a:rPr lang="es-ES" smtClean="0"/>
              <a:pPr>
                <a:defRPr/>
              </a:pPr>
              <a:t>22/10/2012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7AFF2E3-1228-498C-A30A-BDB5E060491F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organizacionesinter.files.wordpress.com/2010/03/segundaguerramundia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19500"/>
            <a:ext cx="2657475" cy="3238500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2051" name="Picture 4" descr="http://agaudi.files.wordpress.com/2009/04/10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2643174" cy="3571875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2053" name="Picture 10" descr="http://2.bp.blogspot.com/_O7NLrXLPnp0/SRohUUDYzFI/AAAAAAAAAjs/b9g6CdE0l-M/s400/holocausto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0"/>
            <a:ext cx="3429000" cy="3643313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2054" name="Picture 12" descr="http://4.bp.blogspot.com/_ms_ATMCR9jA/S7S-TJ_RwnI/AAAAAAAAA3k/oHQumpu7Cy4/s320/bomba_atomic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88" y="1"/>
            <a:ext cx="3000382" cy="6858000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2055" name="Picture 14" descr="http://3.bp.blogspot.com/_pg5AA-gXk3c/R_QEJzA19lI/AAAAAAAAASU/L2qUVeOz5m8/s400/hiroshima+ni%C3%B1o+llorand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9" y="3695700"/>
            <a:ext cx="3428992" cy="3162300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571472" y="1071546"/>
            <a:ext cx="7572428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600" b="1" cap="none" spc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 SEGUNDA GUERRA MUNDIAL</a:t>
            </a:r>
          </a:p>
          <a:p>
            <a:pPr algn="ctr"/>
            <a:r>
              <a:rPr lang="es-ES" sz="6600" b="1" cap="none" spc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(1939-1945)</a:t>
            </a:r>
            <a:endParaRPr lang="es-ES" sz="6600" b="1" cap="none" spc="0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500042"/>
            <a:ext cx="8534400" cy="758952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s-ES" sz="3600" b="1" dirty="0" smtClean="0">
                <a:solidFill>
                  <a:srgbClr val="FF0000"/>
                </a:solidFill>
                <a:latin typeface="Bodoni MT" pitchFamily="18" charset="0"/>
              </a:rPr>
              <a:t>ACONTECIMIENTOS PREVIOS A LA GUERRA</a:t>
            </a:r>
            <a:endParaRPr lang="es-ES" sz="3600" b="1" dirty="0" smtClean="0"/>
          </a:p>
        </p:txBody>
      </p:sp>
      <p:sp>
        <p:nvSpPr>
          <p:cNvPr id="9219" name="2 Marcador de contenido"/>
          <p:cNvSpPr>
            <a:spLocks noGrp="1"/>
          </p:cNvSpPr>
          <p:nvPr>
            <p:ph sz="quarter" idx="1"/>
          </p:nvPr>
        </p:nvSpPr>
        <p:spPr>
          <a:xfrm>
            <a:off x="214282" y="1428737"/>
            <a:ext cx="8643998" cy="1285884"/>
          </a:xfrm>
        </p:spPr>
        <p:txBody>
          <a:bodyPr>
            <a:normAutofit fontScale="92500" lnSpcReduction="20000"/>
          </a:bodyPr>
          <a:lstStyle/>
          <a:p>
            <a:pPr algn="just" eaLnBrk="1" hangingPunct="1">
              <a:buFont typeface="Wingdings" pitchFamily="2" charset="2"/>
              <a:buChar char="ü"/>
            </a:pPr>
            <a:r>
              <a:rPr lang="es-ES" sz="3200" dirty="0" smtClean="0">
                <a:solidFill>
                  <a:srgbClr val="FF0000"/>
                </a:solidFill>
                <a:latin typeface="Cambria" pitchFamily="18" charset="0"/>
                <a:cs typeface="Arial" charset="0"/>
              </a:rPr>
              <a:t>1936</a:t>
            </a:r>
            <a:r>
              <a:rPr lang="es-ES" sz="3200" dirty="0" smtClean="0">
                <a:latin typeface="Cambria" pitchFamily="18" charset="0"/>
                <a:cs typeface="Arial" charset="0"/>
              </a:rPr>
              <a:t>:  Alemania y Japón firman el </a:t>
            </a:r>
            <a:r>
              <a:rPr lang="es-ES" sz="3200" b="1" dirty="0" smtClean="0">
                <a:latin typeface="Cambria" pitchFamily="18" charset="0"/>
                <a:cs typeface="Arial" charset="0"/>
              </a:rPr>
              <a:t>Pacto Antikominter (Anticomunista)</a:t>
            </a:r>
            <a:r>
              <a:rPr lang="es-ES" sz="3200" dirty="0" smtClean="0">
                <a:latin typeface="Cambria" pitchFamily="18" charset="0"/>
                <a:cs typeface="Arial" charset="0"/>
              </a:rPr>
              <a:t>.</a:t>
            </a:r>
            <a:r>
              <a:rPr lang="es-ES" sz="3200" b="1" dirty="0" smtClean="0">
                <a:latin typeface="Cambria" pitchFamily="18" charset="0"/>
                <a:cs typeface="Arial" charset="0"/>
              </a:rPr>
              <a:t> </a:t>
            </a:r>
            <a:r>
              <a:rPr lang="es-ES" sz="3200" dirty="0" smtClean="0">
                <a:latin typeface="Cambria" pitchFamily="18" charset="0"/>
                <a:cs typeface="Arial" charset="0"/>
              </a:rPr>
              <a:t>Luego se uniría Italia. </a:t>
            </a:r>
          </a:p>
          <a:p>
            <a:pPr algn="just" eaLnBrk="1" hangingPunct="1">
              <a:buFont typeface="Wingdings" pitchFamily="2" charset="2"/>
              <a:buChar char="ü"/>
            </a:pPr>
            <a:endParaRPr lang="es-ES" sz="3200" dirty="0" smtClean="0">
              <a:latin typeface="Cambria" pitchFamily="18" charset="0"/>
              <a:cs typeface="Arial" charset="0"/>
            </a:endParaRPr>
          </a:p>
          <a:p>
            <a:pPr eaLnBrk="1" hangingPunct="1"/>
            <a:endParaRPr lang="es-ES" dirty="0" smtClean="0"/>
          </a:p>
        </p:txBody>
      </p:sp>
      <p:pic>
        <p:nvPicPr>
          <p:cNvPr id="34818" name="Picture 2" descr="http://segundaguerra.net/wp-content/uploads/2010/07/pacto-Anti-Komintern2.jpg"/>
          <p:cNvPicPr>
            <a:picLocks noChangeAspect="1" noChangeArrowheads="1"/>
          </p:cNvPicPr>
          <p:nvPr/>
        </p:nvPicPr>
        <p:blipFill>
          <a:blip r:embed="rId2"/>
          <a:srcRect l="7377" t="3417" r="6557" b="7744"/>
          <a:stretch>
            <a:fillRect/>
          </a:stretch>
        </p:blipFill>
        <p:spPr bwMode="auto">
          <a:xfrm>
            <a:off x="4572000" y="2786058"/>
            <a:ext cx="4071966" cy="38576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34820" name="Picture 4" descr="http://segundaguerra.net/wp-content/uploads/2010/07/pacto-Anti-Komintern.jpg"/>
          <p:cNvPicPr>
            <a:picLocks noChangeAspect="1" noChangeArrowheads="1"/>
          </p:cNvPicPr>
          <p:nvPr/>
        </p:nvPicPr>
        <p:blipFill>
          <a:blip r:embed="rId3"/>
          <a:srcRect b="9434"/>
          <a:stretch>
            <a:fillRect/>
          </a:stretch>
        </p:blipFill>
        <p:spPr bwMode="auto">
          <a:xfrm>
            <a:off x="785786" y="2786058"/>
            <a:ext cx="3524250" cy="38576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282" y="428604"/>
            <a:ext cx="8534400" cy="75895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3600" b="1" dirty="0" smtClean="0">
                <a:solidFill>
                  <a:srgbClr val="FF0000"/>
                </a:solidFill>
                <a:latin typeface="Bodoni MT" pitchFamily="18" charset="0"/>
              </a:rPr>
              <a:t>EL EXPANSIONISMO PREVIO A LA GUERRA</a:t>
            </a:r>
          </a:p>
        </p:txBody>
      </p:sp>
      <p:sp>
        <p:nvSpPr>
          <p:cNvPr id="7171" name="2 Marcador de contenido"/>
          <p:cNvSpPr>
            <a:spLocks noGrp="1"/>
          </p:cNvSpPr>
          <p:nvPr>
            <p:ph sz="quarter" idx="1"/>
          </p:nvPr>
        </p:nvSpPr>
        <p:spPr>
          <a:xfrm>
            <a:off x="285720" y="1600200"/>
            <a:ext cx="8572560" cy="5043510"/>
          </a:xfrm>
        </p:spPr>
        <p:txBody>
          <a:bodyPr>
            <a:normAutofit lnSpcReduction="10000"/>
          </a:bodyPr>
          <a:lstStyle/>
          <a:p>
            <a:pPr algn="just" eaLnBrk="1" hangingPunct="1">
              <a:buFont typeface="Wingdings" pitchFamily="2" charset="2"/>
              <a:buChar char="ü"/>
            </a:pPr>
            <a:r>
              <a:rPr lang="es-ES" sz="3200" dirty="0" smtClean="0">
                <a:solidFill>
                  <a:srgbClr val="FF0000"/>
                </a:solidFill>
                <a:latin typeface="Cambria" pitchFamily="18" charset="0"/>
                <a:cs typeface="Arial" charset="0"/>
              </a:rPr>
              <a:t>1938</a:t>
            </a:r>
            <a:r>
              <a:rPr lang="es-ES" sz="3200" dirty="0" smtClean="0">
                <a:latin typeface="Cambria" pitchFamily="18" charset="0"/>
                <a:cs typeface="Arial" charset="0"/>
              </a:rPr>
              <a:t>: Inicio de la </a:t>
            </a:r>
            <a:r>
              <a:rPr lang="es-ES" sz="3200" b="1" dirty="0" smtClean="0">
                <a:latin typeface="Cambria" pitchFamily="18" charset="0"/>
                <a:cs typeface="Arial" charset="0"/>
              </a:rPr>
              <a:t>política pangermanista</a:t>
            </a:r>
            <a:r>
              <a:rPr lang="es-ES" sz="3200" dirty="0" smtClean="0">
                <a:latin typeface="Cambria" pitchFamily="18" charset="0"/>
                <a:cs typeface="Arial" charset="0"/>
              </a:rPr>
              <a:t>: Anexión de Austria a Alemania </a:t>
            </a:r>
            <a:r>
              <a:rPr lang="es-ES" sz="3200" b="1" dirty="0" smtClean="0">
                <a:latin typeface="Cambria" pitchFamily="18" charset="0"/>
                <a:cs typeface="Arial" charset="0"/>
              </a:rPr>
              <a:t>(“</a:t>
            </a:r>
            <a:r>
              <a:rPr lang="es-ES" sz="3200" b="1" dirty="0" err="1" smtClean="0">
                <a:latin typeface="Cambria" pitchFamily="18" charset="0"/>
                <a:cs typeface="Arial" charset="0"/>
              </a:rPr>
              <a:t>Anschluss</a:t>
            </a:r>
            <a:r>
              <a:rPr lang="es-ES" sz="3200" b="1" dirty="0" smtClean="0">
                <a:latin typeface="Cambria" pitchFamily="18" charset="0"/>
                <a:cs typeface="Arial" charset="0"/>
              </a:rPr>
              <a:t>”)</a:t>
            </a:r>
            <a:r>
              <a:rPr lang="es-ES" sz="3200" dirty="0" smtClean="0">
                <a:latin typeface="Cambria" pitchFamily="18" charset="0"/>
                <a:cs typeface="Arial" charset="0"/>
              </a:rPr>
              <a:t>.</a:t>
            </a:r>
          </a:p>
          <a:p>
            <a:pPr algn="just" eaLnBrk="1" hangingPunct="1">
              <a:buFont typeface="Wingdings" pitchFamily="2" charset="2"/>
              <a:buChar char="ü"/>
            </a:pPr>
            <a:endParaRPr lang="es-ES" sz="3200" dirty="0" smtClean="0">
              <a:latin typeface="Cambria" pitchFamily="18" charset="0"/>
              <a:cs typeface="Arial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s-ES" sz="3200" dirty="0" smtClean="0">
                <a:latin typeface="Cambria" pitchFamily="18" charset="0"/>
                <a:cs typeface="Arial" charset="0"/>
              </a:rPr>
              <a:t>Francia e Inglaterra: </a:t>
            </a:r>
            <a:r>
              <a:rPr lang="es-ES" sz="3200" b="1" dirty="0" smtClean="0">
                <a:latin typeface="Cambria" pitchFamily="18" charset="0"/>
                <a:cs typeface="Arial" charset="0"/>
              </a:rPr>
              <a:t>Política de apaciguamiento.</a:t>
            </a:r>
          </a:p>
          <a:p>
            <a:pPr algn="just">
              <a:buNone/>
            </a:pPr>
            <a:endParaRPr lang="es-ES" sz="3200" b="1" dirty="0" smtClean="0">
              <a:latin typeface="Cambria" pitchFamily="18" charset="0"/>
              <a:cs typeface="Arial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s-ES" sz="3200" dirty="0" smtClean="0">
                <a:solidFill>
                  <a:srgbClr val="FF0000"/>
                </a:solidFill>
                <a:latin typeface="Cambria" pitchFamily="18" charset="0"/>
                <a:cs typeface="Arial" charset="0"/>
              </a:rPr>
              <a:t>1938</a:t>
            </a:r>
            <a:r>
              <a:rPr lang="es-ES" sz="3200" dirty="0" smtClean="0">
                <a:latin typeface="Cambria" pitchFamily="18" charset="0"/>
                <a:cs typeface="Arial" charset="0"/>
              </a:rPr>
              <a:t>: Hitler exige la zona de los </a:t>
            </a:r>
            <a:r>
              <a:rPr lang="es-ES" sz="3200" b="1" dirty="0" err="1" smtClean="0">
                <a:latin typeface="Cambria" pitchFamily="18" charset="0"/>
                <a:cs typeface="Arial" charset="0"/>
              </a:rPr>
              <a:t>Sudetes</a:t>
            </a:r>
            <a:r>
              <a:rPr lang="es-ES" sz="3200" b="1" dirty="0" smtClean="0">
                <a:latin typeface="Cambria" pitchFamily="18" charset="0"/>
                <a:cs typeface="Arial" charset="0"/>
              </a:rPr>
              <a:t> a Checoslovaquia</a:t>
            </a:r>
            <a:r>
              <a:rPr lang="es-ES" sz="3200" dirty="0" smtClean="0">
                <a:latin typeface="Cambria" pitchFamily="18" charset="0"/>
                <a:cs typeface="Arial" charset="0"/>
              </a:rPr>
              <a:t> / Conversaciones anglo alemanas: </a:t>
            </a:r>
            <a:r>
              <a:rPr lang="es-ES" sz="3200" b="1" dirty="0" smtClean="0">
                <a:latin typeface="Cambria" pitchFamily="18" charset="0"/>
                <a:cs typeface="Arial" charset="0"/>
              </a:rPr>
              <a:t>Pacto de </a:t>
            </a:r>
            <a:r>
              <a:rPr lang="es-ES" sz="3200" b="1" dirty="0" err="1" smtClean="0">
                <a:latin typeface="Cambria" pitchFamily="18" charset="0"/>
                <a:cs typeface="Arial" charset="0"/>
              </a:rPr>
              <a:t>Munich</a:t>
            </a:r>
            <a:r>
              <a:rPr lang="es-ES" sz="3200" b="1" dirty="0" smtClean="0">
                <a:latin typeface="Cambria" pitchFamily="18" charset="0"/>
                <a:cs typeface="Arial" charset="0"/>
              </a:rPr>
              <a:t> </a:t>
            </a:r>
            <a:r>
              <a:rPr lang="es-ES" sz="3200" dirty="0" smtClean="0">
                <a:latin typeface="Cambria" pitchFamily="18" charset="0"/>
                <a:cs typeface="Arial" charset="0"/>
              </a:rPr>
              <a:t>/ Checoslovaquia </a:t>
            </a:r>
            <a:r>
              <a:rPr lang="es-ES" sz="3200" b="1" dirty="0" smtClean="0">
                <a:latin typeface="Cambria" pitchFamily="18" charset="0"/>
                <a:cs typeface="Arial" charset="0"/>
              </a:rPr>
              <a:t>cede los </a:t>
            </a:r>
            <a:r>
              <a:rPr lang="es-ES" sz="3200" b="1" dirty="0" err="1" smtClean="0">
                <a:latin typeface="Cambria" pitchFamily="18" charset="0"/>
                <a:cs typeface="Arial" charset="0"/>
              </a:rPr>
              <a:t>Sudetes</a:t>
            </a:r>
            <a:r>
              <a:rPr lang="es-ES" sz="3200" b="1" dirty="0" smtClean="0">
                <a:latin typeface="Cambria" pitchFamily="18" charset="0"/>
                <a:cs typeface="Arial" charset="0"/>
              </a:rPr>
              <a:t>.</a:t>
            </a:r>
          </a:p>
          <a:p>
            <a:pPr algn="just" eaLnBrk="1" hangingPunct="1">
              <a:buFont typeface="Wingdings" pitchFamily="2" charset="2"/>
              <a:buChar char="ü"/>
            </a:pPr>
            <a:endParaRPr lang="es-ES" sz="3200" dirty="0" smtClean="0">
              <a:latin typeface="Cambria" pitchFamily="18" charset="0"/>
              <a:cs typeface="Arial" charset="0"/>
            </a:endParaRPr>
          </a:p>
        </p:txBody>
      </p:sp>
      <p:sp>
        <p:nvSpPr>
          <p:cNvPr id="5" name="4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572528" y="2643182"/>
            <a:ext cx="214314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Botón de acción: Hacia delante o Siguiente">
            <a:hlinkClick r:id="rId2" action="ppaction://hlinksldjump" highlightClick="1"/>
          </p:cNvPr>
          <p:cNvSpPr/>
          <p:nvPr/>
        </p:nvSpPr>
        <p:spPr>
          <a:xfrm>
            <a:off x="8572528" y="6143644"/>
            <a:ext cx="214314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Botón de acción: Final">
            <a:hlinkClick r:id="rId3" action="ppaction://hlinksldjump" highlightClick="1"/>
          </p:cNvPr>
          <p:cNvSpPr/>
          <p:nvPr/>
        </p:nvSpPr>
        <p:spPr>
          <a:xfrm>
            <a:off x="4000496" y="6072206"/>
            <a:ext cx="285752" cy="28575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2" descr="http://4.bp.blogspot.com/_n5iDtDizHMo/TEUQN0gNqYI/AAAAAAAAAcg/-C_NpD5N5OA/s1600/anschlus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Botón de acción: Hacia delante o Siguiente">
            <a:hlinkClick r:id="rId3" action="ppaction://hlinksldjump" highlightClick="1"/>
          </p:cNvPr>
          <p:cNvSpPr/>
          <p:nvPr/>
        </p:nvSpPr>
        <p:spPr>
          <a:xfrm>
            <a:off x="8643966" y="6429396"/>
            <a:ext cx="285752" cy="21431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5058" name="Picture 2" descr="http://www.ushmm.org/lcmedia/map/lc/image/cze7102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5 Botón de acción: Hacia delante o Siguiente">
            <a:hlinkClick r:id="rId3" action="ppaction://hlinksldjump" highlightClick="1"/>
          </p:cNvPr>
          <p:cNvSpPr/>
          <p:nvPr/>
        </p:nvSpPr>
        <p:spPr>
          <a:xfrm>
            <a:off x="8715404" y="6215082"/>
            <a:ext cx="214314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428604"/>
            <a:ext cx="8534400" cy="75895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3600" b="1" dirty="0" smtClean="0">
                <a:solidFill>
                  <a:srgbClr val="FF0000"/>
                </a:solidFill>
                <a:latin typeface="Bodoni MT" pitchFamily="18" charset="0"/>
              </a:rPr>
              <a:t>EL EXPANSIONISMO PREVIO A LA GUERRA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ES" sz="3600" dirty="0" smtClean="0">
                <a:latin typeface="Cambria" pitchFamily="18" charset="0"/>
                <a:cs typeface="Arial" pitchFamily="34" charset="0"/>
              </a:rPr>
              <a:t>Alemania demanda el corredor de </a:t>
            </a:r>
            <a:r>
              <a:rPr lang="es-ES" sz="3600" dirty="0" err="1" smtClean="0">
                <a:latin typeface="Cambria" pitchFamily="18" charset="0"/>
                <a:cs typeface="Arial" pitchFamily="34" charset="0"/>
              </a:rPr>
              <a:t>Dantzig</a:t>
            </a:r>
            <a:r>
              <a:rPr lang="es-ES" sz="3600" dirty="0" smtClean="0">
                <a:latin typeface="Cambria" pitchFamily="18" charset="0"/>
                <a:cs typeface="Arial" pitchFamily="34" charset="0"/>
              </a:rPr>
              <a:t> (Polonia) / Rusia también tiene pretensiones sobre Polonia.</a:t>
            </a:r>
          </a:p>
          <a:p>
            <a:pPr algn="just" eaLnBrk="1" fontAlgn="auto" hangingPunct="1">
              <a:spcAft>
                <a:spcPts val="0"/>
              </a:spcAft>
              <a:buNone/>
              <a:defRPr/>
            </a:pPr>
            <a:endParaRPr lang="es-ES" sz="3600" dirty="0" smtClean="0">
              <a:latin typeface="Cambria" pitchFamily="18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ES" sz="3600" dirty="0" smtClean="0">
                <a:solidFill>
                  <a:srgbClr val="FF0000"/>
                </a:solidFill>
                <a:latin typeface="Cambria" pitchFamily="18" charset="0"/>
                <a:cs typeface="Arial" pitchFamily="34" charset="0"/>
              </a:rPr>
              <a:t>1939</a:t>
            </a:r>
            <a:r>
              <a:rPr lang="es-ES" sz="3600" dirty="0" smtClean="0">
                <a:latin typeface="Cambria" pitchFamily="18" charset="0"/>
                <a:cs typeface="Arial" pitchFamily="34" charset="0"/>
              </a:rPr>
              <a:t>: </a:t>
            </a:r>
            <a:r>
              <a:rPr lang="es-ES" sz="3600" b="1" dirty="0" smtClean="0">
                <a:latin typeface="Cambria" pitchFamily="18" charset="0"/>
                <a:cs typeface="Arial" pitchFamily="34" charset="0"/>
              </a:rPr>
              <a:t>Pacto </a:t>
            </a:r>
            <a:r>
              <a:rPr lang="es-ES" sz="3600" b="1" dirty="0" err="1" smtClean="0">
                <a:latin typeface="Cambria" pitchFamily="18" charset="0"/>
                <a:cs typeface="Arial" pitchFamily="34" charset="0"/>
              </a:rPr>
              <a:t>Ribentropp</a:t>
            </a:r>
            <a:r>
              <a:rPr lang="es-ES" sz="3600" b="1" dirty="0" smtClean="0">
                <a:latin typeface="Cambria" pitchFamily="18" charset="0"/>
                <a:cs typeface="Arial" pitchFamily="34" charset="0"/>
              </a:rPr>
              <a:t>-Molotov </a:t>
            </a:r>
            <a:r>
              <a:rPr lang="es-ES" sz="3600" dirty="0" smtClean="0">
                <a:latin typeface="Cambria" pitchFamily="18" charset="0"/>
                <a:cs typeface="Arial" pitchFamily="34" charset="0"/>
              </a:rPr>
              <a:t>(No agredirse mutuamente y repartirse Polonia.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pic>
        <p:nvPicPr>
          <p:cNvPr id="11267" name="Picture 2" descr="http://upload.wikimedia.org/wikipedia/commons/thumb/e/eb/Danzig_1939_ES.svg/696px-Danzig_1939_ES.svg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b="1" dirty="0" smtClean="0">
                <a:solidFill>
                  <a:srgbClr val="FF0000"/>
                </a:solidFill>
                <a:latin typeface="Bodoni MT" pitchFamily="18" charset="0"/>
              </a:rPr>
              <a:t>EL DESARROLLO DE LA GUERRA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14282" y="1527048"/>
            <a:ext cx="8715436" cy="5116662"/>
          </a:xfrm>
        </p:spPr>
        <p:txBody>
          <a:bodyPr rtlCol="0">
            <a:normAutofit fontScale="92500"/>
          </a:bodyPr>
          <a:lstStyle/>
          <a:p>
            <a:pPr marL="514350" indent="-514350" algn="ctr" eaLnBrk="1" fontAlgn="auto" hangingPunct="1">
              <a:spcAft>
                <a:spcPts val="0"/>
              </a:spcAft>
              <a:buNone/>
              <a:defRPr/>
            </a:pPr>
            <a:r>
              <a:rPr lang="es-ES" sz="3500" b="1" dirty="0" smtClean="0">
                <a:solidFill>
                  <a:srgbClr val="002060"/>
                </a:solidFill>
                <a:latin typeface="Cambria" pitchFamily="18" charset="0"/>
              </a:rPr>
              <a:t>1. LA GUERRA RELAMPAGO (SETIEMBRE DE 1939-MAYO DE 1940):</a:t>
            </a:r>
          </a:p>
          <a:p>
            <a:pPr marL="514350" indent="-514350" algn="ctr" eaLnBrk="1" fontAlgn="auto" hangingPunct="1">
              <a:spcAft>
                <a:spcPts val="0"/>
              </a:spcAft>
              <a:buNone/>
              <a:defRPr/>
            </a:pPr>
            <a:endParaRPr lang="es-ES" b="1" dirty="0" smtClean="0">
              <a:solidFill>
                <a:srgbClr val="FF0000"/>
              </a:solidFill>
              <a:latin typeface="Cambria" pitchFamily="18" charset="0"/>
            </a:endParaRPr>
          </a:p>
          <a:p>
            <a:pPr algn="just">
              <a:buFont typeface="Wingdings" pitchFamily="2" charset="2"/>
              <a:buChar char="ü"/>
              <a:defRPr/>
            </a:pPr>
            <a:r>
              <a:rPr lang="es-ES" b="1" dirty="0" smtClean="0">
                <a:solidFill>
                  <a:srgbClr val="FF0000"/>
                </a:solidFill>
                <a:latin typeface="Cambria" pitchFamily="18" charset="0"/>
                <a:cs typeface="Arial" pitchFamily="34" charset="0"/>
              </a:rPr>
              <a:t>1 de setiembre de 1939</a:t>
            </a:r>
            <a:r>
              <a:rPr lang="es-ES" dirty="0" smtClean="0">
                <a:latin typeface="Cambria" pitchFamily="18" charset="0"/>
                <a:cs typeface="Arial" pitchFamily="34" charset="0"/>
              </a:rPr>
              <a:t>: Alemania invade Polonia / </a:t>
            </a:r>
            <a:r>
              <a:rPr lang="es-ES" b="1" dirty="0" smtClean="0">
                <a:latin typeface="Cambria" pitchFamily="18" charset="0"/>
                <a:cs typeface="Arial" pitchFamily="34" charset="0"/>
              </a:rPr>
              <a:t>“</a:t>
            </a:r>
            <a:r>
              <a:rPr lang="es-ES" b="1" dirty="0" err="1" smtClean="0">
                <a:latin typeface="Cambria" pitchFamily="18" charset="0"/>
                <a:cs typeface="Arial" pitchFamily="34" charset="0"/>
              </a:rPr>
              <a:t>Blitzkrieg</a:t>
            </a:r>
            <a:r>
              <a:rPr lang="es-ES" b="1" dirty="0" smtClean="0">
                <a:latin typeface="Cambria" pitchFamily="18" charset="0"/>
                <a:cs typeface="Arial" pitchFamily="34" charset="0"/>
              </a:rPr>
              <a:t>” </a:t>
            </a:r>
            <a:r>
              <a:rPr lang="es-ES" dirty="0" smtClean="0">
                <a:latin typeface="Cambria" pitchFamily="18" charset="0"/>
                <a:cs typeface="Arial" pitchFamily="34" charset="0"/>
              </a:rPr>
              <a:t>o guerra relámpago.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es-ES" dirty="0" smtClean="0">
                <a:latin typeface="Cambria" pitchFamily="18" charset="0"/>
                <a:cs typeface="Arial" pitchFamily="34" charset="0"/>
              </a:rPr>
              <a:t>Gran Bretaña y Francia, aliadas de Polonia, declararon la guerra al Eje.</a:t>
            </a:r>
          </a:p>
          <a:p>
            <a:pPr marL="274638" indent="-274638"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ES" dirty="0" smtClean="0">
                <a:latin typeface="Cambria" pitchFamily="18" charset="0"/>
                <a:cs typeface="Arial" pitchFamily="34" charset="0"/>
              </a:rPr>
              <a:t>Alemania invade  Finlandia, Dinamarca y Noruega </a:t>
            </a:r>
            <a:r>
              <a:rPr lang="es-ES" b="1" dirty="0" smtClean="0">
                <a:latin typeface="Cambria" pitchFamily="18" charset="0"/>
                <a:cs typeface="Arial" pitchFamily="34" charset="0"/>
              </a:rPr>
              <a:t>(hierro).</a:t>
            </a:r>
          </a:p>
          <a:p>
            <a:pPr marL="274638" indent="-274638"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ES" dirty="0" smtClean="0">
                <a:latin typeface="Cambria" pitchFamily="18" charset="0"/>
                <a:cs typeface="Arial" pitchFamily="34" charset="0"/>
              </a:rPr>
              <a:t>Italia invade Egipto y Grecia.</a:t>
            </a:r>
          </a:p>
          <a:p>
            <a:pPr marL="274638" indent="-274638"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ES" dirty="0" smtClean="0">
                <a:latin typeface="Cambria" pitchFamily="18" charset="0"/>
                <a:cs typeface="Arial" pitchFamily="34" charset="0"/>
              </a:rPr>
              <a:t>En mayo de 1940 Alemania ataca Bélgica y Holanda e invade Francia: </a:t>
            </a:r>
            <a:r>
              <a:rPr lang="es-ES" b="1" dirty="0" smtClean="0">
                <a:latin typeface="Cambria" pitchFamily="18" charset="0"/>
                <a:cs typeface="Arial" pitchFamily="34" charset="0"/>
              </a:rPr>
              <a:t>Actitudes de </a:t>
            </a:r>
            <a:r>
              <a:rPr lang="es-ES" b="1" dirty="0" err="1" smtClean="0">
                <a:latin typeface="Cambria" pitchFamily="18" charset="0"/>
                <a:cs typeface="Arial" pitchFamily="34" charset="0"/>
              </a:rPr>
              <a:t>Petain</a:t>
            </a:r>
            <a:r>
              <a:rPr lang="es-ES" b="1" dirty="0" smtClean="0">
                <a:latin typeface="Cambria" pitchFamily="18" charset="0"/>
                <a:cs typeface="Arial" pitchFamily="34" charset="0"/>
              </a:rPr>
              <a:t> y De Gaulle</a:t>
            </a:r>
            <a:r>
              <a:rPr lang="es-ES" dirty="0" smtClean="0">
                <a:latin typeface="Cambria" pitchFamily="18" charset="0"/>
                <a:cs typeface="Arial" pitchFamily="34" charset="0"/>
              </a:rPr>
              <a:t>.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dirty="0" smtClean="0"/>
          </a:p>
          <a:p>
            <a:pPr marL="514350" indent="-514350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13315" name="2 Marcador de contenido"/>
          <p:cNvSpPr>
            <a:spLocks noGrp="1"/>
          </p:cNvSpPr>
          <p:nvPr>
            <p:ph sz="quarter" idx="1"/>
          </p:nvPr>
        </p:nvSpPr>
        <p:spPr>
          <a:xfrm>
            <a:off x="1428750" y="2214563"/>
            <a:ext cx="7258050" cy="3911600"/>
          </a:xfrm>
        </p:spPr>
        <p:txBody>
          <a:bodyPr/>
          <a:lstStyle/>
          <a:p>
            <a:pPr eaLnBrk="1" hangingPunct="1"/>
            <a:endParaRPr lang="es-ES" smtClean="0"/>
          </a:p>
        </p:txBody>
      </p:sp>
      <p:pic>
        <p:nvPicPr>
          <p:cNvPr id="13316" name="Picture 2" descr="http://sobrefotos.com/wp-content/uploads/periodico-1939-alemania-invade-polon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5" y="0"/>
            <a:ext cx="4143375" cy="6858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3317" name="Picture 8" descr="http://www.vadehistoria.com/fotos/alemania_polonia7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929188" cy="33575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3318" name="Picture 10" descr="http://2.bp.blogspot.com/_LPGmdUYQr4I/ST22dDLq_dI/AAAAAAAAABA/YPtklEK_eY0/S740/segunda+guerra+mundial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14700"/>
            <a:ext cx="4929188" cy="35433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14339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pic>
        <p:nvPicPr>
          <p:cNvPr id="14340" name="Picture 2" descr="http://i.cdn.turner.com/trutv/trutv.com/graphics/photos/notorious_murders/family/yvonne_chevallier/2-1-Nazis-in-Paris.jpg"/>
          <p:cNvPicPr>
            <a:picLocks noChangeAspect="1" noChangeArrowheads="1"/>
          </p:cNvPicPr>
          <p:nvPr/>
        </p:nvPicPr>
        <p:blipFill>
          <a:blip r:embed="rId2"/>
          <a:srcRect r="546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-214338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b="1" dirty="0" smtClean="0">
                <a:solidFill>
                  <a:srgbClr val="FF0000"/>
                </a:solidFill>
                <a:latin typeface="Bodoni MT" pitchFamily="18" charset="0"/>
              </a:rPr>
              <a:t>EL DESARROLLO DE LA GUERRA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14282" y="1285875"/>
            <a:ext cx="4929221" cy="5572125"/>
          </a:xfrm>
        </p:spPr>
        <p:txBody>
          <a:bodyPr rtlCol="0">
            <a:normAutofit fontScale="92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3600" b="1" dirty="0" smtClean="0">
                <a:solidFill>
                  <a:srgbClr val="002060"/>
                </a:solidFill>
              </a:rPr>
              <a:t> 2. </a:t>
            </a:r>
            <a:r>
              <a:rPr lang="es-ES" sz="3600" b="1" dirty="0" smtClean="0">
                <a:solidFill>
                  <a:srgbClr val="002060"/>
                </a:solidFill>
                <a:latin typeface="Cambria" pitchFamily="18" charset="0"/>
              </a:rPr>
              <a:t>INGLATERRA Y AFRICA (JUNIO DE 1940-JUNIO DE 1941):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b="1" dirty="0" smtClean="0">
              <a:solidFill>
                <a:srgbClr val="FF0000"/>
              </a:solidFill>
              <a:latin typeface="Cambria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ES" dirty="0" smtClean="0">
                <a:latin typeface="Cambria" pitchFamily="18" charset="0"/>
                <a:cs typeface="Arial" pitchFamily="34" charset="0"/>
              </a:rPr>
              <a:t>Se planea la invasión a Inglaterra por mar.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ES" dirty="0" smtClean="0">
                <a:latin typeface="Cambria" pitchFamily="18" charset="0"/>
                <a:cs typeface="Arial" pitchFamily="34" charset="0"/>
              </a:rPr>
              <a:t>Se inician bombardeos aéreos: </a:t>
            </a:r>
            <a:r>
              <a:rPr lang="es-ES" b="1" dirty="0" smtClean="0">
                <a:latin typeface="Cambria" pitchFamily="18" charset="0"/>
                <a:cs typeface="Arial" pitchFamily="34" charset="0"/>
              </a:rPr>
              <a:t>Batalla de Inglaterra </a:t>
            </a:r>
            <a:r>
              <a:rPr lang="es-ES" dirty="0" smtClean="0">
                <a:latin typeface="Cambria" pitchFamily="18" charset="0"/>
                <a:cs typeface="Arial" pitchFamily="34" charset="0"/>
              </a:rPr>
              <a:t>/ Fracasa el plan alemán.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ES" dirty="0" smtClean="0">
                <a:latin typeface="Cambria" pitchFamily="18" charset="0"/>
                <a:cs typeface="Arial" pitchFamily="34" charset="0"/>
              </a:rPr>
              <a:t>Hitler extiende la guerra a África: Cortar los suministros de petróleo a Inglaterra y apoyar a Italia.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dirty="0" smtClean="0"/>
              <a:t> </a:t>
            </a:r>
          </a:p>
        </p:txBody>
      </p:sp>
      <p:pic>
        <p:nvPicPr>
          <p:cNvPr id="18434" name="Picture 2" descr="http://2.bp.blogspot.com/_TWjrYB-Gay4/SYf7OEJMx9I/AAAAAAAAAEQ/F-LdLudDtj8/s320/winston_churchill_british_bulldog_portra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1285860"/>
            <a:ext cx="2571768" cy="2143140"/>
          </a:xfrm>
          <a:prstGeom prst="ellipse">
            <a:avLst/>
          </a:prstGeom>
          <a:noFill/>
        </p:spPr>
      </p:pic>
      <p:pic>
        <p:nvPicPr>
          <p:cNvPr id="18436" name="Picture 4" descr="http://blog.audiolibrosespanol.com/wp-content/uploads/2009/06/la-batalla-de-inglaterra.gif"/>
          <p:cNvPicPr>
            <a:picLocks noChangeAspect="1" noChangeArrowheads="1"/>
          </p:cNvPicPr>
          <p:nvPr/>
        </p:nvPicPr>
        <p:blipFill>
          <a:blip r:embed="rId3"/>
          <a:srcRect l="2427" r="12621"/>
          <a:stretch>
            <a:fillRect/>
          </a:stretch>
        </p:blipFill>
        <p:spPr bwMode="auto">
          <a:xfrm>
            <a:off x="5214942" y="3571876"/>
            <a:ext cx="3571900" cy="30480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39800"/>
          </a:xfrm>
        </p:spPr>
        <p:txBody>
          <a:bodyPr>
            <a:noAutofit/>
          </a:bodyPr>
          <a:lstStyle/>
          <a:p>
            <a:pPr eaLnBrk="1" hangingPunct="1"/>
            <a:r>
              <a:rPr lang="es-ES" sz="4800" dirty="0" smtClean="0">
                <a:solidFill>
                  <a:srgbClr val="FF0000"/>
                </a:solidFill>
                <a:latin typeface="Bodoni MT" pitchFamily="18" charset="0"/>
              </a:rPr>
              <a:t>FACTORES</a:t>
            </a:r>
            <a:r>
              <a:rPr lang="es-ES" sz="4800" dirty="0" smtClean="0"/>
              <a:t> </a:t>
            </a:r>
          </a:p>
        </p:txBody>
      </p:sp>
      <p:sp>
        <p:nvSpPr>
          <p:cNvPr id="3075" name="2 Marcador de contenido"/>
          <p:cNvSpPr>
            <a:spLocks noGrp="1"/>
          </p:cNvSpPr>
          <p:nvPr>
            <p:ph sz="quarter" idx="1"/>
          </p:nvPr>
        </p:nvSpPr>
        <p:spPr>
          <a:xfrm>
            <a:off x="214282" y="1285860"/>
            <a:ext cx="8715436" cy="1857388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s-ES" sz="3600" dirty="0" smtClean="0">
                <a:solidFill>
                  <a:srgbClr val="FF0000"/>
                </a:solidFill>
                <a:latin typeface="Cambria" pitchFamily="18" charset="0"/>
                <a:cs typeface="Arial" charset="0"/>
              </a:rPr>
              <a:t>POLÍTICA EXPANSIONISTA ALEMANA </a:t>
            </a:r>
            <a:r>
              <a:rPr lang="es-ES" sz="3600" dirty="0" smtClean="0">
                <a:latin typeface="Cambria" pitchFamily="18" charset="0"/>
                <a:cs typeface="Arial" charset="0"/>
              </a:rPr>
              <a:t>(Teoría del espacio vital, pangermanismo, militarismo, etc.).</a:t>
            </a:r>
          </a:p>
          <a:p>
            <a:pPr algn="just" eaLnBrk="1" hangingPunct="1">
              <a:buFont typeface="Wingdings" pitchFamily="2" charset="2"/>
              <a:buChar char="ü"/>
            </a:pPr>
            <a:endParaRPr lang="es-ES" dirty="0" smtClean="0">
              <a:latin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Char char="ü"/>
            </a:pPr>
            <a:endParaRPr lang="es-ES" dirty="0" smtClean="0"/>
          </a:p>
          <a:p>
            <a:pPr eaLnBrk="1" hangingPunct="1">
              <a:buFont typeface="Arial" charset="0"/>
              <a:buNone/>
            </a:pPr>
            <a:endParaRPr lang="es-ES" dirty="0" smtClean="0"/>
          </a:p>
          <a:p>
            <a:pPr eaLnBrk="1" hangingPunct="1">
              <a:buFont typeface="Wingdings" pitchFamily="2" charset="2"/>
              <a:buChar char="ü"/>
            </a:pPr>
            <a:endParaRPr lang="es-ES" dirty="0" smtClean="0"/>
          </a:p>
          <a:p>
            <a:pPr eaLnBrk="1" hangingPunct="1">
              <a:buFont typeface="Wingdings" pitchFamily="2" charset="2"/>
              <a:buChar char="ü"/>
            </a:pPr>
            <a:endParaRPr lang="es-ES" dirty="0" smtClean="0"/>
          </a:p>
        </p:txBody>
      </p:sp>
      <p:pic>
        <p:nvPicPr>
          <p:cNvPr id="23556" name="Picture 4" descr="http://g.imagehost.org/0619/tanqu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3071810"/>
            <a:ext cx="3643337" cy="35719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Picture 4" descr="http://gostje.kivi.si/total/p16/Postkarte-Anschlu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071810"/>
            <a:ext cx="3857622" cy="3571899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-214338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3600" b="1" dirty="0" smtClean="0">
                <a:solidFill>
                  <a:srgbClr val="FF0000"/>
                </a:solidFill>
                <a:latin typeface="Bodoni MT" pitchFamily="18" charset="0"/>
              </a:rPr>
              <a:t>EL DESARROLLO DE LA GUERRA</a:t>
            </a:r>
          </a:p>
        </p:txBody>
      </p:sp>
      <p:sp>
        <p:nvSpPr>
          <p:cNvPr id="16387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s-ES" sz="3600" b="1" dirty="0" smtClean="0">
                <a:solidFill>
                  <a:srgbClr val="002060"/>
                </a:solidFill>
                <a:latin typeface="Cambria" pitchFamily="18" charset="0"/>
              </a:rPr>
              <a:t>3. LA CARTA DEL ATLÁNTICO: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es-ES" dirty="0" smtClean="0">
                <a:latin typeface="Cambria" pitchFamily="18" charset="0"/>
                <a:cs typeface="Arial" charset="0"/>
              </a:rPr>
              <a:t>Ante el expansionismo alemán Estados Unidos abandona su política aislacionista (</a:t>
            </a:r>
            <a:r>
              <a:rPr lang="es-ES" b="1" dirty="0" smtClean="0">
                <a:latin typeface="Cambria" pitchFamily="18" charset="0"/>
                <a:cs typeface="Arial" charset="0"/>
              </a:rPr>
              <a:t>Ley de la Neutralidad </a:t>
            </a:r>
            <a:r>
              <a:rPr lang="es-ES" dirty="0" smtClean="0">
                <a:latin typeface="Cambria" pitchFamily="18" charset="0"/>
                <a:cs typeface="Arial" charset="0"/>
              </a:rPr>
              <a:t>: impide involucrarse en guerras externas).</a:t>
            </a:r>
          </a:p>
          <a:p>
            <a:pPr algn="just" eaLnBrk="1" hangingPunct="1">
              <a:buNone/>
            </a:pPr>
            <a:endParaRPr lang="es-ES" dirty="0" smtClean="0">
              <a:latin typeface="Cambria" pitchFamily="18" charset="0"/>
              <a:cs typeface="Arial" charset="0"/>
            </a:endParaRPr>
          </a:p>
          <a:p>
            <a:pPr algn="just" eaLnBrk="1" hangingPunct="1">
              <a:buFont typeface="Wingdings" pitchFamily="2" charset="2"/>
              <a:buChar char="ü"/>
            </a:pPr>
            <a:r>
              <a:rPr lang="es-ES" dirty="0" smtClean="0">
                <a:latin typeface="Cambria" pitchFamily="18" charset="0"/>
                <a:cs typeface="Arial" charset="0"/>
              </a:rPr>
              <a:t>Agosto de 1941: </a:t>
            </a:r>
            <a:r>
              <a:rPr lang="es-ES" b="1" dirty="0" smtClean="0">
                <a:latin typeface="Cambria" pitchFamily="18" charset="0"/>
                <a:cs typeface="Arial" charset="0"/>
              </a:rPr>
              <a:t>Carta del Atlántico </a:t>
            </a:r>
            <a:r>
              <a:rPr lang="es-ES" dirty="0" smtClean="0">
                <a:latin typeface="Cambria" pitchFamily="18" charset="0"/>
                <a:cs typeface="Arial" charset="0"/>
              </a:rPr>
              <a:t>entre </a:t>
            </a:r>
            <a:r>
              <a:rPr lang="es-ES" dirty="0" err="1" smtClean="0">
                <a:latin typeface="Cambria" pitchFamily="18" charset="0"/>
                <a:cs typeface="Arial" charset="0"/>
              </a:rPr>
              <a:t>Rossevelt</a:t>
            </a:r>
            <a:r>
              <a:rPr lang="es-ES" dirty="0" smtClean="0">
                <a:latin typeface="Cambria" pitchFamily="18" charset="0"/>
                <a:cs typeface="Arial" charset="0"/>
              </a:rPr>
              <a:t> y Churchill (</a:t>
            </a:r>
            <a:r>
              <a:rPr lang="es-ES" b="1" dirty="0" smtClean="0">
                <a:latin typeface="Cambria" pitchFamily="18" charset="0"/>
                <a:cs typeface="Arial" charset="0"/>
              </a:rPr>
              <a:t>Ayuda material en la lucha contra el peligro nazi</a:t>
            </a:r>
            <a:r>
              <a:rPr lang="es-ES" dirty="0" smtClean="0">
                <a:latin typeface="Cambria" pitchFamily="18" charset="0"/>
                <a:cs typeface="Arial" charset="0"/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-214338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3600" b="1" dirty="0" smtClean="0">
                <a:solidFill>
                  <a:srgbClr val="FF0000"/>
                </a:solidFill>
                <a:latin typeface="Bodoni MT" pitchFamily="18" charset="0"/>
              </a:rPr>
              <a:t>EL DESARROLLO DE LA GUERRA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14282" y="1357298"/>
            <a:ext cx="8643998" cy="4768865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3600" b="1" dirty="0" smtClean="0">
                <a:solidFill>
                  <a:srgbClr val="002060"/>
                </a:solidFill>
                <a:latin typeface="Cambria" pitchFamily="18" charset="0"/>
              </a:rPr>
              <a:t>4. LA GUERRA SE EXPANDE (JUNIO-DICIEMBRE DE 1941):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ES" dirty="0" smtClean="0">
                <a:latin typeface="Cambria" pitchFamily="18" charset="0"/>
                <a:cs typeface="Arial" pitchFamily="34" charset="0"/>
              </a:rPr>
              <a:t>Alemania invade la Unión Soviética (</a:t>
            </a:r>
            <a:r>
              <a:rPr lang="es-ES" b="1" dirty="0" smtClean="0">
                <a:latin typeface="Cambria" pitchFamily="18" charset="0"/>
                <a:cs typeface="Arial" pitchFamily="34" charset="0"/>
              </a:rPr>
              <a:t>Operación Barbarroja</a:t>
            </a:r>
            <a:r>
              <a:rPr lang="es-ES" dirty="0" smtClean="0">
                <a:latin typeface="Cambria" pitchFamily="18" charset="0"/>
                <a:cs typeface="Arial" pitchFamily="34" charset="0"/>
              </a:rPr>
              <a:t>) llegando cerca Moscú y Leningrado / Resistencia soviética e invierno ruso detienen el avance alemán.</a:t>
            </a:r>
          </a:p>
          <a:p>
            <a:pPr algn="just" eaLnBrk="1" fontAlgn="auto" hangingPunct="1">
              <a:spcAft>
                <a:spcPts val="0"/>
              </a:spcAft>
              <a:buNone/>
              <a:defRPr/>
            </a:pPr>
            <a:endParaRPr lang="es-ES" dirty="0" smtClean="0">
              <a:latin typeface="Cambria" pitchFamily="18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ES" dirty="0" smtClean="0">
                <a:latin typeface="Cambria" pitchFamily="18" charset="0"/>
                <a:cs typeface="Arial" pitchFamily="34" charset="0"/>
              </a:rPr>
              <a:t>Diciembre de 1941: Japón ataca a la flota estadounidense en </a:t>
            </a:r>
            <a:r>
              <a:rPr lang="es-ES" b="1" dirty="0" err="1" smtClean="0">
                <a:latin typeface="Cambria" pitchFamily="18" charset="0"/>
                <a:cs typeface="Arial" pitchFamily="34" charset="0"/>
              </a:rPr>
              <a:t>Pearl</a:t>
            </a:r>
            <a:r>
              <a:rPr lang="es-ES" b="1" dirty="0" smtClean="0">
                <a:latin typeface="Cambria" pitchFamily="18" charset="0"/>
                <a:cs typeface="Arial" pitchFamily="34" charset="0"/>
              </a:rPr>
              <a:t> Harbor </a:t>
            </a:r>
            <a:r>
              <a:rPr lang="es-ES" dirty="0" smtClean="0">
                <a:latin typeface="Cambria" pitchFamily="18" charset="0"/>
                <a:cs typeface="Arial" pitchFamily="34" charset="0"/>
              </a:rPr>
              <a:t>/ </a:t>
            </a:r>
            <a:r>
              <a:rPr lang="es-ES" b="1" dirty="0" smtClean="0">
                <a:latin typeface="Cambria" pitchFamily="18" charset="0"/>
                <a:cs typeface="Arial" pitchFamily="34" charset="0"/>
              </a:rPr>
              <a:t>Estados Unidos ingresa a la guerra.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18435" name="2 Marcador de contenido"/>
          <p:cNvSpPr>
            <a:spLocks noGrp="1"/>
          </p:cNvSpPr>
          <p:nvPr>
            <p:ph sz="quarter" idx="1"/>
          </p:nvPr>
        </p:nvSpPr>
        <p:spPr>
          <a:xfrm>
            <a:off x="1357313" y="2214563"/>
            <a:ext cx="7329487" cy="3911600"/>
          </a:xfrm>
        </p:spPr>
        <p:txBody>
          <a:bodyPr/>
          <a:lstStyle/>
          <a:p>
            <a:pPr eaLnBrk="1" hangingPunct="1"/>
            <a:endParaRPr lang="es-ES" smtClean="0"/>
          </a:p>
        </p:txBody>
      </p:sp>
      <p:pic>
        <p:nvPicPr>
          <p:cNvPr id="18436" name="Picture 2" descr="http://2.bp.blogspot.com/_D0GEQ9vpz7M/S-G5qy6zhkI/AAAAAAAAAB4/fvZ_Oi5BlUc/s1600/pearl-harb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3600" b="1" dirty="0" smtClean="0">
                <a:solidFill>
                  <a:srgbClr val="FF0000"/>
                </a:solidFill>
                <a:latin typeface="Bodoni MT" pitchFamily="18" charset="0"/>
              </a:rPr>
              <a:t>EL DESARROLLO DE LA GUERRA</a:t>
            </a:r>
          </a:p>
        </p:txBody>
      </p:sp>
      <p:sp>
        <p:nvSpPr>
          <p:cNvPr id="19459" name="2 Marcador de contenido"/>
          <p:cNvSpPr>
            <a:spLocks noGrp="1"/>
          </p:cNvSpPr>
          <p:nvPr>
            <p:ph sz="quarter" idx="1"/>
          </p:nvPr>
        </p:nvSpPr>
        <p:spPr>
          <a:xfrm>
            <a:off x="285720" y="1571612"/>
            <a:ext cx="8515352" cy="4786346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s-ES" sz="3200" b="1" dirty="0" smtClean="0">
                <a:solidFill>
                  <a:srgbClr val="002060"/>
                </a:solidFill>
                <a:latin typeface="Cambria" pitchFamily="18" charset="0"/>
              </a:rPr>
              <a:t>5. EL AVANCE DEL EJE ES CONTENIDO (JUNIO DE 1942-JULIO DE 1943):</a:t>
            </a:r>
          </a:p>
          <a:p>
            <a:pPr algn="ctr" eaLnBrk="1" hangingPunct="1">
              <a:buFont typeface="Arial" charset="0"/>
              <a:buNone/>
            </a:pPr>
            <a:endParaRPr lang="es-ES" sz="3200" b="1" dirty="0" smtClean="0">
              <a:solidFill>
                <a:srgbClr val="002060"/>
              </a:solidFill>
              <a:latin typeface="Cambria" pitchFamily="18" charset="0"/>
            </a:endParaRPr>
          </a:p>
          <a:p>
            <a:pPr algn="just" eaLnBrk="1" hangingPunct="1">
              <a:buFont typeface="Wingdings" pitchFamily="2" charset="2"/>
              <a:buChar char="ü"/>
            </a:pPr>
            <a:r>
              <a:rPr lang="es-ES" sz="3200" dirty="0" smtClean="0">
                <a:latin typeface="Cambria" pitchFamily="18" charset="0"/>
                <a:cs typeface="Arial" charset="0"/>
              </a:rPr>
              <a:t>Derrota japonesa en Mar del Coral, </a:t>
            </a:r>
            <a:r>
              <a:rPr lang="es-ES" sz="3200" dirty="0" err="1" smtClean="0">
                <a:latin typeface="Cambria" pitchFamily="18" charset="0"/>
                <a:cs typeface="Arial" charset="0"/>
              </a:rPr>
              <a:t>Midway</a:t>
            </a:r>
            <a:r>
              <a:rPr lang="es-ES" sz="3200" dirty="0" smtClean="0">
                <a:latin typeface="Cambria" pitchFamily="18" charset="0"/>
                <a:cs typeface="Arial" charset="0"/>
              </a:rPr>
              <a:t> y Guadalcanal.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es-ES" sz="3200" dirty="0" smtClean="0">
                <a:latin typeface="Cambria" pitchFamily="18" charset="0"/>
                <a:cs typeface="Arial" charset="0"/>
              </a:rPr>
              <a:t>Los ingleses derrotan a los alemanes en África.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es-ES" sz="3200" dirty="0" smtClean="0">
                <a:latin typeface="Cambria" pitchFamily="18" charset="0"/>
                <a:cs typeface="Arial" charset="0"/>
              </a:rPr>
              <a:t>Los rusos derrotan a los alemanes en la </a:t>
            </a:r>
            <a:r>
              <a:rPr lang="es-ES" sz="3200" b="1" dirty="0" smtClean="0">
                <a:latin typeface="Cambria" pitchFamily="18" charset="0"/>
                <a:cs typeface="Arial" charset="0"/>
              </a:rPr>
              <a:t>Batalla de </a:t>
            </a:r>
            <a:r>
              <a:rPr lang="es-ES" sz="3200" b="1" dirty="0" err="1" smtClean="0">
                <a:latin typeface="Cambria" pitchFamily="18" charset="0"/>
                <a:cs typeface="Arial" charset="0"/>
              </a:rPr>
              <a:t>Stalingrado</a:t>
            </a:r>
            <a:r>
              <a:rPr lang="es-ES" sz="3200" dirty="0" smtClean="0">
                <a:latin typeface="Cambria" pitchFamily="18" charset="0"/>
                <a:cs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-214338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4000" b="1" dirty="0" smtClean="0">
                <a:solidFill>
                  <a:srgbClr val="FF0000"/>
                </a:solidFill>
                <a:latin typeface="Bodoni MT" pitchFamily="18" charset="0"/>
              </a:rPr>
              <a:t>EL DESARROLLO DE LA GUERRA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14282" y="1428736"/>
            <a:ext cx="5286412" cy="4857764"/>
          </a:xfrm>
        </p:spPr>
        <p:txBody>
          <a:bodyPr rtlCol="0">
            <a:normAutofit fontScale="92500"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3000" b="1" dirty="0" smtClean="0">
                <a:solidFill>
                  <a:srgbClr val="002060"/>
                </a:solidFill>
                <a:latin typeface="Cambria" pitchFamily="18" charset="0"/>
              </a:rPr>
              <a:t>6. LOS ALIADOS CONTRATACAN (JULIO DE 1943-AGOSTO DE 1945):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b="1" dirty="0" smtClean="0">
              <a:solidFill>
                <a:srgbClr val="FF0000"/>
              </a:solidFill>
              <a:latin typeface="Cambria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ES" dirty="0" smtClean="0">
                <a:latin typeface="Cambria" pitchFamily="18" charset="0"/>
                <a:cs typeface="Arial" pitchFamily="34" charset="0"/>
              </a:rPr>
              <a:t>Fuerzas inglesas, rusas y estadounidenses invaden el norte de África e Italia: </a:t>
            </a:r>
            <a:r>
              <a:rPr lang="es-ES" b="1" dirty="0" smtClean="0">
                <a:latin typeface="Cambria" pitchFamily="18" charset="0"/>
                <a:cs typeface="Arial" pitchFamily="34" charset="0"/>
              </a:rPr>
              <a:t>Destitución de Mussolini </a:t>
            </a:r>
            <a:r>
              <a:rPr lang="es-ES" dirty="0" smtClean="0">
                <a:latin typeface="Cambria" pitchFamily="18" charset="0"/>
                <a:cs typeface="Arial" pitchFamily="34" charset="0"/>
              </a:rPr>
              <a:t>/ Italia se pasa al bando aliado / Alemania invade Italia y mantiene a Mussolini como gobernante en la zona norte / </a:t>
            </a:r>
            <a:r>
              <a:rPr lang="es-ES" b="1" dirty="0" smtClean="0">
                <a:latin typeface="Cambria" pitchFamily="18" charset="0"/>
                <a:cs typeface="Arial" pitchFamily="34" charset="0"/>
              </a:rPr>
              <a:t>Luego sería capturado y ejecutado.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dirty="0" smtClean="0"/>
          </a:p>
        </p:txBody>
      </p:sp>
      <p:pic>
        <p:nvPicPr>
          <p:cNvPr id="20484" name="Picture 2" descr="http://rcasriv.bitacoras.com/fotos/mussoli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1" y="1500174"/>
            <a:ext cx="3381369" cy="4829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-214338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3600" b="1" dirty="0" smtClean="0">
                <a:solidFill>
                  <a:srgbClr val="FF0000"/>
                </a:solidFill>
                <a:latin typeface="Bodoni MT" pitchFamily="18" charset="0"/>
              </a:rPr>
              <a:t>EL DESARROLLO DE LA GUERRA</a:t>
            </a:r>
            <a:endParaRPr lang="es-ES" sz="3600" b="1" dirty="0" smtClean="0">
              <a:latin typeface="Bodoni MT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14282" y="1428736"/>
            <a:ext cx="4929222" cy="5072098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3200" b="1" dirty="0" smtClean="0">
                <a:solidFill>
                  <a:srgbClr val="002060"/>
                </a:solidFill>
                <a:latin typeface="Cambria" pitchFamily="18" charset="0"/>
              </a:rPr>
              <a:t>6. LOS ALIADOS CONTRATACAN (JULIO DE 1943-AGOSTO DE 1945):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ES" b="1" dirty="0" smtClean="0">
                <a:latin typeface="Cambria" pitchFamily="18" charset="0"/>
                <a:cs typeface="Arial" pitchFamily="34" charset="0"/>
              </a:rPr>
              <a:t>Conferencia de Teherán </a:t>
            </a:r>
            <a:r>
              <a:rPr lang="es-ES" dirty="0" smtClean="0">
                <a:latin typeface="Cambria" pitchFamily="18" charset="0"/>
                <a:cs typeface="Arial" pitchFamily="34" charset="0"/>
              </a:rPr>
              <a:t>(Roosevelt, Churchill y Stalin): Plan para recuperar Francia.</a:t>
            </a:r>
            <a:endParaRPr lang="es-ES" dirty="0" smtClean="0">
              <a:latin typeface="Cambria" pitchFamily="18" charset="0"/>
            </a:endParaRPr>
          </a:p>
        </p:txBody>
      </p:sp>
      <p:pic>
        <p:nvPicPr>
          <p:cNvPr id="21508" name="Picture 2" descr="http://i43.servimg.com/u/f43/11/63/75/86/tehera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428736"/>
            <a:ext cx="3500431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3600" b="1" dirty="0" smtClean="0">
                <a:solidFill>
                  <a:srgbClr val="FF0000"/>
                </a:solidFill>
                <a:latin typeface="Bodoni MT" pitchFamily="18" charset="0"/>
              </a:rPr>
              <a:t>EL DESARROLLO DE LA GUERRA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85720" y="1643050"/>
            <a:ext cx="8515352" cy="4857784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3200" b="1" dirty="0" smtClean="0">
                <a:solidFill>
                  <a:srgbClr val="002060"/>
                </a:solidFill>
                <a:latin typeface="Cambria" pitchFamily="18" charset="0"/>
              </a:rPr>
              <a:t>6. LOS ALIADOS CONTRATACAN (JULIO DE 1943-AGOSTO DE 1945):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sz="3200" b="1" dirty="0" smtClean="0">
              <a:solidFill>
                <a:srgbClr val="002060"/>
              </a:solidFill>
              <a:latin typeface="Cambria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ES" b="1" dirty="0" smtClean="0">
                <a:latin typeface="Cambria" pitchFamily="18" charset="0"/>
                <a:cs typeface="Arial" pitchFamily="34" charset="0"/>
              </a:rPr>
              <a:t>Junio de 1944: </a:t>
            </a:r>
            <a:r>
              <a:rPr lang="es-ES" dirty="0" smtClean="0">
                <a:latin typeface="Cambria" pitchFamily="18" charset="0"/>
                <a:cs typeface="Arial" pitchFamily="34" charset="0"/>
              </a:rPr>
              <a:t>Desembarco en Normandía </a:t>
            </a:r>
            <a:r>
              <a:rPr lang="es-ES" b="1" dirty="0" smtClean="0">
                <a:latin typeface="Cambria" pitchFamily="18" charset="0"/>
                <a:cs typeface="Arial" pitchFamily="34" charset="0"/>
              </a:rPr>
              <a:t>(Día “D”)</a:t>
            </a:r>
            <a:r>
              <a:rPr lang="es-ES" dirty="0" smtClean="0">
                <a:latin typeface="Cambria" pitchFamily="18" charset="0"/>
                <a:cs typeface="Arial" pitchFamily="34" charset="0"/>
              </a:rPr>
              <a:t> y liberación de Francia.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s-ES" dirty="0" smtClean="0">
              <a:latin typeface="Cambria" pitchFamily="18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ES" dirty="0" smtClean="0">
                <a:latin typeface="Cambria" pitchFamily="18" charset="0"/>
                <a:cs typeface="Arial" pitchFamily="34" charset="0"/>
              </a:rPr>
              <a:t>En el frente oriental el </a:t>
            </a:r>
            <a:r>
              <a:rPr lang="es-ES" b="1" dirty="0" smtClean="0">
                <a:latin typeface="Cambria" pitchFamily="18" charset="0"/>
                <a:cs typeface="Arial" pitchFamily="34" charset="0"/>
              </a:rPr>
              <a:t>“Rodillo soviético” </a:t>
            </a:r>
            <a:r>
              <a:rPr lang="es-ES" dirty="0" smtClean="0">
                <a:latin typeface="Cambria" pitchFamily="18" charset="0"/>
                <a:cs typeface="Arial" pitchFamily="34" charset="0"/>
              </a:rPr>
              <a:t>expulsa a los alemanes de la URSS, Polonia, Hungría, Austria y Checoslovaquia.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7154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4000" b="1" dirty="0" smtClean="0">
                <a:solidFill>
                  <a:srgbClr val="FF0000"/>
                </a:solidFill>
                <a:latin typeface="Bodoni MT" pitchFamily="18" charset="0"/>
              </a:rPr>
              <a:t>EL DESARROLLO DE LA GUERRA</a:t>
            </a:r>
            <a:endParaRPr lang="es-ES" sz="4000" b="1" dirty="0" smtClean="0">
              <a:latin typeface="Bodoni MT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14282" y="1285875"/>
            <a:ext cx="4929222" cy="5214959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3200" b="1" dirty="0" smtClean="0">
                <a:solidFill>
                  <a:srgbClr val="002060"/>
                </a:solidFill>
                <a:latin typeface="Cambria" pitchFamily="18" charset="0"/>
              </a:rPr>
              <a:t>6. LOS ALIADOS CONTRATACAN (JULIO DE 1943-AGOSTO DE 1945):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sz="3200" b="1" dirty="0" smtClean="0">
              <a:solidFill>
                <a:srgbClr val="002060"/>
              </a:solidFill>
              <a:latin typeface="Cambria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ES" b="1" dirty="0" smtClean="0">
                <a:latin typeface="Cambria" pitchFamily="18" charset="0"/>
                <a:cs typeface="Arial" pitchFamily="34" charset="0"/>
              </a:rPr>
              <a:t>Invasión de Alemania</a:t>
            </a:r>
            <a:r>
              <a:rPr lang="es-ES" dirty="0" smtClean="0">
                <a:latin typeface="Cambria" pitchFamily="18" charset="0"/>
                <a:cs typeface="Arial" pitchFamily="34" charset="0"/>
              </a:rPr>
              <a:t>: Los soviéticos ocupan Berlín / Suicidio de Hitler / </a:t>
            </a:r>
            <a:r>
              <a:rPr lang="es-ES" b="1" dirty="0" smtClean="0">
                <a:solidFill>
                  <a:srgbClr val="FF0000"/>
                </a:solidFill>
                <a:latin typeface="Cambria" pitchFamily="18" charset="0"/>
                <a:cs typeface="Arial" pitchFamily="34" charset="0"/>
              </a:rPr>
              <a:t>8 de mayo de 1945: Capitulación de Alemania</a:t>
            </a:r>
            <a:r>
              <a:rPr lang="es-ES" dirty="0" smtClean="0">
                <a:solidFill>
                  <a:srgbClr val="FF0000"/>
                </a:solidFill>
                <a:latin typeface="Cambria" pitchFamily="18" charset="0"/>
                <a:cs typeface="Arial" pitchFamily="34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dirty="0" smtClean="0"/>
          </a:p>
        </p:txBody>
      </p:sp>
      <p:pic>
        <p:nvPicPr>
          <p:cNvPr id="4" name="Picture 2" descr="http://frentepopular.files.wordpress.com/2009/11/berlin8r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357298"/>
            <a:ext cx="3657604" cy="5072098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-214338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3600" b="1" dirty="0" smtClean="0">
                <a:solidFill>
                  <a:srgbClr val="FF0000"/>
                </a:solidFill>
                <a:latin typeface="Bodoni MT" pitchFamily="18" charset="0"/>
              </a:rPr>
              <a:t>EL DESARROLLO DE LA GUERRA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14282" y="1428736"/>
            <a:ext cx="4929222" cy="5143512"/>
          </a:xfrm>
        </p:spPr>
        <p:txBody>
          <a:bodyPr rtlCol="0">
            <a:normAutofit fontScale="550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4000" b="1" dirty="0" smtClean="0">
                <a:solidFill>
                  <a:srgbClr val="002060"/>
                </a:solidFill>
                <a:latin typeface="Cambria" pitchFamily="18" charset="0"/>
              </a:rPr>
              <a:t>6. LOS ALIADOS CONTRATACAN (JULIO DE 1943-AGOSTO DE 1945):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b="1" dirty="0" smtClean="0">
              <a:solidFill>
                <a:srgbClr val="FF0000"/>
              </a:solidFill>
              <a:latin typeface="Cambria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ES" sz="3800" dirty="0" smtClean="0">
                <a:latin typeface="Cambria" pitchFamily="18" charset="0"/>
                <a:cs typeface="Arial" pitchFamily="34" charset="0"/>
              </a:rPr>
              <a:t>Resistencia japonesa: </a:t>
            </a:r>
            <a:r>
              <a:rPr lang="es-ES" sz="3800" b="1" dirty="0" smtClean="0">
                <a:latin typeface="Cambria" pitchFamily="18" charset="0"/>
                <a:cs typeface="Arial" pitchFamily="34" charset="0"/>
              </a:rPr>
              <a:t>Kamikases.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ES" sz="3800" dirty="0" smtClean="0">
                <a:latin typeface="Cambria" pitchFamily="18" charset="0"/>
                <a:cs typeface="Arial" pitchFamily="34" charset="0"/>
              </a:rPr>
              <a:t>Harry Truman, presidente estadounidense, decide </a:t>
            </a:r>
            <a:r>
              <a:rPr lang="es-ES" sz="3800" b="1" dirty="0" smtClean="0">
                <a:latin typeface="Cambria" pitchFamily="18" charset="0"/>
                <a:cs typeface="Arial" pitchFamily="34" charset="0"/>
              </a:rPr>
              <a:t>usar la bomba atómica </a:t>
            </a:r>
            <a:r>
              <a:rPr lang="es-ES" sz="3800" dirty="0" smtClean="0">
                <a:latin typeface="Cambria" pitchFamily="18" charset="0"/>
                <a:cs typeface="Arial" pitchFamily="34" charset="0"/>
              </a:rPr>
              <a:t>/ Se pide rendición japonesa.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ES" sz="3800" dirty="0" smtClean="0">
                <a:solidFill>
                  <a:srgbClr val="FF0000"/>
                </a:solidFill>
                <a:latin typeface="Cambria" pitchFamily="18" charset="0"/>
                <a:cs typeface="Arial" pitchFamily="34" charset="0"/>
              </a:rPr>
              <a:t>6 de agosto: </a:t>
            </a:r>
            <a:r>
              <a:rPr lang="es-ES" sz="3800" dirty="0" smtClean="0">
                <a:latin typeface="Cambria" pitchFamily="18" charset="0"/>
                <a:cs typeface="Arial" pitchFamily="34" charset="0"/>
              </a:rPr>
              <a:t>Bomba atómica sobre Hiroshima.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ES" sz="3800" dirty="0" smtClean="0">
                <a:solidFill>
                  <a:srgbClr val="FF0000"/>
                </a:solidFill>
                <a:latin typeface="Cambria" pitchFamily="18" charset="0"/>
                <a:cs typeface="Arial" pitchFamily="34" charset="0"/>
              </a:rPr>
              <a:t>9 de agosto: </a:t>
            </a:r>
            <a:r>
              <a:rPr lang="es-ES" sz="3800" dirty="0" smtClean="0">
                <a:latin typeface="Cambria" pitchFamily="18" charset="0"/>
                <a:cs typeface="Arial" pitchFamily="34" charset="0"/>
              </a:rPr>
              <a:t>Bomba atómica sobre Nagasaki.</a:t>
            </a:r>
          </a:p>
          <a:p>
            <a:pPr algn="just" eaLnBrk="1" fontAlgn="auto" hangingPunct="1">
              <a:spcAft>
                <a:spcPts val="0"/>
              </a:spcAft>
              <a:buNone/>
              <a:defRPr/>
            </a:pPr>
            <a:endParaRPr lang="es-ES" dirty="0" smtClean="0">
              <a:latin typeface="Cambria" pitchFamily="18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buNone/>
              <a:defRPr/>
            </a:pPr>
            <a:endParaRPr lang="es-ES" dirty="0" smtClean="0">
              <a:latin typeface="Cambria" pitchFamily="18" charset="0"/>
              <a:cs typeface="Arial" pitchFamily="34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ES" sz="5100" b="1" dirty="0" smtClean="0">
                <a:solidFill>
                  <a:srgbClr val="FF0000"/>
                </a:solidFill>
                <a:latin typeface="Cambria" pitchFamily="18" charset="0"/>
                <a:cs typeface="Arial" pitchFamily="34" charset="0"/>
              </a:rPr>
              <a:t>2 de setiembre : rendición de Japón y fin de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5100" b="1" dirty="0" smtClean="0">
                <a:solidFill>
                  <a:srgbClr val="FF0000"/>
                </a:solidFill>
                <a:latin typeface="Cambria" pitchFamily="18" charset="0"/>
                <a:cs typeface="Arial" pitchFamily="34" charset="0"/>
              </a:rPr>
              <a:t>    la guerra.</a:t>
            </a:r>
          </a:p>
        </p:txBody>
      </p:sp>
      <p:pic>
        <p:nvPicPr>
          <p:cNvPr id="4098" name="Picture 2" descr="http://1.bp.blogspot.com/-EYfDFlAG7oM/Tiv5sSnobBI/AAAAAAAAATY/TXYHy0j8NQc/s1600/bomba_atomica%255B1%255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500174"/>
            <a:ext cx="3571900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s-ES" sz="4000" b="1" dirty="0" smtClean="0">
                <a:solidFill>
                  <a:srgbClr val="FF0000"/>
                </a:solidFill>
                <a:latin typeface="Bodoni MT" pitchFamily="18" charset="0"/>
              </a:rPr>
              <a:t>CONSECUENCIAS DE LA GUERRA</a:t>
            </a:r>
          </a:p>
        </p:txBody>
      </p:sp>
      <p:sp>
        <p:nvSpPr>
          <p:cNvPr id="25603" name="2 Marcador de contenido"/>
          <p:cNvSpPr>
            <a:spLocks noGrp="1"/>
          </p:cNvSpPr>
          <p:nvPr>
            <p:ph sz="quarter" idx="1"/>
          </p:nvPr>
        </p:nvSpPr>
        <p:spPr>
          <a:xfrm>
            <a:off x="357188" y="1600200"/>
            <a:ext cx="8329612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s-ES" b="1" dirty="0" smtClean="0">
                <a:solidFill>
                  <a:srgbClr val="FF0000"/>
                </a:solidFill>
                <a:latin typeface="Cambria" pitchFamily="18" charset="0"/>
                <a:cs typeface="Arial" pitchFamily="34" charset="0"/>
              </a:rPr>
              <a:t>1. DESASTRE DEMOGRÁFICO: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es-ES" dirty="0" smtClean="0">
                <a:latin typeface="Cambria" pitchFamily="18" charset="0"/>
                <a:cs typeface="Arial" pitchFamily="34" charset="0"/>
              </a:rPr>
              <a:t>60 millones de muertos entre civiles y militares (los civiles murieron por los bombardeos y la </a:t>
            </a:r>
            <a:r>
              <a:rPr lang="es-ES" b="1" dirty="0" smtClean="0">
                <a:latin typeface="Cambria" pitchFamily="18" charset="0"/>
                <a:cs typeface="Arial" pitchFamily="34" charset="0"/>
              </a:rPr>
              <a:t>“limpieza étnica” </a:t>
            </a:r>
            <a:r>
              <a:rPr lang="es-ES" dirty="0" smtClean="0">
                <a:latin typeface="Cambria" pitchFamily="18" charset="0"/>
                <a:cs typeface="Arial" pitchFamily="34" charset="0"/>
              </a:rPr>
              <a:t>en campos de concentración).</a:t>
            </a:r>
          </a:p>
          <a:p>
            <a:pPr algn="just" eaLnBrk="1" hangingPunct="1">
              <a:buNone/>
            </a:pPr>
            <a:endParaRPr lang="es-ES" dirty="0" smtClean="0">
              <a:latin typeface="Cambria" pitchFamily="18" charset="0"/>
              <a:cs typeface="Arial" pitchFamily="34" charset="0"/>
            </a:endParaRPr>
          </a:p>
          <a:p>
            <a:pPr algn="just" eaLnBrk="1" hangingPunct="1">
              <a:buFont typeface="Arial" charset="0"/>
              <a:buNone/>
            </a:pPr>
            <a:r>
              <a:rPr lang="es-ES" b="1" dirty="0" smtClean="0">
                <a:solidFill>
                  <a:srgbClr val="FF0000"/>
                </a:solidFill>
                <a:latin typeface="Cambria" pitchFamily="18" charset="0"/>
                <a:cs typeface="Arial" pitchFamily="34" charset="0"/>
              </a:rPr>
              <a:t>2. UN MUNDO EN RUINAS.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es-ES" dirty="0" smtClean="0">
                <a:latin typeface="Cambria" pitchFamily="18" charset="0"/>
                <a:cs typeface="Arial" pitchFamily="34" charset="0"/>
              </a:rPr>
              <a:t>Niveles de producción agrícola e industrial de Europa retrocedieron. </a:t>
            </a:r>
            <a:r>
              <a:rPr lang="es-ES" u="sng" dirty="0" smtClean="0">
                <a:solidFill>
                  <a:srgbClr val="FF0000"/>
                </a:solidFill>
                <a:latin typeface="Cambria" pitchFamily="18" charset="0"/>
                <a:cs typeface="Arial" pitchFamily="34" charset="0"/>
              </a:rPr>
              <a:t>Plan Marshall</a:t>
            </a:r>
            <a:r>
              <a:rPr lang="es-ES" dirty="0" smtClean="0">
                <a:latin typeface="Cambria" pitchFamily="18" charset="0"/>
              </a:rPr>
              <a:t>.</a:t>
            </a:r>
          </a:p>
          <a:p>
            <a:pPr algn="just" eaLnBrk="1" hangingPunct="1">
              <a:buFont typeface="Arial" charset="0"/>
              <a:buNone/>
            </a:pPr>
            <a:endParaRPr lang="es-ES" dirty="0" smtClean="0">
              <a:solidFill>
                <a:srgbClr val="FF0000"/>
              </a:solidFill>
            </a:endParaRPr>
          </a:p>
          <a:p>
            <a:pPr eaLnBrk="1" hangingPunct="1">
              <a:buFont typeface="Arial" charset="0"/>
              <a:buNone/>
            </a:pP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4800" dirty="0" smtClean="0">
                <a:solidFill>
                  <a:srgbClr val="FF0000"/>
                </a:solidFill>
                <a:latin typeface="Bodoni MT" pitchFamily="18" charset="0"/>
              </a:rPr>
              <a:t>FACTORES</a:t>
            </a:r>
            <a:endParaRPr lang="es-ES" sz="48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14282" y="1428736"/>
            <a:ext cx="8715436" cy="1544762"/>
          </a:xfrm>
        </p:spPr>
        <p:txBody>
          <a:bodyPr>
            <a:normAutofit lnSpcReduction="10000"/>
          </a:bodyPr>
          <a:lstStyle/>
          <a:p>
            <a:pPr algn="just">
              <a:buFont typeface="Wingdings 2" pitchFamily="18" charset="2"/>
              <a:buChar char=""/>
            </a:pPr>
            <a:r>
              <a:rPr lang="es-ES" dirty="0" smtClean="0"/>
              <a:t> </a:t>
            </a:r>
            <a:r>
              <a:rPr lang="es-ES" sz="3600" dirty="0" smtClean="0">
                <a:solidFill>
                  <a:srgbClr val="FF0000"/>
                </a:solidFill>
                <a:latin typeface="Cambria" pitchFamily="18" charset="0"/>
              </a:rPr>
              <a:t>EL FRACASO DE LOS INTENTOS DE PAZ: </a:t>
            </a:r>
            <a:r>
              <a:rPr lang="es-ES" sz="3200" dirty="0" smtClean="0">
                <a:latin typeface="Cambria" pitchFamily="18" charset="0"/>
              </a:rPr>
              <a:t>Ineficiencia de la Sociedad de Naciones (Estados Unidos no formó parte de ella).</a:t>
            </a:r>
          </a:p>
        </p:txBody>
      </p:sp>
      <p:pic>
        <p:nvPicPr>
          <p:cNvPr id="1026" name="Picture 2" descr="http://old-battles.wikispaces.com/file/view/00036059.jpg/223667964/000360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928934"/>
            <a:ext cx="4214842" cy="3643338"/>
          </a:xfrm>
          <a:prstGeom prst="rect">
            <a:avLst/>
          </a:prstGeom>
          <a:noFill/>
        </p:spPr>
      </p:pic>
      <p:pic>
        <p:nvPicPr>
          <p:cNvPr id="1028" name="Picture 4" descr="http://dhpedia.wikispaces.com/file/view/Sociedad_de_naciones_-_logo.jpg/151500383/Sociedad_de_naciones_-_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928934"/>
            <a:ext cx="3857652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Título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s-ES" sz="4000" b="1" dirty="0" smtClean="0">
                <a:solidFill>
                  <a:srgbClr val="FF0000"/>
                </a:solidFill>
                <a:latin typeface="Bodoni MT" pitchFamily="18" charset="0"/>
              </a:rPr>
              <a:t>CONSECUENCIAS DE LA GUERRA</a:t>
            </a:r>
            <a:endParaRPr lang="es-ES" sz="4000" b="1" dirty="0" smtClean="0">
              <a:latin typeface="Bodoni MT" pitchFamily="18" charset="0"/>
            </a:endParaRPr>
          </a:p>
        </p:txBody>
      </p:sp>
      <p:sp>
        <p:nvSpPr>
          <p:cNvPr id="26627" name="2 Marcador de contenido"/>
          <p:cNvSpPr>
            <a:spLocks noGrp="1"/>
          </p:cNvSpPr>
          <p:nvPr>
            <p:ph sz="quarter" idx="1"/>
          </p:nvPr>
        </p:nvSpPr>
        <p:spPr>
          <a:xfrm>
            <a:off x="214282" y="1600200"/>
            <a:ext cx="8929718" cy="525780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Arial" charset="0"/>
              <a:buNone/>
            </a:pPr>
            <a:r>
              <a:rPr lang="es-ES" b="1" dirty="0" smtClean="0">
                <a:solidFill>
                  <a:srgbClr val="FF0000"/>
                </a:solidFill>
                <a:latin typeface="Cambria" pitchFamily="18" charset="0"/>
                <a:cs typeface="Arial" pitchFamily="34" charset="0"/>
              </a:rPr>
              <a:t>3. DIVISIÓN IDEOLÓGICA: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es-ES" sz="2800" dirty="0" smtClean="0">
                <a:latin typeface="Cambria" pitchFamily="18" charset="0"/>
                <a:cs typeface="Arial" pitchFamily="34" charset="0"/>
              </a:rPr>
              <a:t>Mundo dividido en zonas de influencia de EE.UU y la URSS </a:t>
            </a:r>
            <a:r>
              <a:rPr lang="es-ES" sz="2800" b="1" dirty="0" smtClean="0">
                <a:solidFill>
                  <a:srgbClr val="FF0000"/>
                </a:solidFill>
                <a:latin typeface="Cambria" pitchFamily="18" charset="0"/>
                <a:cs typeface="Arial" pitchFamily="34" charset="0"/>
              </a:rPr>
              <a:t>(Guerra Fría)</a:t>
            </a:r>
            <a:r>
              <a:rPr lang="es-ES" sz="2800" b="1" dirty="0" smtClean="0">
                <a:latin typeface="Cambria" pitchFamily="18" charset="0"/>
                <a:cs typeface="Arial" pitchFamily="34" charset="0"/>
              </a:rPr>
              <a:t>.</a:t>
            </a:r>
          </a:p>
          <a:p>
            <a:pPr algn="just" eaLnBrk="1" hangingPunct="1">
              <a:buNone/>
            </a:pPr>
            <a:endParaRPr lang="es-ES" sz="2800" b="1" dirty="0" smtClean="0">
              <a:latin typeface="Cambria" pitchFamily="18" charset="0"/>
              <a:cs typeface="Arial" pitchFamily="34" charset="0"/>
            </a:endParaRPr>
          </a:p>
          <a:p>
            <a:pPr eaLnBrk="1" hangingPunct="1">
              <a:buFont typeface="Arial" charset="0"/>
              <a:buNone/>
            </a:pPr>
            <a:r>
              <a:rPr lang="es-ES" b="1" dirty="0" smtClean="0">
                <a:solidFill>
                  <a:srgbClr val="FF0000"/>
                </a:solidFill>
                <a:latin typeface="Cambria" pitchFamily="18" charset="0"/>
                <a:cs typeface="Arial" pitchFamily="34" charset="0"/>
              </a:rPr>
              <a:t>4. EL MAPA MUNDIAL SE TRANSFORMÓ NUEVAMENTE: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es-ES" sz="2800" dirty="0" smtClean="0">
                <a:latin typeface="Cambria" pitchFamily="18" charset="0"/>
                <a:cs typeface="Arial" pitchFamily="34" charset="0"/>
              </a:rPr>
              <a:t>Alemania fue dividida entre los países aliados.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es-ES" sz="2800" dirty="0" smtClean="0">
                <a:latin typeface="Cambria" pitchFamily="18" charset="0"/>
                <a:cs typeface="Arial" pitchFamily="34" charset="0"/>
              </a:rPr>
              <a:t>La Unión Soviética amplio su área de influencia.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es-ES" sz="2800" dirty="0" smtClean="0">
                <a:latin typeface="Cambria" pitchFamily="18" charset="0"/>
                <a:cs typeface="Arial" pitchFamily="34" charset="0"/>
              </a:rPr>
              <a:t>Italia y Japón perdieron los territorios que habían conquistado durante la guerra.</a:t>
            </a:r>
          </a:p>
          <a:p>
            <a:pPr algn="just">
              <a:buFont typeface="Wingdings" pitchFamily="2" charset="2"/>
              <a:buChar char="ü"/>
            </a:pPr>
            <a:r>
              <a:rPr lang="es-ES" sz="2800" dirty="0" smtClean="0">
                <a:latin typeface="Cambria" pitchFamily="18" charset="0"/>
                <a:cs typeface="Arial" pitchFamily="34" charset="0"/>
              </a:rPr>
              <a:t>Surgió una renovada Sociedad de Naciones: La Organización de las Naciones Unidas </a:t>
            </a:r>
            <a:r>
              <a:rPr lang="es-ES" sz="2800" dirty="0" smtClean="0">
                <a:solidFill>
                  <a:srgbClr val="FF0000"/>
                </a:solidFill>
                <a:latin typeface="Cambria" pitchFamily="18" charset="0"/>
                <a:cs typeface="Arial" pitchFamily="34" charset="0"/>
              </a:rPr>
              <a:t>(ONU)</a:t>
            </a:r>
            <a:r>
              <a:rPr lang="es-ES" sz="2800" dirty="0" smtClean="0">
                <a:latin typeface="Cambria" pitchFamily="18" charset="0"/>
                <a:cs typeface="Arial" pitchFamily="34" charset="0"/>
              </a:rPr>
              <a:t>.</a:t>
            </a:r>
          </a:p>
          <a:p>
            <a:pPr algn="just" eaLnBrk="1" hangingPunct="1">
              <a:buFont typeface="Wingdings" pitchFamily="2" charset="2"/>
              <a:buChar char="ü"/>
            </a:pPr>
            <a:endParaRPr lang="es-ES" sz="2800" dirty="0" smtClean="0">
              <a:latin typeface="Cambria" pitchFamily="18" charset="0"/>
              <a:cs typeface="Arial" pitchFamily="34" charset="0"/>
            </a:endParaRPr>
          </a:p>
          <a:p>
            <a:pPr eaLnBrk="1" hangingPunct="1">
              <a:buFont typeface="Arial" charset="0"/>
              <a:buNone/>
            </a:pP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9938" name="Picture 2" descr="http://lh4.ggpht.com/_KFZuB8FSfnY/TI1UCcBZL_I/AAAAAAAAC8U/OMyu-0yrJ4s/El%20Reparto%20de%20alemania%2019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4800" dirty="0" smtClean="0">
                <a:solidFill>
                  <a:srgbClr val="FF0000"/>
                </a:solidFill>
                <a:latin typeface="Bodoni MT" pitchFamily="18" charset="0"/>
              </a:rPr>
              <a:t>FACTORES</a:t>
            </a:r>
            <a:endParaRPr lang="es-ES" sz="48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14282" y="1428736"/>
            <a:ext cx="8715436" cy="928694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 2" pitchFamily="18" charset="2"/>
              <a:buChar char=""/>
            </a:pPr>
            <a:r>
              <a:rPr lang="es-ES" sz="3200" dirty="0" smtClean="0">
                <a:solidFill>
                  <a:srgbClr val="FF0000"/>
                </a:solidFill>
                <a:latin typeface="Cambria" pitchFamily="18" charset="0"/>
              </a:rPr>
              <a:t>EL IMPERIALISMO JAPONÉS: </a:t>
            </a:r>
            <a:r>
              <a:rPr lang="es-ES" sz="3200" dirty="0" smtClean="0">
                <a:latin typeface="Cambria" pitchFamily="18" charset="0"/>
              </a:rPr>
              <a:t>Expansionismo en Asia y el Pacífico. Alianza con Alemania e Italia.</a:t>
            </a:r>
          </a:p>
          <a:p>
            <a:endParaRPr lang="es-ES" dirty="0"/>
          </a:p>
        </p:txBody>
      </p:sp>
      <p:pic>
        <p:nvPicPr>
          <p:cNvPr id="41986" name="Picture 2" descr="http://farm4.static.flickr.com/3624/3295081630_8701b4a12e.jpg"/>
          <p:cNvPicPr>
            <a:picLocks noChangeAspect="1" noChangeArrowheads="1"/>
          </p:cNvPicPr>
          <p:nvPr/>
        </p:nvPicPr>
        <p:blipFill>
          <a:blip r:embed="rId2"/>
          <a:srcRect l="1913" t="1689" r="2423" b="3716"/>
          <a:stretch>
            <a:fillRect/>
          </a:stretch>
        </p:blipFill>
        <p:spPr bwMode="auto">
          <a:xfrm>
            <a:off x="428596" y="2500306"/>
            <a:ext cx="3857652" cy="41434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pic>
        <p:nvPicPr>
          <p:cNvPr id="41988" name="Picture 4" descr="http://3.bp.blogspot.com/-JkuLNUsV9ec/TV0cmvvR8sI/AAAAAAAAV4Q/abO5TS_oKTE/s1600/El-Imperio-del-Japon-1870-1942.png"/>
          <p:cNvPicPr>
            <a:picLocks noChangeAspect="1" noChangeArrowheads="1"/>
          </p:cNvPicPr>
          <p:nvPr/>
        </p:nvPicPr>
        <p:blipFill>
          <a:blip r:embed="rId3"/>
          <a:srcRect r="28217"/>
          <a:stretch>
            <a:fillRect/>
          </a:stretch>
        </p:blipFill>
        <p:spPr bwMode="auto">
          <a:xfrm>
            <a:off x="4643438" y="2500306"/>
            <a:ext cx="4143404" cy="41434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571480"/>
            <a:ext cx="9144000" cy="75895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3600" b="1" dirty="0" smtClean="0">
                <a:solidFill>
                  <a:srgbClr val="FF0000"/>
                </a:solidFill>
                <a:latin typeface="Bodoni MT" pitchFamily="18" charset="0"/>
              </a:rPr>
              <a:t>ACONTECIMIENTOS PREVIOS A LA GUERRA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42845" y="1571612"/>
            <a:ext cx="4500593" cy="5000660"/>
          </a:xfrm>
        </p:spPr>
        <p:txBody>
          <a:bodyPr rtlCol="0">
            <a:normAutofit fontScale="92500"/>
          </a:bodyPr>
          <a:lstStyle/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ES" dirty="0" smtClean="0">
                <a:latin typeface="Cambria" pitchFamily="18" charset="0"/>
                <a:cs typeface="Arial" pitchFamily="34" charset="0"/>
              </a:rPr>
              <a:t>Hitler </a:t>
            </a:r>
            <a:r>
              <a:rPr lang="es-ES" b="1" dirty="0" smtClean="0">
                <a:latin typeface="Cambria" pitchFamily="18" charset="0"/>
                <a:cs typeface="Arial" pitchFamily="34" charset="0"/>
              </a:rPr>
              <a:t>desconoce los acuerdos del Tratado de Versalles </a:t>
            </a:r>
            <a:r>
              <a:rPr lang="es-ES" dirty="0" smtClean="0">
                <a:latin typeface="Cambria" pitchFamily="18" charset="0"/>
                <a:cs typeface="Arial" pitchFamily="34" charset="0"/>
              </a:rPr>
              <a:t>e inicio una </a:t>
            </a:r>
            <a:r>
              <a:rPr lang="es-ES" b="1" dirty="0" smtClean="0">
                <a:latin typeface="Cambria" pitchFamily="18" charset="0"/>
                <a:cs typeface="Arial" pitchFamily="34" charset="0"/>
              </a:rPr>
              <a:t>política de rearme acelerado</a:t>
            </a:r>
            <a:r>
              <a:rPr lang="es-ES" dirty="0" smtClean="0">
                <a:latin typeface="Cambria" pitchFamily="18" charset="0"/>
                <a:cs typeface="Arial" pitchFamily="34" charset="0"/>
              </a:rPr>
              <a:t>. </a:t>
            </a:r>
          </a:p>
          <a:p>
            <a:pPr algn="just" eaLnBrk="1" fontAlgn="auto" hangingPunct="1">
              <a:spcAft>
                <a:spcPts val="0"/>
              </a:spcAft>
              <a:buNone/>
              <a:defRPr/>
            </a:pPr>
            <a:endParaRPr lang="es-ES" dirty="0" smtClean="0">
              <a:latin typeface="Cambria" pitchFamily="18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ES" b="1" dirty="0" smtClean="0">
                <a:solidFill>
                  <a:srgbClr val="FF0000"/>
                </a:solidFill>
                <a:latin typeface="Cambria" pitchFamily="18" charset="0"/>
                <a:cs typeface="Arial" pitchFamily="34" charset="0"/>
              </a:rPr>
              <a:t>Propósito:</a:t>
            </a:r>
            <a:r>
              <a:rPr lang="es-ES" dirty="0" smtClean="0">
                <a:latin typeface="Cambria" pitchFamily="18" charset="0"/>
                <a:cs typeface="Arial" pitchFamily="34" charset="0"/>
              </a:rPr>
              <a:t> recuperar las antiguas posesiones alemanas e incorporar una serie de territorios con mayoritaria población de este origen </a:t>
            </a:r>
            <a:r>
              <a:rPr lang="es-ES" b="1" dirty="0" smtClean="0">
                <a:solidFill>
                  <a:srgbClr val="FF0000"/>
                </a:solidFill>
                <a:latin typeface="Cambria" pitchFamily="18" charset="0"/>
                <a:cs typeface="Arial" pitchFamily="34" charset="0"/>
              </a:rPr>
              <a:t>(Pangermanismo)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s-ES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s-ES" dirty="0" smtClean="0"/>
          </a:p>
        </p:txBody>
      </p:sp>
      <p:pic>
        <p:nvPicPr>
          <p:cNvPr id="5124" name="Picture 4" descr="http://gostje.kivi.si/total/p16/Postkarte-Anschlus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571625"/>
            <a:ext cx="4214812" cy="50006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500042"/>
            <a:ext cx="8534400" cy="758952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s-ES" sz="3600" b="1" dirty="0" smtClean="0">
                <a:solidFill>
                  <a:srgbClr val="FF0000"/>
                </a:solidFill>
                <a:latin typeface="Bodoni MT" pitchFamily="18" charset="0"/>
              </a:rPr>
              <a:t>ACONTECIMIENTOS PREVIOS A LA GUERRA</a:t>
            </a:r>
            <a:endParaRPr lang="es-ES" sz="3600" b="1" dirty="0" smtClean="0">
              <a:latin typeface="Bodoni MT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14282" y="1285860"/>
            <a:ext cx="8715436" cy="1500197"/>
          </a:xfrm>
        </p:spPr>
        <p:txBody>
          <a:bodyPr rtlCol="0">
            <a:normAutofit fontScale="850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ES" sz="2800" dirty="0" smtClean="0">
                <a:solidFill>
                  <a:srgbClr val="FF0000"/>
                </a:solidFill>
                <a:latin typeface="Cambria" pitchFamily="18" charset="0"/>
                <a:cs typeface="Arial" pitchFamily="34" charset="0"/>
              </a:rPr>
              <a:t>1935</a:t>
            </a:r>
            <a:r>
              <a:rPr lang="es-ES" sz="2800" dirty="0" smtClean="0">
                <a:latin typeface="Cambria" pitchFamily="18" charset="0"/>
                <a:cs typeface="Arial" pitchFamily="34" charset="0"/>
              </a:rPr>
              <a:t>: Mussolini invade Etiopía.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ES" sz="2800" dirty="0" smtClean="0">
                <a:solidFill>
                  <a:srgbClr val="FF0000"/>
                </a:solidFill>
                <a:latin typeface="Cambria" pitchFamily="18" charset="0"/>
                <a:cs typeface="Arial" pitchFamily="34" charset="0"/>
              </a:rPr>
              <a:t>1936: </a:t>
            </a:r>
            <a:r>
              <a:rPr lang="es-ES" sz="2800" dirty="0" smtClean="0">
                <a:latin typeface="Cambria" pitchFamily="18" charset="0"/>
                <a:cs typeface="Arial" pitchFamily="34" charset="0"/>
              </a:rPr>
              <a:t>Surge el </a:t>
            </a:r>
            <a:r>
              <a:rPr lang="es-ES" sz="2800" b="1" dirty="0" smtClean="0">
                <a:latin typeface="Cambria" pitchFamily="18" charset="0"/>
                <a:cs typeface="Arial" pitchFamily="34" charset="0"/>
              </a:rPr>
              <a:t>Eje Roma-Berlín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ES" sz="2800" dirty="0" smtClean="0">
                <a:solidFill>
                  <a:srgbClr val="FF0000"/>
                </a:solidFill>
                <a:latin typeface="Cambria" pitchFamily="18" charset="0"/>
                <a:cs typeface="Arial" pitchFamily="34" charset="0"/>
              </a:rPr>
              <a:t>1939</a:t>
            </a:r>
            <a:r>
              <a:rPr lang="es-ES" sz="2800" dirty="0" smtClean="0">
                <a:latin typeface="Cambria" pitchFamily="18" charset="0"/>
                <a:cs typeface="Arial" pitchFamily="34" charset="0"/>
              </a:rPr>
              <a:t>: </a:t>
            </a:r>
            <a:r>
              <a:rPr lang="es-ES" sz="2800" b="1" dirty="0" smtClean="0">
                <a:latin typeface="Cambria" pitchFamily="18" charset="0"/>
                <a:cs typeface="Arial" pitchFamily="34" charset="0"/>
              </a:rPr>
              <a:t>Pacto de Acero </a:t>
            </a:r>
            <a:r>
              <a:rPr lang="es-ES" sz="2800" smtClean="0">
                <a:latin typeface="Cambria" pitchFamily="18" charset="0"/>
                <a:cs typeface="Arial" pitchFamily="34" charset="0"/>
              </a:rPr>
              <a:t>entre Alemania e Italia. </a:t>
            </a:r>
            <a:r>
              <a:rPr lang="es-ES" sz="2800" dirty="0" smtClean="0">
                <a:latin typeface="Cambria" pitchFamily="18" charset="0"/>
                <a:cs typeface="Arial" pitchFamily="34" charset="0"/>
              </a:rPr>
              <a:t>Japón se  uniría luego. </a:t>
            </a:r>
            <a:r>
              <a:rPr lang="es-ES" sz="2800" b="1" dirty="0" smtClean="0">
                <a:latin typeface="Cambria" pitchFamily="18" charset="0"/>
                <a:cs typeface="Arial" pitchFamily="34" charset="0"/>
              </a:rPr>
              <a:t>Pacto Tripartito </a:t>
            </a:r>
            <a:r>
              <a:rPr lang="es-ES" sz="2800" dirty="0" smtClean="0">
                <a:latin typeface="Cambria" pitchFamily="18" charset="0"/>
                <a:cs typeface="Arial" pitchFamily="34" charset="0"/>
              </a:rPr>
              <a:t>(Eje Roma-Berlín-Tokio)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dirty="0" smtClean="0"/>
          </a:p>
        </p:txBody>
      </p:sp>
      <p:pic>
        <p:nvPicPr>
          <p:cNvPr id="6148" name="Picture 2" descr="http://www2.needham.k12.ma.us/nhs/cur/Baker_00/03/baker-mc-03/aby-ma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2857496"/>
            <a:ext cx="3786214" cy="378621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149" name="Picture 6" descr="http://redescolar.ilce.edu.mx/redescolar/efemerides/julio/interna/hitler-muso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857496"/>
            <a:ext cx="4429156" cy="385762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2" descr="http://poderdelasarmas.files.wordpress.com/2010/04/prod_44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3010" name="Picture 2" descr="http://1.bp.blogspot.com/-OH1eTxh0jdY/T_6t3EoTpEI/AAAAAAAADGc/N-o1QQ-1CMA/s1600/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428604"/>
            <a:ext cx="8534400" cy="758952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FF0000"/>
                </a:solidFill>
                <a:latin typeface="Bodoni MT" pitchFamily="18" charset="0"/>
              </a:rPr>
              <a:t>ACONTECIMIENTOS PREVIOS A LA GUERRA</a:t>
            </a:r>
            <a:endParaRPr lang="es-E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Font typeface="Wingdings 2" pitchFamily="18" charset="2"/>
              <a:buChar char=""/>
            </a:pPr>
            <a:r>
              <a:rPr lang="es-ES" sz="3200" dirty="0" smtClean="0">
                <a:solidFill>
                  <a:srgbClr val="FF0000"/>
                </a:solidFill>
                <a:latin typeface="Cambria" pitchFamily="18" charset="0"/>
                <a:cs typeface="Arial" pitchFamily="34" charset="0"/>
              </a:rPr>
              <a:t>1936</a:t>
            </a:r>
            <a:r>
              <a:rPr lang="es-ES" sz="3200" dirty="0" smtClean="0">
                <a:latin typeface="Cambria" pitchFamily="18" charset="0"/>
                <a:cs typeface="Arial" pitchFamily="34" charset="0"/>
              </a:rPr>
              <a:t>: Italia y Alemania apoyan a Francisco Franco en la </a:t>
            </a:r>
            <a:r>
              <a:rPr lang="es-ES" sz="3200" b="1" dirty="0" smtClean="0">
                <a:latin typeface="Cambria" pitchFamily="18" charset="0"/>
                <a:cs typeface="Arial" pitchFamily="34" charset="0"/>
              </a:rPr>
              <a:t>Guerra Civil Española</a:t>
            </a:r>
            <a:r>
              <a:rPr lang="es-ES" sz="3200" dirty="0" smtClean="0">
                <a:latin typeface="Cambria" pitchFamily="18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es-ES" dirty="0"/>
          </a:p>
        </p:txBody>
      </p:sp>
      <p:pic>
        <p:nvPicPr>
          <p:cNvPr id="44034" name="Picture 2" descr="http://4.bp.blogspot.com/_-VkTwWConn0/TSwBJsQ_i0I/AAAAAAAADAU/t027AdgCK5U/s1600/Franco%2BMussolini%2BSerrano%2BSu%25C3%25B1er%2B%25282%2529.jpg"/>
          <p:cNvPicPr>
            <a:picLocks noChangeAspect="1" noChangeArrowheads="1"/>
          </p:cNvPicPr>
          <p:nvPr/>
        </p:nvPicPr>
        <p:blipFill>
          <a:blip r:embed="rId2"/>
          <a:srcRect l="19355" t="5282" r="3226" b="3168"/>
          <a:stretch>
            <a:fillRect/>
          </a:stretch>
        </p:blipFill>
        <p:spPr bwMode="auto">
          <a:xfrm>
            <a:off x="714348" y="2714620"/>
            <a:ext cx="3929090" cy="39290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4036" name="Picture 4" descr="http://www.uni.edu/~castillo/123/Patxi-Adolfo.jpg"/>
          <p:cNvPicPr>
            <a:picLocks noChangeAspect="1" noChangeArrowheads="1"/>
          </p:cNvPicPr>
          <p:nvPr/>
        </p:nvPicPr>
        <p:blipFill>
          <a:blip r:embed="rId3"/>
          <a:srcRect l="4395"/>
          <a:stretch>
            <a:fillRect/>
          </a:stretch>
        </p:blipFill>
        <p:spPr bwMode="auto">
          <a:xfrm>
            <a:off x="4929190" y="2714620"/>
            <a:ext cx="3857652" cy="39290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517</TotalTime>
  <Words>994</Words>
  <Application>Microsoft Office PowerPoint</Application>
  <PresentationFormat>Presentación en pantalla (4:3)</PresentationFormat>
  <Paragraphs>108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2" baseType="lpstr">
      <vt:lpstr>Civil</vt:lpstr>
      <vt:lpstr>Presentación de PowerPoint</vt:lpstr>
      <vt:lpstr>FACTORES </vt:lpstr>
      <vt:lpstr>FACTORES</vt:lpstr>
      <vt:lpstr>FACTORES</vt:lpstr>
      <vt:lpstr>ACONTECIMIENTOS PREVIOS A LA GUERRA</vt:lpstr>
      <vt:lpstr>ACONTECIMIENTOS PREVIOS A LA GUERRA</vt:lpstr>
      <vt:lpstr>Presentación de PowerPoint</vt:lpstr>
      <vt:lpstr>Presentación de PowerPoint</vt:lpstr>
      <vt:lpstr>ACONTECIMIENTOS PREVIOS A LA GUERRA</vt:lpstr>
      <vt:lpstr>ACONTECIMIENTOS PREVIOS A LA GUERRA</vt:lpstr>
      <vt:lpstr>EL EXPANSIONISMO PREVIO A LA GUERRA</vt:lpstr>
      <vt:lpstr>Presentación de PowerPoint</vt:lpstr>
      <vt:lpstr>Presentación de PowerPoint</vt:lpstr>
      <vt:lpstr>EL EXPANSIONISMO PREVIO A LA GUERRA</vt:lpstr>
      <vt:lpstr>Presentación de PowerPoint</vt:lpstr>
      <vt:lpstr>EL DESARROLLO DE LA GUERRA</vt:lpstr>
      <vt:lpstr>Presentación de PowerPoint</vt:lpstr>
      <vt:lpstr>Presentación de PowerPoint</vt:lpstr>
      <vt:lpstr>EL DESARROLLO DE LA GUERRA</vt:lpstr>
      <vt:lpstr>EL DESARROLLO DE LA GUERRA</vt:lpstr>
      <vt:lpstr>EL DESARROLLO DE LA GUERRA</vt:lpstr>
      <vt:lpstr>Presentación de PowerPoint</vt:lpstr>
      <vt:lpstr>EL DESARROLLO DE LA GUERRA</vt:lpstr>
      <vt:lpstr>EL DESARROLLO DE LA GUERRA</vt:lpstr>
      <vt:lpstr>EL DESARROLLO DE LA GUERRA</vt:lpstr>
      <vt:lpstr>EL DESARROLLO DE LA GUERRA</vt:lpstr>
      <vt:lpstr>EL DESARROLLO DE LA GUERRA</vt:lpstr>
      <vt:lpstr>EL DESARROLLO DE LA GUERRA</vt:lpstr>
      <vt:lpstr>CONSECUENCIAS DE LA GUERRA</vt:lpstr>
      <vt:lpstr>CONSECUENCIAS DE LA GUERRA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SEGUNDA GUERRA MUNDIAL (1939-1945)</dc:title>
  <dc:creator>Jeanet</dc:creator>
  <cp:lastModifiedBy>SALA12SEC</cp:lastModifiedBy>
  <cp:revision>48</cp:revision>
  <dcterms:created xsi:type="dcterms:W3CDTF">2010-09-09T07:30:13Z</dcterms:created>
  <dcterms:modified xsi:type="dcterms:W3CDTF">2012-10-22T14:11:56Z</dcterms:modified>
</cp:coreProperties>
</file>