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88" r:id="rId4"/>
    <p:sldId id="281" r:id="rId5"/>
    <p:sldId id="258" r:id="rId6"/>
    <p:sldId id="282" r:id="rId7"/>
    <p:sldId id="259" r:id="rId8"/>
    <p:sldId id="283" r:id="rId9"/>
    <p:sldId id="260" r:id="rId10"/>
    <p:sldId id="284" r:id="rId11"/>
    <p:sldId id="285" r:id="rId12"/>
    <p:sldId id="261" r:id="rId13"/>
    <p:sldId id="262" r:id="rId14"/>
    <p:sldId id="263" r:id="rId15"/>
    <p:sldId id="286" r:id="rId16"/>
    <p:sldId id="264" r:id="rId17"/>
    <p:sldId id="265" r:id="rId18"/>
    <p:sldId id="266" r:id="rId19"/>
    <p:sldId id="267" r:id="rId20"/>
    <p:sldId id="268" r:id="rId21"/>
    <p:sldId id="269" r:id="rId22"/>
    <p:sldId id="291" r:id="rId23"/>
    <p:sldId id="270" r:id="rId24"/>
    <p:sldId id="287" r:id="rId25"/>
    <p:sldId id="271" r:id="rId26"/>
    <p:sldId id="292" r:id="rId27"/>
    <p:sldId id="293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FDC-8195-48D1-8BF1-E084A31613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77F1-9DF6-4D9C-A058-355B836963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8604-7D36-476F-B20A-5388D6DB9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FF1C-AA25-482E-BAF0-FB69549097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8553-D607-4224-ACFE-E6421D8761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75A2-777E-4858-B16F-19C7B056B3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EA7D-A831-4610-9B3F-739CDCB036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7FCC-ED0E-43ED-A119-DACF3881AF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C63F-624E-4E45-90DB-CC12E615C0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43AD-5CDD-470C-B194-B6038B7DC4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496A-DFCE-44D7-8633-1C238DD582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fld id="{458FE902-DE93-44D6-A66C-0F51E9203A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2" r:id="rId2"/>
    <p:sldLayoutId id="2147483709" r:id="rId3"/>
    <p:sldLayoutId id="2147483703" r:id="rId4"/>
    <p:sldLayoutId id="2147483710" r:id="rId5"/>
    <p:sldLayoutId id="2147483704" r:id="rId6"/>
    <p:sldLayoutId id="2147483705" r:id="rId7"/>
    <p:sldLayoutId id="2147483711" r:id="rId8"/>
    <p:sldLayoutId id="2147483712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monografias.com/trabajos30/biografia-hitler/bio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3.bp.blogspot.com/_KcxHF1EZhxQ/SGbHCxmbYII/AAAAAAAAAAs/xv_V3TYAw6A/s320/hitler7.jpg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230.photobucket.com/albums/ee53/fbolanosm/1933b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laseshistoria.com/entreguerras/imagenes/+posterelalemantren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i230.photobucket.com/albums/ee53/fbolanosm/kauft.jpg?t=1242604749" TargetMode="External"/><Relationship Id="rId3" Type="http://schemas.openxmlformats.org/officeDocument/2006/relationships/image" Target="http://www.uncp.edu/home/rwb/propaganda_family2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javascript:void(0);" TargetMode="External"/><Relationship Id="rId5" Type="http://schemas.openxmlformats.org/officeDocument/2006/relationships/image" Target="http://www.artlex.com/ArtLex/p/images/propagnd_nazi_eagleflags_lg.jpg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claseshistoria.com/fascismos/imagenes/+desfilenazi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claseshistoria.com/fascismos/imagenes/+judiopodrido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1.yadvashem.org/es/chapter_1/gallery/crucial_year/01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ozutto.com/blog/wp-content/uploads/2008/11/noche-cristales-rotos-70-aniversario-001.jpg" TargetMode="Externa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1.yadvashem.org/es/chapter_1/gallery/persecution/01m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galeon.com/historiadeisrael/cristarotos.jpg" TargetMode="Externa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usuarios.lycos.es/nyssv/PramenZivota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www.ushmm.org/museum/exhibit/online/olympics/images/b26-4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elbauldejosete.files.wordpress.com/2009/02/bellamy_salute_11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laseshistoria.com/fascismos/imagenes/+jhitlerianas.jpg" TargetMode="Externa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monografias.com/trabajos30/biografia-hitler/bio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laseshistoria.com/fascismos/imagenes/+posters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3.bp.blogspot.com/_KcxHF1EZhxQ/SGbHCxmbYII/AAAAAAAAAAs/xv_V3TYAw6A/s320/hitler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bp2.blogger.com/_8llqw2uRp-g/R0qJgcdFbfI/AAAAAAAAAIg/aNCt1WFkRhY/s400/hitler_4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laseshistoria.com/fascismos/imagenes/+meinkampf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1214422"/>
            <a:ext cx="7000875" cy="1752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itchFamily="66" charset="0"/>
              </a:rPr>
              <a:t>“UN PUEBLO, UN IMPERIO, UN LÍDER”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88104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6000" dirty="0">
                <a:solidFill>
                  <a:srgbClr val="FF0000"/>
                </a:solidFill>
                <a:latin typeface="Berlin Sans FB" pitchFamily="34" charset="0"/>
              </a:rPr>
              <a:t>EL NAZISMO ALEMÁN</a:t>
            </a:r>
          </a:p>
        </p:txBody>
      </p:sp>
      <p:pic>
        <p:nvPicPr>
          <p:cNvPr id="2052" name="Picture 4" descr="http://www.monografias.com/trabajos30/biografia-hitler/bio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14876" y="2643182"/>
            <a:ext cx="4071966" cy="400052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53" name="Picture 5" descr="http://3.bp.blogspot.com/_KcxHF1EZhxQ/SGbHCxmbYII/AAAAAAAAAAs/xv_V3TYAw6A/s320/hitler7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00034" y="2643182"/>
            <a:ext cx="3929090" cy="402590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928670"/>
            <a:ext cx="8229600" cy="1181100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itchFamily="66" charset="0"/>
              </a:rPr>
              <a:t>Luego de salir de prisión, Hitler se decidió a participar en el </a:t>
            </a:r>
            <a:r>
              <a:rPr lang="es-ES" b="1" dirty="0" smtClean="0">
                <a:latin typeface="Comic Sans MS" pitchFamily="66" charset="0"/>
              </a:rPr>
              <a:t>juego democrático</a:t>
            </a:r>
            <a:r>
              <a:rPr lang="es-ES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6387" name="fullSizedImage" descr="1933ba.jpg image by fbolanosm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9750" y="2000250"/>
            <a:ext cx="3889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http://www.claseshistoria.com/entreguerras/imagenes/+posterelalemantren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643438" y="2000250"/>
            <a:ext cx="40322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28794" y="214290"/>
            <a:ext cx="5325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Algerian" pitchFamily="82" charset="0"/>
              </a:rPr>
              <a:t>El Partido Nazi y Hitler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uncp.edu/home/rwb/propaganda_family2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283" y="1142984"/>
            <a:ext cx="2714656" cy="5143535"/>
          </a:xfr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030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>
                <a:solidFill>
                  <a:srgbClr val="FF0000"/>
                </a:solidFill>
                <a:latin typeface="Algerian" pitchFamily="82" charset="0"/>
              </a:rPr>
              <a:t>Propaganda de campañas electorales</a:t>
            </a:r>
          </a:p>
        </p:txBody>
      </p:sp>
      <p:pic>
        <p:nvPicPr>
          <p:cNvPr id="17412" name="Picture 5" descr="http://www.artlex.com/ArtLex/p/images/propagnd_nazi_eagleflags_lg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000375" y="1142984"/>
            <a:ext cx="285750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fullImage" descr="kauft.jpg image by fbolanosm">
            <a:hlinkClick r:id="rId6" tooltip="&quot;Click to zoom out.&quot;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940425" y="1142984"/>
            <a:ext cx="298929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Comic Sans MS" pitchFamily="66" charset="0"/>
              </a:rPr>
              <a:t>En 1929, el pueblo alemán sufrió nuevamente otro impacto económico, originando que los partidos comunista y nazi recobraran fuerza.</a:t>
            </a:r>
          </a:p>
          <a:p>
            <a:pPr algn="just">
              <a:lnSpc>
                <a:spcPct val="90000"/>
              </a:lnSpc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Comic Sans MS" pitchFamily="66" charset="0"/>
              </a:rPr>
              <a:t>Los sectores más conservadores de la sociedad y los industriales, 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atemorizados por el creciente poder de los comunistas, vieron en Hitler a su salvador</a:t>
            </a:r>
            <a:r>
              <a:rPr lang="es-ES" sz="2800" dirty="0" smtClean="0">
                <a:latin typeface="Comic Sans MS" pitchFamily="66" charset="0"/>
              </a:rPr>
              <a:t>. Ellos, junto a los campesinos y obreros desesperados por la miseria, lo apoyaron en las elecciones de 1932 para ocupar escaños en el </a:t>
            </a:r>
            <a:r>
              <a:rPr lang="es-ES" sz="2800" b="1" dirty="0" err="1" smtClean="0">
                <a:latin typeface="Comic Sans MS" pitchFamily="66" charset="0"/>
              </a:rPr>
              <a:t>Reichtag</a:t>
            </a:r>
            <a:r>
              <a:rPr lang="es-ES" sz="2800" b="1" dirty="0" smtClean="0">
                <a:latin typeface="Comic Sans MS" pitchFamily="66" charset="0"/>
              </a:rPr>
              <a:t> o Parlamento</a:t>
            </a:r>
            <a:r>
              <a:rPr lang="es-ES" sz="2800" dirty="0" smtClean="0">
                <a:latin typeface="Comic Sans MS" pitchFamily="66" charset="0"/>
              </a:rPr>
              <a:t> en 1933.</a:t>
            </a:r>
          </a:p>
          <a:p>
            <a:pPr>
              <a:lnSpc>
                <a:spcPct val="90000"/>
              </a:lnSpc>
            </a:pPr>
            <a:endParaRPr lang="es-ES" sz="28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El ascenso de Hitler al </a:t>
            </a: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poder</a:t>
            </a:r>
            <a:endParaRPr lang="es-E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229600" cy="1973263"/>
          </a:xfrm>
        </p:spPr>
        <p:txBody>
          <a:bodyPr/>
          <a:lstStyle/>
          <a:p>
            <a:pPr algn="just"/>
            <a:r>
              <a:rPr lang="es-ES" sz="2800" dirty="0" smtClean="0">
                <a:latin typeface="Comic Sans MS" pitchFamily="66" charset="0"/>
              </a:rPr>
              <a:t>En 1933, el mariscal </a:t>
            </a:r>
            <a:r>
              <a:rPr lang="es-ES" sz="2800" dirty="0" err="1" smtClean="0">
                <a:latin typeface="Comic Sans MS" pitchFamily="66" charset="0"/>
              </a:rPr>
              <a:t>Hindenburg</a:t>
            </a:r>
            <a:r>
              <a:rPr lang="es-ES" sz="2800" dirty="0" smtClean="0">
                <a:latin typeface="Comic Sans MS" pitchFamily="66" charset="0"/>
              </a:rPr>
              <a:t>, presidente del gobierno, lo nombró </a:t>
            </a:r>
            <a:r>
              <a:rPr lang="es-ES" sz="2800" b="1" dirty="0" smtClean="0">
                <a:latin typeface="Comic Sans MS" pitchFamily="66" charset="0"/>
              </a:rPr>
              <a:t>Canciller</a:t>
            </a:r>
            <a:r>
              <a:rPr lang="es-ES" sz="2800" dirty="0" smtClean="0">
                <a:latin typeface="Comic Sans MS" pitchFamily="66" charset="0"/>
              </a:rPr>
              <a:t>, el mismo día que una imponente manifestación nazi marchó sobre Berlín.</a:t>
            </a:r>
          </a:p>
        </p:txBody>
      </p:sp>
      <p:pic>
        <p:nvPicPr>
          <p:cNvPr id="19459" name="Picture 4" descr="http://www.claseshistoria.com/fascismos/imagenes/%2Bdesfilenazi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14875" y="2285992"/>
            <a:ext cx="4143375" cy="427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2.bp.blogspot.com/_BQE8864mcS0/S_2lh4d3MuI/AAAAAAAAGYQ/gjjjKESTiRk/s1600/hitler-hindenburg1.jpg"/>
          <p:cNvPicPr>
            <a:picLocks noChangeAspect="1" noChangeArrowheads="1"/>
          </p:cNvPicPr>
          <p:nvPr/>
        </p:nvPicPr>
        <p:blipFill>
          <a:blip r:embed="rId4"/>
          <a:srcRect b="4753"/>
          <a:stretch>
            <a:fillRect/>
          </a:stretch>
        </p:blipFill>
        <p:spPr bwMode="auto">
          <a:xfrm>
            <a:off x="357188" y="2285992"/>
            <a:ext cx="4214812" cy="42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2879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dirty="0" smtClean="0">
                <a:latin typeface="Comic Sans MS" pitchFamily="66" charset="0"/>
              </a:rPr>
              <a:t>Los partidarios de Hitler habían ganado varios escaños en el Parlamento, pero no eran la mayoría.</a:t>
            </a:r>
          </a:p>
          <a:p>
            <a:pPr algn="just">
              <a:lnSpc>
                <a:spcPct val="90000"/>
              </a:lnSpc>
            </a:pPr>
            <a:r>
              <a:rPr lang="es-ES" dirty="0" smtClean="0">
                <a:latin typeface="Comic Sans MS" pitchFamily="66" charset="0"/>
              </a:rPr>
              <a:t>En febrero de 1933 los nazis incendiaron el </a:t>
            </a:r>
            <a:r>
              <a:rPr lang="es-ES" b="1" dirty="0" err="1" smtClean="0">
                <a:latin typeface="Comic Sans MS" pitchFamily="66" charset="0"/>
              </a:rPr>
              <a:t>Reichtag</a:t>
            </a:r>
            <a:r>
              <a:rPr lang="es-ES" dirty="0" smtClean="0">
                <a:latin typeface="Comic Sans MS" pitchFamily="66" charset="0"/>
              </a:rPr>
              <a:t> acusando a los comunistas del atentado.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6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La  Alemania Nazi</a:t>
            </a:r>
          </a:p>
        </p:txBody>
      </p:sp>
      <p:pic>
        <p:nvPicPr>
          <p:cNvPr id="20484" name="Picture 6" descr="http://2.bp.blogspot.com/_8zupXketyKI/RrpLpPJJDqI/AAAAAAAAAKU/C8emPyndNU8/s320/Bush+reichst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2857497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8858280" cy="1643074"/>
          </a:xfrm>
        </p:spPr>
        <p:txBody>
          <a:bodyPr/>
          <a:lstStyle/>
          <a:p>
            <a:pPr algn="just"/>
            <a:r>
              <a:rPr lang="es-ES" sz="2400" dirty="0" smtClean="0">
                <a:latin typeface="Comic Sans MS" pitchFamily="66" charset="0"/>
              </a:rPr>
              <a:t>Argumentado que Alemania se encontraba amenazada por los comunistas consigue de </a:t>
            </a:r>
            <a:r>
              <a:rPr lang="es-ES" sz="2400" dirty="0" err="1" smtClean="0">
                <a:latin typeface="Comic Sans MS" pitchFamily="66" charset="0"/>
              </a:rPr>
              <a:t>Hindenburg</a:t>
            </a:r>
            <a:r>
              <a:rPr lang="es-ES" sz="2400" dirty="0" smtClean="0">
                <a:latin typeface="Comic Sans MS" pitchFamily="66" charset="0"/>
              </a:rPr>
              <a:t> el permiso para </a:t>
            </a:r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disolver el Parlamento y suspender las garantías constitucionales</a:t>
            </a:r>
            <a:r>
              <a:rPr lang="es-ES" sz="2400" b="1" dirty="0" smtClean="0">
                <a:latin typeface="Comic Sans MS" pitchFamily="66" charset="0"/>
              </a:rPr>
              <a:t>.</a:t>
            </a:r>
          </a:p>
          <a:p>
            <a:endParaRPr lang="es-ES" sz="2800" dirty="0" smtClean="0"/>
          </a:p>
        </p:txBody>
      </p:sp>
      <p:pic>
        <p:nvPicPr>
          <p:cNvPr id="21507" name="Picture 5" descr="http://vidaseleccion.info/blog/wp-content/uploads/2009/03/adolf-hitler-tambien-representaba-al-pueblo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14554"/>
            <a:ext cx="564360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143108" y="285728"/>
            <a:ext cx="4543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La  Alemania Nazi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4357688" cy="5429250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itchFamily="66" charset="0"/>
              </a:rPr>
              <a:t>Se inicia la persecución a los comunistas y se consiguió restablecer la pena de muerte.</a:t>
            </a:r>
          </a:p>
          <a:p>
            <a:pPr algn="just"/>
            <a:r>
              <a:rPr lang="es-ES" dirty="0" smtClean="0">
                <a:latin typeface="Comic Sans MS" pitchFamily="66" charset="0"/>
              </a:rPr>
              <a:t>Hitler también eliminó la oposición dentro de su partido: en una sola noche mandó asesinar a todos los integrantes de las S.A. considerados izquierdistas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(“La noche de los cuchillos largos”)</a:t>
            </a:r>
          </a:p>
        </p:txBody>
      </p:sp>
      <p:pic>
        <p:nvPicPr>
          <p:cNvPr id="22531" name="Picture 5" descr="http://static.howstuffworks.com/gif/buildup-to-world-war-2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714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85984" y="285728"/>
            <a:ext cx="4543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La  Alemania Nazi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2881313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itchFamily="66" charset="0"/>
              </a:rPr>
              <a:t>Después de la muerte de </a:t>
            </a:r>
            <a:r>
              <a:rPr lang="es-ES" dirty="0" err="1" smtClean="0">
                <a:latin typeface="Comic Sans MS" pitchFamily="66" charset="0"/>
              </a:rPr>
              <a:t>Hindenburg</a:t>
            </a:r>
            <a:r>
              <a:rPr lang="es-ES" dirty="0" smtClean="0">
                <a:latin typeface="Comic Sans MS" pitchFamily="66" charset="0"/>
              </a:rPr>
              <a:t>, en 1934, Hitler concentró todos los poderes en sus manos y se proclamó </a:t>
            </a:r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es-ES" b="1" dirty="0" err="1" smtClean="0">
                <a:latin typeface="Comic Sans MS" pitchFamily="66" charset="0"/>
              </a:rPr>
              <a:t>Führer</a:t>
            </a:r>
            <a:r>
              <a:rPr lang="es-ES" b="1" dirty="0" smtClean="0">
                <a:latin typeface="Comic Sans MS" pitchFamily="66" charset="0"/>
              </a:rPr>
              <a:t>”, </a:t>
            </a:r>
            <a:r>
              <a:rPr lang="es-ES" dirty="0" smtClean="0">
                <a:latin typeface="Comic Sans MS" pitchFamily="66" charset="0"/>
              </a:rPr>
              <a:t>que significa líder, y anunció el inició del </a:t>
            </a:r>
            <a:r>
              <a:rPr lang="es-ES" b="1" dirty="0" smtClean="0">
                <a:latin typeface="Comic Sans MS" pitchFamily="66" charset="0"/>
              </a:rPr>
              <a:t>III </a:t>
            </a:r>
            <a:r>
              <a:rPr lang="es-ES" b="1" dirty="0" err="1" smtClean="0">
                <a:latin typeface="Comic Sans MS" pitchFamily="66" charset="0"/>
              </a:rPr>
              <a:t>Reich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23555" name="Picture 6" descr="http://img.dailymail.co.uk/i/pix/2008/02_04/hitlerDM2702_468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143125"/>
            <a:ext cx="44577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Se estableció una frase que simbolizaba la nueva época: </a:t>
            </a:r>
            <a:r>
              <a:rPr lang="es-ES" sz="2800" b="1" dirty="0" smtClean="0">
                <a:latin typeface="Comic Sans MS" pitchFamily="66" charset="0"/>
              </a:rPr>
              <a:t>“</a:t>
            </a:r>
            <a:r>
              <a:rPr lang="es-ES" sz="2800" b="1" dirty="0" err="1" smtClean="0">
                <a:latin typeface="Comic Sans MS" pitchFamily="66" charset="0"/>
              </a:rPr>
              <a:t>Ein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Volk</a:t>
            </a:r>
            <a:r>
              <a:rPr lang="es-ES" sz="2800" b="1" dirty="0" smtClean="0">
                <a:latin typeface="Comic Sans MS" pitchFamily="66" charset="0"/>
              </a:rPr>
              <a:t>, </a:t>
            </a:r>
            <a:r>
              <a:rPr lang="es-ES" sz="2800" b="1" dirty="0" err="1" smtClean="0">
                <a:latin typeface="Comic Sans MS" pitchFamily="66" charset="0"/>
              </a:rPr>
              <a:t>ein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Reich</a:t>
            </a:r>
            <a:r>
              <a:rPr lang="es-ES" sz="2800" b="1" dirty="0" smtClean="0">
                <a:latin typeface="Comic Sans MS" pitchFamily="66" charset="0"/>
              </a:rPr>
              <a:t>, </a:t>
            </a:r>
            <a:r>
              <a:rPr lang="es-ES" sz="2800" b="1" dirty="0" err="1" smtClean="0">
                <a:latin typeface="Comic Sans MS" pitchFamily="66" charset="0"/>
              </a:rPr>
              <a:t>ein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latin typeface="Comic Sans MS" pitchFamily="66" charset="0"/>
              </a:rPr>
              <a:t>Führer</a:t>
            </a:r>
            <a:r>
              <a:rPr lang="es-ES" sz="2800" b="1" dirty="0" smtClean="0">
                <a:latin typeface="Comic Sans MS" pitchFamily="66" charset="0"/>
              </a:rPr>
              <a:t>”.</a:t>
            </a: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Comic Sans MS" pitchFamily="66" charset="0"/>
              </a:rPr>
              <a:t>Ein</a:t>
            </a: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Comic Sans MS" pitchFamily="66" charset="0"/>
              </a:rPr>
              <a:t>Volk</a:t>
            </a:r>
            <a:r>
              <a:rPr lang="es-ES" sz="2800" dirty="0" smtClean="0">
                <a:latin typeface="Comic Sans MS" pitchFamily="66" charset="0"/>
              </a:rPr>
              <a:t>, un pueblo, el alemán, representante de una raza superior, la aria, destinada a dominar a las demás. </a:t>
            </a:r>
            <a:r>
              <a:rPr lang="es-ES" sz="2800" b="1" dirty="0" err="1" smtClean="0">
                <a:solidFill>
                  <a:srgbClr val="FF0000"/>
                </a:solidFill>
                <a:latin typeface="Comic Sans MS" pitchFamily="66" charset="0"/>
              </a:rPr>
              <a:t>Ein</a:t>
            </a: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Comic Sans MS" pitchFamily="66" charset="0"/>
              </a:rPr>
              <a:t>Reich</a:t>
            </a:r>
            <a:r>
              <a:rPr lang="es-ES" sz="2800" dirty="0" smtClean="0">
                <a:latin typeface="Comic Sans MS" pitchFamily="66" charset="0"/>
              </a:rPr>
              <a:t>, un imperio, una gran nación alemana, a la conquista de nuevos espacios para convertirse en una gran potencia económica. </a:t>
            </a:r>
            <a:r>
              <a:rPr lang="es-ES" sz="2800" b="1" dirty="0" err="1" smtClean="0">
                <a:solidFill>
                  <a:srgbClr val="FF0000"/>
                </a:solidFill>
                <a:latin typeface="Comic Sans MS" pitchFamily="66" charset="0"/>
              </a:rPr>
              <a:t>Ein</a:t>
            </a: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Comic Sans MS" pitchFamily="66" charset="0"/>
              </a:rPr>
              <a:t>Führer</a:t>
            </a:r>
            <a:r>
              <a:rPr lang="es-ES" sz="2800" dirty="0" smtClean="0">
                <a:latin typeface="Comic Sans MS" pitchFamily="66" charset="0"/>
              </a:rPr>
              <a:t>, un líder, que acaparaba todo el poder y dirigía la nación con fuerza.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La dictadura nazi: el III </a:t>
            </a:r>
            <a:r>
              <a:rPr lang="es-ES" dirty="0" err="1">
                <a:solidFill>
                  <a:srgbClr val="FF0000"/>
                </a:solidFill>
                <a:latin typeface="Algerian" pitchFamily="82" charset="0"/>
              </a:rPr>
              <a:t>Reich</a:t>
            </a:r>
            <a:endParaRPr lang="es-E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En pocos meses Alemania se transformó en una dictadura: Se </a:t>
            </a:r>
            <a:r>
              <a:rPr lang="es-ES" sz="3200" b="1" dirty="0" smtClean="0">
                <a:latin typeface="Comic Sans MS" pitchFamily="66" charset="0"/>
              </a:rPr>
              <a:t>suprimieron las libertades y las garantías individuales</a:t>
            </a:r>
            <a:r>
              <a:rPr lang="es-ES" sz="3200" dirty="0" smtClean="0">
                <a:latin typeface="Comic Sans MS" pitchFamily="66" charset="0"/>
              </a:rPr>
              <a:t>, se decretó la </a:t>
            </a:r>
            <a:r>
              <a:rPr lang="es-ES" sz="3200" b="1" dirty="0" smtClean="0">
                <a:latin typeface="Comic Sans MS" pitchFamily="66" charset="0"/>
              </a:rPr>
              <a:t>disolución de todos los partidos políticos y sindicatos</a:t>
            </a:r>
            <a:r>
              <a:rPr lang="es-ES" sz="3200" dirty="0" smtClean="0">
                <a:latin typeface="Comic Sans MS" pitchFamily="66" charset="0"/>
              </a:rPr>
              <a:t>. El único partido autorizado fue el Partido Nazi, mientras que el Frente del Trabajo Nacional Socialista fue el único sindicato legalizado.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2910" y="500042"/>
            <a:ext cx="8087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La dictadura nazi: el III </a:t>
            </a:r>
            <a:r>
              <a:rPr lang="es-ES" sz="4000" dirty="0" err="1" smtClean="0">
                <a:solidFill>
                  <a:srgbClr val="FF0000"/>
                </a:solidFill>
                <a:latin typeface="Algerian" pitchFamily="82" charset="0"/>
              </a:rPr>
              <a:t>Reich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8229600" cy="20145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Crisis económica: </a:t>
            </a:r>
            <a:r>
              <a:rPr lang="es-ES" sz="2400" dirty="0" smtClean="0">
                <a:latin typeface="Comic Sans MS" pitchFamily="66" charset="0"/>
              </a:rPr>
              <a:t>Indemnizaciones que tuvo que pagar a los vencedores de la “Gran Guerra” en virtud del Tratado de Versalles, fuerte proceso inflacionario, desempleo, etc.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715436" cy="9413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solidFill>
                  <a:srgbClr val="FF0000"/>
                </a:solidFill>
                <a:latin typeface="Algerian" pitchFamily="82" charset="0"/>
              </a:rPr>
              <a:t>Alemania luego de la Primera Guerra </a:t>
            </a:r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Mundial</a:t>
            </a:r>
            <a:endParaRPr lang="es-E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8196" name="Picture 6" descr="http://www.claseshistoria.com/entreguerras/imagenes/%2Bmendigosalema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496"/>
            <a:ext cx="48339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claseshistoria.com/entreguerras/imagenes/%2Bparadaalem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714620"/>
            <a:ext cx="28575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4530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s-ES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None/>
            </a:pPr>
            <a:endParaRPr lang="es-ES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Comic Sans MS" pitchFamily="66" charset="0"/>
              </a:rPr>
              <a:t>La administración pública se depuró con leyes que promovieron el despido por razones políticas y raciales.</a:t>
            </a:r>
          </a:p>
          <a:p>
            <a:pPr algn="just">
              <a:lnSpc>
                <a:spcPct val="90000"/>
              </a:lnSpc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Comic Sans MS" pitchFamily="66" charset="0"/>
              </a:rPr>
              <a:t>Se controló el poder judicial y se crearon tribunales especiales para delitos políticos.</a:t>
            </a:r>
          </a:p>
          <a:p>
            <a:pPr algn="just">
              <a:lnSpc>
                <a:spcPct val="90000"/>
              </a:lnSpc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 smtClean="0">
                <a:latin typeface="Comic Sans MS" pitchFamily="66" charset="0"/>
              </a:rPr>
              <a:t>Los poderes locales fueron suprimidos y el Estado se constituyó así en un ente centralista y unitario.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42976" y="428604"/>
            <a:ext cx="7305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La dictadura nazi: el III </a:t>
            </a:r>
            <a:r>
              <a:rPr lang="es-ES" sz="3600" dirty="0" err="1" smtClean="0">
                <a:solidFill>
                  <a:srgbClr val="FF0000"/>
                </a:solidFill>
                <a:latin typeface="Algerian" pitchFamily="82" charset="0"/>
              </a:rPr>
              <a:t>Reich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4000528" cy="5357850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latin typeface="Comic Sans MS" pitchFamily="66" charset="0"/>
              </a:rPr>
              <a:t>La policía se sustituyó por nuevos cuadros militares como las S.S. Se creó la </a:t>
            </a:r>
            <a:r>
              <a:rPr lang="es-ES" sz="2800" b="1" dirty="0">
                <a:latin typeface="Comic Sans MS" pitchFamily="66" charset="0"/>
              </a:rPr>
              <a:t>Gestapo,</a:t>
            </a:r>
            <a:r>
              <a:rPr lang="es-ES" sz="2800" dirty="0">
                <a:latin typeface="Comic Sans MS" pitchFamily="66" charset="0"/>
              </a:rPr>
              <a:t> encargada de reprimir a los opositores al régimen y del control de la opinión pública.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800" dirty="0">
                <a:latin typeface="Comic Sans MS" pitchFamily="66" charset="0"/>
              </a:rPr>
              <a:t>Los ciudadanos alemanes de origen judío fueron hostigados y se instalaron los primeros campos de concentración a partir de 1933.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2800" dirty="0"/>
          </a:p>
        </p:txBody>
      </p:sp>
      <p:pic>
        <p:nvPicPr>
          <p:cNvPr id="27651" name="Picture 4" descr="http://www.claseshistoria.com/fascismos/imagenes/%2Bjudiopodrid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357686" y="1214422"/>
            <a:ext cx="44291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57224" y="285728"/>
            <a:ext cx="7305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La dictadura nazi: el III </a:t>
            </a:r>
            <a:r>
              <a:rPr lang="es-ES" sz="3600" dirty="0" err="1" smtClean="0">
                <a:solidFill>
                  <a:srgbClr val="FF0000"/>
                </a:solidFill>
                <a:latin typeface="Algerian" pitchFamily="82" charset="0"/>
              </a:rPr>
              <a:t>Reich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675" name="Picture 4" descr="http://www.ushmm.org/lcmedia/photo/lc/image/17/174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273843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dirty="0" smtClean="0">
                <a:latin typeface="Comic Sans MS" pitchFamily="66" charset="0"/>
              </a:rPr>
              <a:t>La noche del 10 de noviembre de 1938 se saquearon e incendiaron numerosas tiendas y establecimientos judíos. Este hecho fue conocido como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“La noche de cristal”</a:t>
            </a:r>
          </a:p>
        </p:txBody>
      </p:sp>
      <p:pic>
        <p:nvPicPr>
          <p:cNvPr id="29699" name="Picture 4" descr="http://www1.yadvashem.org/es/chapter_1/gallery/crucial_year/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28688" y="2214563"/>
            <a:ext cx="357187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www.ozutto.com/blog/wp-content/uploads/2008/11/noche-cristales-rotos-70-aniversario-0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59338" y="2214563"/>
            <a:ext cx="36417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1.yadvashem.org/es/chapter_1/gallery/persecution/01m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4786313" y="1412875"/>
            <a:ext cx="4000500" cy="4802188"/>
          </a:xfrm>
          <a:noFill/>
        </p:spPr>
      </p:pic>
      <p:pic>
        <p:nvPicPr>
          <p:cNvPr id="30723" name="Picture 5" descr="http://www.galeon.com/historiadeisrael/cristaroto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71500" y="1412875"/>
            <a:ext cx="40005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967038" y="423863"/>
            <a:ext cx="470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331913" y="404813"/>
            <a:ext cx="661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" charset="0"/>
              </a:rPr>
              <a:t>ESTABLECIMIENTOS JUDÍOS DESTRUIDOS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800" dirty="0" smtClean="0">
                <a:latin typeface="Comic Sans MS" pitchFamily="66" charset="0"/>
              </a:rPr>
              <a:t>Se adoptó una política intervencionista cuyo objetivo era la </a:t>
            </a:r>
            <a:r>
              <a:rPr lang="es-ES" sz="2800" b="1" dirty="0" smtClean="0">
                <a:latin typeface="Comic Sans MS" pitchFamily="66" charset="0"/>
              </a:rPr>
              <a:t>autarquía</a:t>
            </a:r>
            <a:r>
              <a:rPr lang="es-ES" sz="2800" dirty="0" smtClean="0">
                <a:latin typeface="Comic Sans MS" pitchFamily="66" charset="0"/>
              </a:rPr>
              <a:t>, que se conseguiría mediante el aumento de la producción nacional y la limitación de las importaciones.</a:t>
            </a:r>
          </a:p>
          <a:p>
            <a:pPr algn="just">
              <a:lnSpc>
                <a:spcPct val="80000"/>
              </a:lnSpc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es-ES" sz="2800" dirty="0" smtClean="0">
                <a:latin typeface="Comic Sans MS" pitchFamily="66" charset="0"/>
              </a:rPr>
              <a:t>Se dio prioridad a la </a:t>
            </a:r>
            <a:r>
              <a:rPr lang="es-ES" sz="2800" b="1" dirty="0" smtClean="0">
                <a:latin typeface="Comic Sans MS" pitchFamily="66" charset="0"/>
              </a:rPr>
              <a:t>industria pesada</a:t>
            </a:r>
            <a:r>
              <a:rPr lang="es-ES" sz="2800" dirty="0" smtClean="0">
                <a:latin typeface="Comic Sans MS" pitchFamily="66" charset="0"/>
              </a:rPr>
              <a:t>, en especial la de </a:t>
            </a:r>
            <a:r>
              <a:rPr lang="es-ES" sz="2800" b="1" dirty="0" smtClean="0">
                <a:latin typeface="Comic Sans MS" pitchFamily="66" charset="0"/>
              </a:rPr>
              <a:t>armamentos.</a:t>
            </a:r>
          </a:p>
          <a:p>
            <a:pPr algn="just">
              <a:lnSpc>
                <a:spcPct val="80000"/>
              </a:lnSpc>
              <a:buNone/>
            </a:pPr>
            <a:endParaRPr lang="es-ES" sz="2800" b="1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es-ES" sz="2800" dirty="0" smtClean="0">
                <a:latin typeface="Comic Sans MS" pitchFamily="66" charset="0"/>
              </a:rPr>
              <a:t>Un vasto programa de obras públicas dio trabajo a miles de desempleados, quienes por esta razón siguieron respaldando a su líder.</a:t>
            </a:r>
          </a:p>
          <a:p>
            <a:pPr algn="just">
              <a:lnSpc>
                <a:spcPct val="80000"/>
              </a:lnSpc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es-ES" sz="2800" dirty="0" smtClean="0">
                <a:latin typeface="Comic Sans MS" pitchFamily="66" charset="0"/>
              </a:rPr>
              <a:t>Se promovió el desarrollo agrícola entregando parcelas a los campesinos.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La política económica nazi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laseshistoria.com/entreguerras/imagenes/%2Bgraficoparoalem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laseshistoria.com/entreguerras/imagenes/%2Bgraficogastoalem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0106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>
                <a:latin typeface="Comic Sans MS" pitchFamily="66" charset="0"/>
              </a:rPr>
              <a:t>El antisemitismo llevó a </a:t>
            </a:r>
            <a:r>
              <a:rPr lang="es-ES" sz="2800" b="1" dirty="0" smtClean="0">
                <a:latin typeface="Comic Sans MS" pitchFamily="66" charset="0"/>
              </a:rPr>
              <a:t>prohibir los matrimonios</a:t>
            </a:r>
            <a:r>
              <a:rPr lang="es-ES" sz="2800" dirty="0" smtClean="0">
                <a:latin typeface="Comic Sans MS" pitchFamily="66" charset="0"/>
              </a:rPr>
              <a:t> entre alemanes y judíos.</a:t>
            </a:r>
          </a:p>
          <a:p>
            <a:pPr algn="just"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latin typeface="Comic Sans MS" pitchFamily="66" charset="0"/>
              </a:rPr>
              <a:t>La cultura fue controlada por el estado. La radio fue el medio propagandístico y de ideologización más efectivo.</a:t>
            </a:r>
          </a:p>
          <a:p>
            <a:pPr algn="just">
              <a:buNone/>
            </a:pPr>
            <a:endParaRPr lang="es-ES" sz="2800" dirty="0" smtClean="0"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latin typeface="Comic Sans MS" pitchFamily="66" charset="0"/>
              </a:rPr>
              <a:t>Los intelectuales y artistas críticos al régimen fueron perseguidos, viéndose obligados a exiliarse. Fue el caso del físico judío-alemán Albert Einstein.</a:t>
            </a:r>
          </a:p>
          <a:p>
            <a:endParaRPr lang="es-ES" sz="28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>
                <a:solidFill>
                  <a:srgbClr val="FF0000"/>
                </a:solidFill>
                <a:latin typeface="Algerian" pitchFamily="82" charset="0"/>
              </a:rPr>
              <a:t>La sociedad bajo el nazismo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1973262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itchFamily="66" charset="0"/>
              </a:rPr>
              <a:t>Impulsó una </a:t>
            </a:r>
            <a:r>
              <a:rPr lang="es-ES" b="1" dirty="0" smtClean="0">
                <a:latin typeface="Comic Sans MS" pitchFamily="66" charset="0"/>
              </a:rPr>
              <a:t>política de natalidad </a:t>
            </a:r>
            <a:r>
              <a:rPr lang="es-ES" dirty="0" smtClean="0">
                <a:latin typeface="Comic Sans MS" pitchFamily="66" charset="0"/>
              </a:rPr>
              <a:t>premiando a las mujeres más prolíficas. Estas ofrecían sus vástagos al </a:t>
            </a:r>
            <a:r>
              <a:rPr lang="es-ES" dirty="0" err="1" smtClean="0">
                <a:latin typeface="Comic Sans MS" pitchFamily="66" charset="0"/>
              </a:rPr>
              <a:t>Führer</a:t>
            </a:r>
            <a:r>
              <a:rPr lang="es-ES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35843" name="Picture 4" descr="http://usuarios.lycos.es/nyssv/PramenZivota.jpg"/>
          <p:cNvPicPr>
            <a:picLocks noChangeAspect="1" noChangeArrowheads="1"/>
          </p:cNvPicPr>
          <p:nvPr/>
        </p:nvPicPr>
        <p:blipFill>
          <a:blip r:embed="rId2" r:link="rId3"/>
          <a:srcRect b="32520"/>
          <a:stretch>
            <a:fillRect/>
          </a:stretch>
        </p:blipFill>
        <p:spPr bwMode="auto">
          <a:xfrm>
            <a:off x="1643063" y="1785938"/>
            <a:ext cx="55006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5286375" cy="4857764"/>
          </a:xfrm>
        </p:spPr>
        <p:txBody>
          <a:bodyPr/>
          <a:lstStyle/>
          <a:p>
            <a:pPr algn="just"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  En el aspecto político:</a:t>
            </a:r>
            <a:r>
              <a:rPr lang="es-E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s-ES" sz="2800" b="1" dirty="0" smtClean="0">
                <a:latin typeface="Comic Sans MS" pitchFamily="66" charset="0"/>
              </a:rPr>
              <a:t>La República de Weimar</a:t>
            </a:r>
            <a:r>
              <a:rPr lang="es-ES" sz="2800" dirty="0" smtClean="0">
                <a:latin typeface="Comic Sans MS" pitchFamily="66" charset="0"/>
              </a:rPr>
              <a:t>, que había reemplazado a la Monarquía ante la huida del káiser Guillermo II, se vio sacudida por varios </a:t>
            </a:r>
            <a:r>
              <a:rPr lang="es-ES" sz="2800" b="1" dirty="0" smtClean="0">
                <a:latin typeface="Comic Sans MS" pitchFamily="66" charset="0"/>
              </a:rPr>
              <a:t>intentos de golpe de estado</a:t>
            </a:r>
            <a:r>
              <a:rPr lang="es-ES" sz="2800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es-ES" sz="2800" dirty="0" smtClean="0">
                <a:latin typeface="Comic Sans MS" pitchFamily="66" charset="0"/>
              </a:rPr>
              <a:t>En 1925, la elección de </a:t>
            </a:r>
            <a:r>
              <a:rPr lang="es-ES" sz="2800" b="1" dirty="0" err="1" smtClean="0">
                <a:latin typeface="Comic Sans MS" pitchFamily="66" charset="0"/>
              </a:rPr>
              <a:t>Hindenburg</a:t>
            </a:r>
            <a:r>
              <a:rPr lang="es-ES" sz="2800" b="1" dirty="0" smtClean="0">
                <a:latin typeface="Comic Sans MS" pitchFamily="66" charset="0"/>
              </a:rPr>
              <a:t> </a:t>
            </a:r>
            <a:r>
              <a:rPr lang="es-ES" sz="2800" dirty="0" smtClean="0">
                <a:latin typeface="Comic Sans MS" pitchFamily="66" charset="0"/>
              </a:rPr>
              <a:t>como presidente trajo un periodo de estabilidad política.</a:t>
            </a:r>
          </a:p>
          <a:p>
            <a:endParaRPr lang="es-ES" dirty="0" smtClean="0"/>
          </a:p>
        </p:txBody>
      </p:sp>
      <p:pic>
        <p:nvPicPr>
          <p:cNvPr id="9219" name="Picture 2" descr="click to 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4"/>
            <a:ext cx="3571876" cy="50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57192" y="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Alemania luego de la Primera Guerra Mundial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800" dirty="0" smtClean="0"/>
              <a:t>El </a:t>
            </a:r>
            <a:r>
              <a:rPr lang="es-ES" sz="2800" dirty="0"/>
              <a:t>programa </a:t>
            </a:r>
            <a:r>
              <a:rPr lang="es-ES" sz="2800" dirty="0" smtClean="0"/>
              <a:t>nazi: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800" dirty="0"/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s-ES" sz="2800" i="1" dirty="0"/>
              <a:t>“Exigimos, basándonos en el derecho de los pueblos (…) la reunión de todos los alemanes en una gran Alemania</a:t>
            </a:r>
            <a:r>
              <a:rPr lang="es-ES" sz="2800" i="1" dirty="0" smtClean="0"/>
              <a:t>”. </a:t>
            </a:r>
            <a:r>
              <a:rPr lang="es-ES" sz="2800" i="1" dirty="0" smtClean="0">
                <a:solidFill>
                  <a:srgbClr val="FF0000"/>
                </a:solidFill>
              </a:rPr>
              <a:t>(Pangermanismo)</a:t>
            </a:r>
            <a:endParaRPr lang="es-ES" sz="2800" i="1" dirty="0">
              <a:solidFill>
                <a:srgbClr val="FF0000"/>
              </a:solidFill>
            </a:endParaRP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FontTx/>
              <a:buAutoNum type="arabicPeriod" startAt="4"/>
              <a:defRPr/>
            </a:pPr>
            <a:r>
              <a:rPr lang="es-ES" sz="2800" i="1" dirty="0"/>
              <a:t>“Solo puede ser ciudadano aquel que forma parte del pueblo (…) ningún judío forma parte del </a:t>
            </a:r>
            <a:r>
              <a:rPr lang="es-ES" sz="2800" i="1" dirty="0" smtClean="0"/>
              <a:t>pueblo”. </a:t>
            </a:r>
            <a:r>
              <a:rPr lang="es-ES" sz="2800" i="1" dirty="0" smtClean="0">
                <a:solidFill>
                  <a:srgbClr val="FF0000"/>
                </a:solidFill>
              </a:rPr>
              <a:t>(Racismo)</a:t>
            </a:r>
            <a:endParaRPr lang="es-ES" sz="2800" i="1" dirty="0">
              <a:solidFill>
                <a:srgbClr val="FF0000"/>
              </a:solidFill>
            </a:endParaRP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800" i="1" dirty="0">
                <a:solidFill>
                  <a:schemeClr val="accent2"/>
                </a:solidFill>
              </a:rPr>
              <a:t>23</a:t>
            </a:r>
            <a:r>
              <a:rPr lang="es-ES" sz="2800" i="1" dirty="0"/>
              <a:t>. “Exigimos que la ley luche contra la mentira política y su difusión por medio de la prensa. Los periódicos cuya acción sea contraria al interés general deben prohibirse”.</a:t>
            </a:r>
          </a:p>
          <a:p>
            <a:pPr marL="609600" indent="-609600" algn="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400" i="1" dirty="0"/>
          </a:p>
          <a:p>
            <a:pPr marL="609600" indent="-609600" algn="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400" dirty="0"/>
              <a:t>Los 28 puntos del Programa Nazi, 1920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17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IDEAS NAZIS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4614863" cy="6238897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800" dirty="0">
                <a:solidFill>
                  <a:srgbClr val="FF0000"/>
                </a:solidFill>
                <a:latin typeface="Algerian" pitchFamily="82" charset="0"/>
              </a:rPr>
              <a:t>Invocación al </a:t>
            </a:r>
            <a:r>
              <a:rPr lang="es-ES" sz="2800" dirty="0" err="1">
                <a:solidFill>
                  <a:srgbClr val="FF0000"/>
                </a:solidFill>
                <a:latin typeface="Algerian" pitchFamily="82" charset="0"/>
              </a:rPr>
              <a:t>führer</a:t>
            </a:r>
            <a:r>
              <a:rPr lang="es-ES" sz="2800" dirty="0">
                <a:solidFill>
                  <a:srgbClr val="FF0000"/>
                </a:solidFill>
                <a:latin typeface="Algerian" pitchFamily="82" charset="0"/>
              </a:rPr>
              <a:t> por los escolares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800" dirty="0"/>
              <a:t>Antes de la </a:t>
            </a:r>
            <a:r>
              <a:rPr lang="es-ES" sz="2800" dirty="0" smtClean="0"/>
              <a:t>comida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800" dirty="0"/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800" i="1" dirty="0"/>
              <a:t>“¡</a:t>
            </a:r>
            <a:r>
              <a:rPr lang="es-ES" sz="2800" i="1" dirty="0" err="1"/>
              <a:t>Führer</a:t>
            </a:r>
            <a:r>
              <a:rPr lang="es-ES" sz="2800" i="1" dirty="0"/>
              <a:t>, mi </a:t>
            </a:r>
            <a:r>
              <a:rPr lang="es-ES" sz="2800" i="1" dirty="0" err="1"/>
              <a:t>führer</a:t>
            </a:r>
            <a:r>
              <a:rPr lang="es-ES" sz="2800" i="1" dirty="0"/>
              <a:t>, concedido a mi por el señor, protégeme y resguárdame mientras viva! Tú has salvado a Alemania de la más profunda aflicción. Hoy te doy gracias por mi pan cotidiano. </a:t>
            </a:r>
            <a:r>
              <a:rPr lang="es-ES" sz="2800" i="1" dirty="0" err="1"/>
              <a:t>Estáte</a:t>
            </a:r>
            <a:r>
              <a:rPr lang="es-ES" sz="2800" i="1" dirty="0"/>
              <a:t> mucho tiempo junto a mí, no me desampares. ¡</a:t>
            </a:r>
            <a:r>
              <a:rPr lang="es-ES" sz="2800" i="1" dirty="0" err="1"/>
              <a:t>Führer</a:t>
            </a:r>
            <a:r>
              <a:rPr lang="es-ES" sz="2800" i="1" dirty="0"/>
              <a:t>, mi </a:t>
            </a:r>
            <a:r>
              <a:rPr lang="es-ES" sz="2800" i="1" dirty="0" err="1"/>
              <a:t>führer</a:t>
            </a:r>
            <a:r>
              <a:rPr lang="es-ES" sz="2800" i="1" dirty="0"/>
              <a:t>, mi fe y mi luz </a:t>
            </a:r>
            <a:r>
              <a:rPr lang="es-ES" sz="2800" i="1" dirty="0" err="1"/>
              <a:t>Heil</a:t>
            </a:r>
            <a:r>
              <a:rPr lang="es-ES" sz="2800" i="1" dirty="0"/>
              <a:t>, </a:t>
            </a:r>
            <a:r>
              <a:rPr lang="es-ES" sz="2800" i="1" dirty="0" err="1"/>
              <a:t>mein</a:t>
            </a:r>
            <a:r>
              <a:rPr lang="es-ES" sz="2800" i="1" dirty="0"/>
              <a:t> </a:t>
            </a:r>
            <a:r>
              <a:rPr lang="es-ES" sz="2800" i="1" dirty="0" err="1"/>
              <a:t>führer</a:t>
            </a:r>
            <a:r>
              <a:rPr lang="es-ES" sz="2800" i="1" dirty="0"/>
              <a:t>!”</a:t>
            </a:r>
          </a:p>
        </p:txBody>
      </p:sp>
      <p:pic>
        <p:nvPicPr>
          <p:cNvPr id="37891" name="Picture 4" descr="http://www.ushmm.org/museum/exhibit/online/olympics/images/b26-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57813" y="3929063"/>
            <a:ext cx="3429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http://i30.tinypic.com/fbhm5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3429000" cy="34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5433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3200" dirty="0" smtClean="0">
                <a:latin typeface="Comic Sans MS" pitchFamily="66" charset="0"/>
              </a:rPr>
              <a:t>“Debe subordinarse al esposo, el jefe, y dedicarse a ser la madre de los futuros soldados de la patria”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El papel de las mujeres</a:t>
            </a:r>
          </a:p>
        </p:txBody>
      </p:sp>
      <p:pic>
        <p:nvPicPr>
          <p:cNvPr id="38916" name="Picture 5" descr="http://3.bp.blogspot.com/_C3Ao7IMS0B8/S9SZbLUIGtI/AAAAAAAAAMs/ac4Lm7lRFdQ/s1600/propaganda+nazi+familia+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88"/>
            <a:ext cx="377190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s-ES" sz="3200" dirty="0" smtClean="0">
                <a:latin typeface="Comic Sans MS" pitchFamily="66" charset="0"/>
              </a:rPr>
              <a:t>“La culminación de toda la labor educacional del estado racista consistirá en </a:t>
            </a:r>
            <a:r>
              <a:rPr lang="es-ES" sz="3200" b="1" dirty="0" smtClean="0">
                <a:latin typeface="Comic Sans MS" pitchFamily="66" charset="0"/>
              </a:rPr>
              <a:t>infiltrar instintiva y racionalmente</a:t>
            </a:r>
            <a:r>
              <a:rPr lang="es-ES" sz="3200" dirty="0" smtClean="0">
                <a:latin typeface="Comic Sans MS" pitchFamily="66" charset="0"/>
              </a:rPr>
              <a:t> en los corazones y en los cerebros de la juventud la noción y el </a:t>
            </a:r>
            <a:r>
              <a:rPr lang="es-ES" sz="3200" b="1" dirty="0" smtClean="0">
                <a:latin typeface="Comic Sans MS" pitchFamily="66" charset="0"/>
              </a:rPr>
              <a:t>sentimiento de raza</a:t>
            </a:r>
            <a:r>
              <a:rPr lang="es-ES" sz="3200" dirty="0" smtClean="0">
                <a:latin typeface="Comic Sans MS" pitchFamily="66" charset="0"/>
              </a:rPr>
              <a:t>. Ningún adolescente, sea varón o mujer, deberá dejar la escuela antes de hallarse plenamente compenetrado con lo que significa la puridad de la sangre y su necesidad. Además, esta educación, desde el punto de vista racial, tiene que alcanzar su perfección en el </a:t>
            </a:r>
            <a:r>
              <a:rPr lang="es-ES" sz="3200" b="1" dirty="0" smtClean="0">
                <a:latin typeface="Comic Sans MS" pitchFamily="66" charset="0"/>
              </a:rPr>
              <a:t>servicio militar”.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Hitler y la raza blanca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8229600" cy="2595562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dirty="0" smtClean="0"/>
              <a:t>… </a:t>
            </a:r>
            <a:r>
              <a:rPr lang="es-ES" dirty="0" smtClean="0">
                <a:latin typeface="Comic Sans MS" pitchFamily="66" charset="0"/>
              </a:rPr>
              <a:t>Lealtad, espíritu de sacrificio y discreción son virtudes indispensables a un gran pueblo; virtudes cuya enseñanza y cultivo en la escuela, tienen más importancia que muchas de las asignaturas que llenan los programas escolares”</a:t>
            </a:r>
          </a:p>
          <a:p>
            <a:pPr algn="r">
              <a:buFontTx/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Adolf Hitler, Mi lucha, 1925</a:t>
            </a:r>
          </a:p>
        </p:txBody>
      </p:sp>
      <p:pic>
        <p:nvPicPr>
          <p:cNvPr id="40963" name="Picture 4" descr="http://elbauldejosete.files.wordpress.com/2009/02/bellamy_salute_1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16013" y="3071813"/>
            <a:ext cx="3168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http://www.claseshistoria.com/fascismos/imagenes/%2Bjhitleriana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003800" y="3071813"/>
            <a:ext cx="33131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s-ES" sz="2800" i="1" dirty="0" smtClean="0">
                <a:latin typeface="Comic Sans MS" pitchFamily="66" charset="0"/>
              </a:rPr>
              <a:t>“Artículo 1: Quedan prohibidos los matrimonios entre judíos y súbditos de sangre alemana. Los matrimonios concertados a pesar de esta prohibición son nulos de todo derecho, incluso si, para burlar la ley, hubiesen sido contraídos en el extranjero.(…)</a:t>
            </a:r>
          </a:p>
          <a:p>
            <a:pPr algn="just">
              <a:buFontTx/>
              <a:buNone/>
            </a:pPr>
            <a:endParaRPr lang="es-ES" sz="2800" i="1" dirty="0" smtClean="0"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es-ES" sz="2800" i="1" dirty="0" smtClean="0">
                <a:latin typeface="Comic Sans MS" pitchFamily="66" charset="0"/>
              </a:rPr>
              <a:t>Artículo 4: Queda prohibido que los judíos enarbolen o se engalanen con los colores nacionales”.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Las leyes de </a:t>
            </a:r>
            <a:r>
              <a:rPr lang="es-ES" dirty="0" err="1">
                <a:solidFill>
                  <a:srgbClr val="FF0000"/>
                </a:solidFill>
                <a:latin typeface="Algerian" pitchFamily="82" charset="0"/>
              </a:rPr>
              <a:t>Nuremberg</a:t>
            </a: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 (1935)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6240463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3600" dirty="0"/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4000" dirty="0">
                <a:latin typeface="Comic Sans MS" pitchFamily="66" charset="0"/>
              </a:rPr>
              <a:t>“Cuando el territorio del </a:t>
            </a:r>
            <a:r>
              <a:rPr lang="es-ES" sz="4000" dirty="0" err="1">
                <a:latin typeface="Comic Sans MS" pitchFamily="66" charset="0"/>
              </a:rPr>
              <a:t>Reich</a:t>
            </a:r>
            <a:r>
              <a:rPr lang="es-ES" sz="4000" dirty="0">
                <a:latin typeface="Comic Sans MS" pitchFamily="66" charset="0"/>
              </a:rPr>
              <a:t> contenga a todos los alemanes, sino se muestra capaz de alimentarlos, de la necesidad de este pueblo nacerá su derecho moral a conquistar tierras extranjeras. El arado será sustituido entonces por la espada, y las lágrimas de la guerra prepararán las cosechas en un mundo futuro”</a:t>
            </a:r>
          </a:p>
          <a:p>
            <a:pPr marL="274320" indent="-274320" algn="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z="2400" dirty="0">
                <a:solidFill>
                  <a:srgbClr val="FF0000"/>
                </a:solidFill>
              </a:rPr>
              <a:t>Adolf Hitler, Mi lucha, 1925</a:t>
            </a:r>
          </a:p>
          <a:p>
            <a:pPr marL="274320" indent="-274320" algn="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400" dirty="0"/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2400" dirty="0"/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3600" dirty="0"/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29600" cy="1905000"/>
          </a:xfrm>
        </p:spPr>
        <p:txBody>
          <a:bodyPr/>
          <a:lstStyle/>
          <a:p>
            <a:pPr algn="just"/>
            <a:r>
              <a:rPr lang="es-ES" sz="3200" dirty="0" smtClean="0">
                <a:latin typeface="Comic Sans MS" pitchFamily="66" charset="0"/>
              </a:rPr>
              <a:t>La crisis de 1929 agravaría los problemas económicos.</a:t>
            </a:r>
          </a:p>
          <a:p>
            <a:pPr algn="just">
              <a:buFont typeface="Wingdings 2" pitchFamily="18" charset="2"/>
              <a:buNone/>
            </a:pPr>
            <a:endParaRPr lang="es-ES" sz="3200" dirty="0" smtClean="0">
              <a:latin typeface="Comic Sans MS" pitchFamily="66" charset="0"/>
            </a:endParaRPr>
          </a:p>
          <a:p>
            <a:pPr algn="just"/>
            <a:r>
              <a:rPr lang="es-ES" sz="3200" dirty="0" smtClean="0">
                <a:latin typeface="Comic Sans MS" pitchFamily="66" charset="0"/>
              </a:rPr>
              <a:t>Sentimiento de f</a:t>
            </a:r>
            <a:r>
              <a:rPr lang="es-ES" sz="3200" b="1" dirty="0" smtClean="0">
                <a:latin typeface="Comic Sans MS" pitchFamily="66" charset="0"/>
              </a:rPr>
              <a:t>rustración</a:t>
            </a:r>
            <a:r>
              <a:rPr lang="es-ES" sz="3200" dirty="0" smtClean="0">
                <a:latin typeface="Comic Sans MS" pitchFamily="66" charset="0"/>
              </a:rPr>
              <a:t> y de </a:t>
            </a:r>
            <a:r>
              <a:rPr lang="es-ES" sz="3200" b="1" dirty="0" smtClean="0">
                <a:latin typeface="Comic Sans MS" pitchFamily="66" charset="0"/>
              </a:rPr>
              <a:t>humillación</a:t>
            </a:r>
            <a:r>
              <a:rPr lang="es-ES" sz="3200" dirty="0" smtClean="0">
                <a:latin typeface="Comic Sans MS" pitchFamily="66" charset="0"/>
              </a:rPr>
              <a:t> en un gran sector de la población generó un deseo de revancha.</a:t>
            </a:r>
          </a:p>
          <a:p>
            <a:pPr algn="just">
              <a:buNone/>
            </a:pPr>
            <a:endParaRPr lang="es-ES" sz="3200" dirty="0" smtClean="0">
              <a:latin typeface="Comic Sans MS" pitchFamily="66" charset="0"/>
            </a:endParaRPr>
          </a:p>
          <a:p>
            <a:pPr algn="just"/>
            <a:r>
              <a:rPr lang="es-ES_tradnl" sz="3200" dirty="0" smtClean="0">
                <a:latin typeface="Comic Sans MS" pitchFamily="66" charset="0"/>
              </a:rPr>
              <a:t>Presencia de grupos racistas.</a:t>
            </a:r>
            <a:endParaRPr lang="es-ES" sz="3200" dirty="0" smtClean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28572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Alemania luego de la Primera Guerra Mundial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4786345" cy="5376862"/>
          </a:xfrm>
        </p:spPr>
        <p:txBody>
          <a:bodyPr/>
          <a:lstStyle/>
          <a:p>
            <a:pPr algn="just"/>
            <a:r>
              <a:rPr lang="es-ES" sz="2800" dirty="0" smtClean="0">
                <a:latin typeface="Comic Sans MS" pitchFamily="66" charset="0"/>
              </a:rPr>
              <a:t>El Partido Obrero Nacional Socialista Alemán o Partido Nazi se formó en 1920 y Hitler asume el liderazgo.</a:t>
            </a:r>
          </a:p>
          <a:p>
            <a:pPr algn="just"/>
            <a:r>
              <a:rPr lang="es-ES" sz="2800" dirty="0" smtClean="0">
                <a:latin typeface="Comic Sans MS" pitchFamily="66" charset="0"/>
              </a:rPr>
              <a:t>Esta agrupación adopta una serie de emblemas y símbolos: el uso de la </a:t>
            </a:r>
            <a:r>
              <a:rPr lang="es-ES" sz="2800" b="1" dirty="0" smtClean="0">
                <a:latin typeface="Comic Sans MS" pitchFamily="66" charset="0"/>
              </a:rPr>
              <a:t>camisa parda, el saludo romano y la cruz gamada.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6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latin typeface="Algerian" pitchFamily="82" charset="0"/>
              </a:rPr>
              <a:t>El Partido Nazi y </a:t>
            </a:r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Hitler</a:t>
            </a:r>
            <a:endParaRPr lang="es-E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1268" name="Picture 5" descr="http://www.monografias.com/trabajos30/biografia-hitler/bio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000760" y="4643446"/>
            <a:ext cx="1857389" cy="18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http://www.biografiasyvidas.com/monografia/hitler/fotos/hitler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143000"/>
            <a:ext cx="3386138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5143536" cy="557214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3200" dirty="0" smtClean="0">
                <a:latin typeface="Comic Sans MS" pitchFamily="66" charset="0"/>
              </a:rPr>
              <a:t>El partido contaba con una agrupación paramilitar de disciplina férrea: Las </a:t>
            </a:r>
            <a:r>
              <a:rPr lang="es-ES" sz="3200" b="1" dirty="0" smtClean="0">
                <a:latin typeface="Comic Sans MS" pitchFamily="66" charset="0"/>
              </a:rPr>
              <a:t>S.A, o Secciones de Asalto</a:t>
            </a:r>
            <a:r>
              <a:rPr lang="es-ES" sz="3200" dirty="0" smtClean="0">
                <a:latin typeface="Comic Sans MS" pitchFamily="66" charset="0"/>
              </a:rPr>
              <a:t>, que se encargaron del dominio de las calles mediante el uso de la violencia atacando sindicatos y partidos de izquierda.</a:t>
            </a:r>
          </a:p>
          <a:p>
            <a:pPr>
              <a:lnSpc>
                <a:spcPct val="90000"/>
              </a:lnSpc>
            </a:pPr>
            <a:endParaRPr lang="es-ES" dirty="0" smtClean="0"/>
          </a:p>
        </p:txBody>
      </p:sp>
      <p:pic>
        <p:nvPicPr>
          <p:cNvPr id="12291" name="Picture 5" descr="http://www.claseshistoria.com/fascismos/imagenes/%2Bpostersa.jpg"/>
          <p:cNvPicPr>
            <a:picLocks noChangeAspect="1" noChangeArrowheads="1"/>
          </p:cNvPicPr>
          <p:nvPr/>
        </p:nvPicPr>
        <p:blipFill>
          <a:blip r:embed="rId2" r:link="rId3"/>
          <a:srcRect b="11090"/>
          <a:stretch>
            <a:fillRect/>
          </a:stretch>
        </p:blipFill>
        <p:spPr bwMode="auto">
          <a:xfrm>
            <a:off x="5500694" y="1357298"/>
            <a:ext cx="33131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357290" y="285728"/>
            <a:ext cx="6607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El Partido Nazi y Hitler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4857784" cy="54292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3200" dirty="0" smtClean="0">
                <a:latin typeface="Comic Sans MS" pitchFamily="66" charset="0"/>
              </a:rPr>
              <a:t>En sus discursos, Hitler se pronunció a favor de un 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nacionalismo expansivo</a:t>
            </a:r>
            <a:r>
              <a:rPr lang="es-E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200" dirty="0" smtClean="0">
                <a:latin typeface="Comic Sans MS" pitchFamily="66" charset="0"/>
              </a:rPr>
              <a:t>que, basado en la teoría del 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espacio vital</a:t>
            </a:r>
            <a:r>
              <a:rPr lang="es-ES" sz="3200" dirty="0" smtClean="0">
                <a:latin typeface="Comic Sans MS" pitchFamily="66" charset="0"/>
              </a:rPr>
              <a:t>, afirmaba el derecho alemán de poseer territorio suficiente para albergar al gran pueblo germano.</a:t>
            </a:r>
          </a:p>
        </p:txBody>
      </p:sp>
      <p:pic>
        <p:nvPicPr>
          <p:cNvPr id="13315" name="Picture 4" descr="http://3.bp.blogspot.com/_KcxHF1EZhxQ/SGbHCxmbYII/AAAAAAAAAAs/xv_V3TYAw6A/s320/hitler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1142984"/>
            <a:ext cx="357190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142976" y="285728"/>
            <a:ext cx="6607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El Partido Nazi y Hitler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4643470" cy="5429288"/>
          </a:xfrm>
        </p:spPr>
        <p:txBody>
          <a:bodyPr/>
          <a:lstStyle/>
          <a:p>
            <a:pPr algn="just"/>
            <a:r>
              <a:rPr lang="es-ES" sz="3200" dirty="0" smtClean="0">
                <a:latin typeface="Comic Sans MS" pitchFamily="66" charset="0"/>
              </a:rPr>
              <a:t>En el primer congreso del partido, celebrado en </a:t>
            </a:r>
            <a:r>
              <a:rPr lang="es-ES" sz="3200" dirty="0" err="1" smtClean="0">
                <a:latin typeface="Comic Sans MS" pitchFamily="66" charset="0"/>
              </a:rPr>
              <a:t>Munich</a:t>
            </a:r>
            <a:r>
              <a:rPr lang="es-ES" sz="3200" dirty="0" smtClean="0">
                <a:latin typeface="Comic Sans MS" pitchFamily="66" charset="0"/>
              </a:rPr>
              <a:t>, Hitler anunció su voluntad de </a:t>
            </a:r>
            <a:r>
              <a:rPr lang="es-ES" sz="3200" b="1" dirty="0" smtClean="0">
                <a:latin typeface="Comic Sans MS" pitchFamily="66" charset="0"/>
              </a:rPr>
              <a:t>derrocar a la República.</a:t>
            </a:r>
          </a:p>
          <a:p>
            <a:pPr algn="just"/>
            <a:r>
              <a:rPr lang="es-ES" sz="3200" dirty="0" smtClean="0">
                <a:latin typeface="Comic Sans MS" pitchFamily="66" charset="0"/>
              </a:rPr>
              <a:t> Responsabilizó de los males del país a los judíos y marxistas y exigió la supresión del Tratado de Versalles.</a:t>
            </a:r>
          </a:p>
          <a:p>
            <a:endParaRPr lang="es-ES" dirty="0" smtClean="0"/>
          </a:p>
        </p:txBody>
      </p:sp>
      <p:pic>
        <p:nvPicPr>
          <p:cNvPr id="14339" name="Picture 4" descr="http://bp2.blogger.com/_8llqw2uRp-g/R0qJgcdFbfI/AAAAAAAAAIg/aNCt1WFkRhY/s400/hitler_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57752" y="1142984"/>
            <a:ext cx="40259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142976" y="285728"/>
            <a:ext cx="6607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Algerian" pitchFamily="82" charset="0"/>
              </a:rPr>
              <a:t>El Partido Nazi y Hitler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904875"/>
            <a:ext cx="4714875" cy="5953125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itchFamily="66" charset="0"/>
              </a:rPr>
              <a:t>En 1923 protagonizó el </a:t>
            </a:r>
            <a:r>
              <a:rPr lang="es-ES" b="1" dirty="0" err="1" smtClean="0">
                <a:latin typeface="Comic Sans MS" pitchFamily="66" charset="0"/>
              </a:rPr>
              <a:t>Putsch</a:t>
            </a:r>
            <a:r>
              <a:rPr lang="es-ES" b="1" dirty="0" smtClean="0">
                <a:latin typeface="Comic Sans MS" pitchFamily="66" charset="0"/>
              </a:rPr>
              <a:t> de </a:t>
            </a:r>
            <a:r>
              <a:rPr lang="es-ES" b="1" dirty="0" err="1" smtClean="0">
                <a:latin typeface="Comic Sans MS" pitchFamily="66" charset="0"/>
              </a:rPr>
              <a:t>Munich</a:t>
            </a:r>
            <a:r>
              <a:rPr lang="es-ES" dirty="0" smtClean="0">
                <a:latin typeface="Comic Sans MS" pitchFamily="66" charset="0"/>
              </a:rPr>
              <a:t> (intento de golpe de estado), razón por la cual fue encarcelado.</a:t>
            </a:r>
          </a:p>
          <a:p>
            <a:pPr algn="just">
              <a:buNone/>
            </a:pPr>
            <a:endParaRPr lang="es-ES" dirty="0" smtClean="0">
              <a:latin typeface="Comic Sans MS" pitchFamily="66" charset="0"/>
            </a:endParaRPr>
          </a:p>
          <a:p>
            <a:pPr algn="just"/>
            <a:r>
              <a:rPr lang="es-ES" dirty="0" smtClean="0">
                <a:latin typeface="Comic Sans MS" pitchFamily="66" charset="0"/>
              </a:rPr>
              <a:t>Durante su encierro, que duró seis meses, escribió </a:t>
            </a:r>
            <a:r>
              <a:rPr lang="es-ES" b="1" dirty="0" err="1" smtClean="0">
                <a:latin typeface="Comic Sans MS" pitchFamily="66" charset="0"/>
              </a:rPr>
              <a:t>Mein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Kampf</a:t>
            </a:r>
            <a:r>
              <a:rPr lang="es-ES" b="1" dirty="0" smtClean="0">
                <a:latin typeface="Comic Sans MS" pitchFamily="66" charset="0"/>
              </a:rPr>
              <a:t> (Mi lucha),</a:t>
            </a:r>
            <a:r>
              <a:rPr lang="es-ES" dirty="0" smtClean="0">
                <a:latin typeface="Comic Sans MS" pitchFamily="66" charset="0"/>
              </a:rPr>
              <a:t> libro en el que expone sus ideas (crítica a las instituciones democráticas, belicismo y expansionismo, anticomunismo, racismo, etc.)</a:t>
            </a:r>
          </a:p>
        </p:txBody>
      </p:sp>
      <p:pic>
        <p:nvPicPr>
          <p:cNvPr id="15363" name="Picture 4" descr="http://www.claseshistoria.com/fascismos/imagenes/%2Bmeinkampf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1000108"/>
            <a:ext cx="360203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714480" y="21429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lgerian" pitchFamily="82" charset="0"/>
              </a:rPr>
              <a:t>El Partido Nazi y Hitler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358</TotalTime>
  <Words>1626</Words>
  <Application>Microsoft Office PowerPoint</Application>
  <PresentationFormat>Presentación en pantalla (4:3)</PresentationFormat>
  <Paragraphs>104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Papel</vt:lpstr>
      <vt:lpstr>EL NAZISMO ALEMÁN</vt:lpstr>
      <vt:lpstr>Alemania luego de la Primera Guerra Mundial</vt:lpstr>
      <vt:lpstr>Diapositiva 3</vt:lpstr>
      <vt:lpstr>Diapositiva 4</vt:lpstr>
      <vt:lpstr>El Partido Nazi y Hitler</vt:lpstr>
      <vt:lpstr>Diapositiva 6</vt:lpstr>
      <vt:lpstr>Diapositiva 7</vt:lpstr>
      <vt:lpstr>Diapositiva 8</vt:lpstr>
      <vt:lpstr>Diapositiva 9</vt:lpstr>
      <vt:lpstr>Diapositiva 10</vt:lpstr>
      <vt:lpstr>Propaganda de campañas electorales</vt:lpstr>
      <vt:lpstr>El ascenso de Hitler al poder</vt:lpstr>
      <vt:lpstr>Diapositiva 13</vt:lpstr>
      <vt:lpstr>La  Alemania Nazi</vt:lpstr>
      <vt:lpstr>Diapositiva 15</vt:lpstr>
      <vt:lpstr>Diapositiva 16</vt:lpstr>
      <vt:lpstr>Diapositiva 17</vt:lpstr>
      <vt:lpstr>La dictadura nazi: el III Reich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La política económica nazi</vt:lpstr>
      <vt:lpstr>Diapositiva 26</vt:lpstr>
      <vt:lpstr>Diapositiva 27</vt:lpstr>
      <vt:lpstr>La sociedad bajo el nazismo</vt:lpstr>
      <vt:lpstr>Diapositiva 29</vt:lpstr>
      <vt:lpstr>IDEAS NAZIS</vt:lpstr>
      <vt:lpstr>Diapositiva 31</vt:lpstr>
      <vt:lpstr>El papel de las mujeres</vt:lpstr>
      <vt:lpstr>Hitler y la raza blanca</vt:lpstr>
      <vt:lpstr>Diapositiva 34</vt:lpstr>
      <vt:lpstr>Las leyes de Nuremberg (1935)</vt:lpstr>
      <vt:lpstr>Diapositiva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Jeannet</dc:creator>
  <cp:lastModifiedBy>Carlos</cp:lastModifiedBy>
  <cp:revision>22</cp:revision>
  <dcterms:created xsi:type="dcterms:W3CDTF">2009-05-21T08:34:59Z</dcterms:created>
  <dcterms:modified xsi:type="dcterms:W3CDTF">2012-09-11T01:13:19Z</dcterms:modified>
</cp:coreProperties>
</file>