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sldIdLst>
    <p:sldId id="256" r:id="rId2"/>
    <p:sldId id="317" r:id="rId3"/>
    <p:sldId id="308" r:id="rId4"/>
    <p:sldId id="309" r:id="rId5"/>
    <p:sldId id="257" r:id="rId6"/>
    <p:sldId id="291" r:id="rId7"/>
    <p:sldId id="286" r:id="rId8"/>
    <p:sldId id="287" r:id="rId9"/>
    <p:sldId id="290" r:id="rId10"/>
    <p:sldId id="258" r:id="rId11"/>
    <p:sldId id="259" r:id="rId12"/>
    <p:sldId id="310" r:id="rId13"/>
    <p:sldId id="260" r:id="rId14"/>
    <p:sldId id="261" r:id="rId15"/>
    <p:sldId id="289" r:id="rId16"/>
    <p:sldId id="262" r:id="rId17"/>
    <p:sldId id="311" r:id="rId18"/>
    <p:sldId id="288" r:id="rId19"/>
    <p:sldId id="263" r:id="rId20"/>
    <p:sldId id="264" r:id="rId21"/>
    <p:sldId id="300" r:id="rId22"/>
    <p:sldId id="301" r:id="rId23"/>
    <p:sldId id="299" r:id="rId24"/>
    <p:sldId id="265" r:id="rId25"/>
    <p:sldId id="266" r:id="rId26"/>
    <p:sldId id="305" r:id="rId27"/>
    <p:sldId id="312" r:id="rId28"/>
    <p:sldId id="314" r:id="rId29"/>
    <p:sldId id="315" r:id="rId30"/>
    <p:sldId id="267" r:id="rId31"/>
    <p:sldId id="268" r:id="rId32"/>
    <p:sldId id="303" r:id="rId33"/>
    <p:sldId id="295" r:id="rId34"/>
    <p:sldId id="316" r:id="rId35"/>
    <p:sldId id="304" r:id="rId36"/>
    <p:sldId id="296" r:id="rId37"/>
    <p:sldId id="297" r:id="rId3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44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9CB17C-9329-4AF2-A504-FFDB215B0541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10" name="9 Rectángulo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F5CC65-A21B-4028-BEEB-9FEB6215E68C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C067F1-B72B-4318-9E57-AD290A00D595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4BDB-3A14-4BC3-93CD-BB4B97B0DABD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2C2448-7426-4478-982E-10D60A6B8D16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252D3C-B8CF-43EC-B156-7382054B09A3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EB4A4B-9218-405C-8EBF-6F94445F145D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8B02CC-8FB5-4194-9A20-5570A05D69B2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35C45B-8516-4C28-AD62-6720C9FC0C21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CB9CC-D62E-4F4C-A0BC-E65288EBA15B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12" name="11 Rectángulo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>
              <a:defRPr/>
            </a:pPr>
            <a:fld id="{AC6DA9E6-259D-40F0-A96C-DC9193689E86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6 Rectángulo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78C49681-4875-444A-A865-DAEAF3CD03B5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http://2.bp.blogspot.com/_zwCkAZVufpU/Sdoe7p7DTSI/AAAAAAAAAx8/RLtpnvnCJZI/s400/Hitler_Mussolini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http://home.btconnect.com/theatrotechnics/images/mussolini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http://jimriverreport.com/tdaxp_upload/fascismo_e_liberta_md.jpg" TargetMode="Externa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http://www.claseshistoria.com/revolucionesburguesas/imagenes/%2Bvictormanuel2b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image" Target="../media/image15.jpeg"/><Relationship Id="rId4" Type="http://schemas.openxmlformats.org/officeDocument/2006/relationships/image" Target="../media/image14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http://html.rincondelvago.com/000145172.jp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http://html.rincondelvago.com/000145172.jpg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http://2.bp.blogspot.com/_O9O3nJQQ5gI/R8lEcxg_9_I/AAAAAAAABxg/QV1ViOX7RJs/s400/letran.jpg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4282" y="0"/>
            <a:ext cx="8715436" cy="1285884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dirty="0">
                <a:solidFill>
                  <a:srgbClr val="FFFF00"/>
                </a:solidFill>
                <a:latin typeface="Berlin Sans FB Demi" pitchFamily="34" charset="0"/>
              </a:rPr>
              <a:t>LOS REGÍMENES TOTALITARIOS: EL FASCISMO Y EL NAZISMO</a:t>
            </a:r>
          </a:p>
        </p:txBody>
      </p:sp>
      <p:pic>
        <p:nvPicPr>
          <p:cNvPr id="7170" name="Picture 4" descr="http://2.bp.blogspot.com/_zwCkAZVufpU/Sdoe7p7DTSI/AAAAAAAAAx8/RLtpnvnCJZI/s400/Hitler_Mussolini.jpg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285875" y="1357298"/>
            <a:ext cx="6929438" cy="52864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106202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b="1" dirty="0" smtClean="0"/>
              <a:t>     </a:t>
            </a:r>
            <a:r>
              <a:rPr lang="es-ES" b="1" dirty="0" smtClean="0">
                <a:solidFill>
                  <a:srgbClr val="FFFF00"/>
                </a:solidFill>
                <a:latin typeface="Algerian" pitchFamily="82" charset="0"/>
              </a:rPr>
              <a:t>EL FASCISMO ITALIANO</a:t>
            </a:r>
            <a:endParaRPr lang="es-ES" b="1" dirty="0"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>
          <a:xfrm>
            <a:off x="142844" y="1500174"/>
            <a:ext cx="8858312" cy="1000132"/>
          </a:xfrm>
        </p:spPr>
        <p:txBody>
          <a:bodyPr>
            <a:normAutofit fontScale="25000" lnSpcReduction="20000"/>
          </a:bodyPr>
          <a:lstStyle/>
          <a:p>
            <a:pPr marL="95250" indent="23813" algn="ctr">
              <a:lnSpc>
                <a:spcPct val="120000"/>
              </a:lnSpc>
              <a:buNone/>
            </a:pPr>
            <a:r>
              <a:rPr lang="es-ES" sz="11200" b="1" dirty="0" smtClean="0">
                <a:solidFill>
                  <a:srgbClr val="002060"/>
                </a:solidFill>
                <a:latin typeface="Monotype Corsiva" pitchFamily="66" charset="0"/>
              </a:rPr>
              <a:t>“El </a:t>
            </a:r>
            <a:r>
              <a:rPr lang="es-ES" sz="11200" b="1" dirty="0" smtClean="0">
                <a:solidFill>
                  <a:srgbClr val="002060"/>
                </a:solidFill>
                <a:latin typeface="Monotype Corsiva" pitchFamily="66" charset="0"/>
              </a:rPr>
              <a:t>pueblo es el cuerpo del Estado, y el Estado es el espíritu del pueblo. En la doctrina fascista, </a:t>
            </a:r>
            <a:r>
              <a:rPr lang="es-ES" sz="11200" b="1" dirty="0" smtClean="0">
                <a:solidFill>
                  <a:srgbClr val="002060"/>
                </a:solidFill>
                <a:latin typeface="Monotype Corsiva" pitchFamily="66" charset="0"/>
              </a:rPr>
              <a:t>el pueblo </a:t>
            </a:r>
            <a:r>
              <a:rPr lang="es-ES" sz="11200" b="1" dirty="0" smtClean="0">
                <a:solidFill>
                  <a:srgbClr val="002060"/>
                </a:solidFill>
                <a:latin typeface="Monotype Corsiva" pitchFamily="66" charset="0"/>
              </a:rPr>
              <a:t>es el Estado y el Estado es el </a:t>
            </a:r>
            <a:r>
              <a:rPr lang="es-ES" sz="11200" b="1" dirty="0" smtClean="0">
                <a:solidFill>
                  <a:srgbClr val="002060"/>
                </a:solidFill>
                <a:latin typeface="Monotype Corsiva" pitchFamily="66" charset="0"/>
              </a:rPr>
              <a:t>pueblo. Todo </a:t>
            </a:r>
            <a:r>
              <a:rPr lang="es-ES" sz="11200" b="1" dirty="0" smtClean="0">
                <a:solidFill>
                  <a:srgbClr val="002060"/>
                </a:solidFill>
                <a:latin typeface="Monotype Corsiva" pitchFamily="66" charset="0"/>
              </a:rPr>
              <a:t>en el Estado, nada contra el Estado, nada fuera del </a:t>
            </a:r>
            <a:r>
              <a:rPr lang="es-ES" sz="11200" b="1" dirty="0" smtClean="0">
                <a:solidFill>
                  <a:srgbClr val="002060"/>
                </a:solidFill>
                <a:latin typeface="Monotype Corsiva" pitchFamily="66" charset="0"/>
              </a:rPr>
              <a:t>Estado”</a:t>
            </a:r>
            <a:r>
              <a:rPr lang="es-ES" sz="4800" dirty="0" smtClean="0"/>
              <a:t/>
            </a:r>
            <a:br>
              <a:rPr lang="es-ES" sz="4800" dirty="0" smtClean="0"/>
            </a:br>
            <a:endParaRPr lang="es-ES" sz="4800" dirty="0" smtClean="0"/>
          </a:p>
          <a:p>
            <a:pPr algn="ctr">
              <a:buFontTx/>
              <a:buNone/>
            </a:pPr>
            <a:endParaRPr lang="es-ES" sz="4800" b="1" dirty="0" smtClean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4100" name="Picture 4" descr="http://home.btconnect.com/theatrotechnics/images/mussolini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714348" y="2928934"/>
            <a:ext cx="3500462" cy="3740155"/>
          </a:xfrm>
          <a:prstGeom prst="ellips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4101" name="Picture 5" descr="http://jimriverreport.com/tdaxp_upload/fascismo_e_liberta_md.jpg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4929190" y="2928934"/>
            <a:ext cx="3714776" cy="3740155"/>
          </a:xfrm>
          <a:prstGeom prst="ellips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22388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3200" b="1" dirty="0">
                <a:solidFill>
                  <a:srgbClr val="FFFF00"/>
                </a:solidFill>
                <a:latin typeface="Algerian" pitchFamily="82" charset="0"/>
              </a:rPr>
              <a:t>Italia luego de la primera guerra mundial: Una nación frustrada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0" y="1643050"/>
            <a:ext cx="9001156" cy="2428888"/>
          </a:xfrm>
        </p:spPr>
        <p:txBody>
          <a:bodyPr>
            <a:normAutofit fontScale="77500" lnSpcReduction="20000"/>
          </a:bodyPr>
          <a:lstStyle/>
          <a:p>
            <a:pPr marL="274320" indent="-274320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s-ES" sz="2800" dirty="0">
                <a:latin typeface="Arial" pitchFamily="34" charset="0"/>
                <a:cs typeface="Arial" pitchFamily="34" charset="0"/>
              </a:rPr>
              <a:t>Defraudada por el </a:t>
            </a:r>
            <a:r>
              <a:rPr lang="es-E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s-E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ratado </a:t>
            </a:r>
            <a:r>
              <a:rPr lang="es-E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 Versalles</a:t>
            </a:r>
            <a:r>
              <a:rPr lang="es-ES" sz="2800" dirty="0">
                <a:latin typeface="Arial" pitchFamily="34" charset="0"/>
                <a:cs typeface="Arial" pitchFamily="34" charset="0"/>
              </a:rPr>
              <a:t>, pues no recibe los territorios que 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esperaba.</a:t>
            </a:r>
            <a:endParaRPr lang="es-ES" sz="2800" dirty="0">
              <a:latin typeface="Arial" pitchFamily="34" charset="0"/>
              <a:cs typeface="Arial" pitchFamily="34" charset="0"/>
            </a:endParaRPr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s-E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Grave situación económica</a:t>
            </a:r>
            <a:r>
              <a:rPr lang="es-ES" sz="2800" dirty="0">
                <a:latin typeface="Arial" pitchFamily="34" charset="0"/>
                <a:cs typeface="Arial" pitchFamily="34" charset="0"/>
              </a:rPr>
              <a:t>: Deuda con Estados Unidos e Inglaterra, alto costo de 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vida.</a:t>
            </a:r>
            <a:endParaRPr lang="es-ES" sz="2800" dirty="0">
              <a:latin typeface="Arial" pitchFamily="34" charset="0"/>
              <a:cs typeface="Arial" pitchFamily="34" charset="0"/>
            </a:endParaRPr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s-ES" sz="2800" dirty="0">
                <a:latin typeface="Arial" pitchFamily="34" charset="0"/>
                <a:cs typeface="Arial" pitchFamily="34" charset="0"/>
              </a:rPr>
              <a:t>Fuerte influencia comunista sobre el proletariado (paros, huelgas y cierres de fábricas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).</a:t>
            </a:r>
            <a:endParaRPr lang="es-ES" sz="2800" dirty="0">
              <a:latin typeface="Arial" pitchFamily="34" charset="0"/>
              <a:cs typeface="Arial" pitchFamily="34" charset="0"/>
            </a:endParaRPr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s-ES" sz="2800" dirty="0">
                <a:latin typeface="Arial" pitchFamily="34" charset="0"/>
                <a:cs typeface="Arial" pitchFamily="34" charset="0"/>
              </a:rPr>
              <a:t>Se cuestiona la capacidad del rey Víctor Manuel III y del sistema parlamentario para resolver los 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problemas.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4" name="Picture 4" descr="http://www.claseshistoria.com/revolucionesburguesas/imagenes/%2Bvictormanuel2b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714348" y="4000504"/>
            <a:ext cx="2447925" cy="2714644"/>
          </a:xfrm>
          <a:prstGeom prst="ellips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126" name="Picture 6" descr="http://4.bp.blogspot.com/_Bdm5DPo7Yfk/SOKkzuEVTWI/AAAAAAAAAEM/oT8rTCcfdzk/s400/gramsci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4000504"/>
            <a:ext cx="2319336" cy="2714644"/>
          </a:xfrm>
          <a:prstGeom prst="ellipse">
            <a:avLst/>
          </a:prstGeom>
          <a:noFill/>
        </p:spPr>
      </p:pic>
      <p:pic>
        <p:nvPicPr>
          <p:cNvPr id="5128" name="Picture 8" descr="http://www.vtv.gov.ve/files/imagecache/MussoliniEspi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4000504"/>
            <a:ext cx="2500330" cy="2714644"/>
          </a:xfrm>
          <a:prstGeom prst="ellipse">
            <a:avLst/>
          </a:prstGeom>
          <a:noFill/>
        </p:spPr>
      </p:pic>
      <p:sp>
        <p:nvSpPr>
          <p:cNvPr id="8" name="7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3000364" y="3143248"/>
            <a:ext cx="142876" cy="14287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Botón de acción: Hacia delante o Siguiente">
            <a:hlinkClick r:id="rId6" action="ppaction://hlinksldjump" highlightClick="1"/>
          </p:cNvPr>
          <p:cNvSpPr/>
          <p:nvPr/>
        </p:nvSpPr>
        <p:spPr>
          <a:xfrm>
            <a:off x="8786842" y="6500834"/>
            <a:ext cx="142876" cy="14287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928670"/>
            <a:ext cx="8715436" cy="604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53958" bIns="4443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"Pero eso era en 1920: toda Italia se estremecía con la </a:t>
            </a:r>
            <a:r>
              <a:rPr kumimoji="0" lang="es-ES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fiebre revolucionaria</a:t>
            </a:r>
            <a:r>
              <a:rPr kumimoji="0" lang="es-E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y muy rápido la cosa cambió de carácter. </a:t>
            </a:r>
            <a:r>
              <a:rPr kumimoji="0" lang="es-ES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Los obreros pensaron que había llegado el momento de apoderarse definitivamente de los medios de producción</a:t>
            </a:r>
            <a:r>
              <a:rPr kumimoji="0" lang="es-E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 Se prepararon armados para la defensa, transformando muchas fábricas en verdaderas fortalezas y comenzaron a organizar la producción por su propia cuenta. Los patronos fueron apartados o declarados en estado de arresto. Era la abolición de hecho del derecho de propiedad y el gobierno dejaba hacer porque se sentía impotente para oponerse. </a:t>
            </a:r>
            <a:br>
              <a:rPr kumimoji="0" lang="es-E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es-E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El movimiento se extendía y tendía a englobar a las otras categorías: aquí y allá los campesinos ocupaban la tierra. Era la revolución que comenzaba y que se desarrollaba de una forma, diría yo, casi ideal."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E. </a:t>
            </a:r>
            <a:r>
              <a:rPr kumimoji="0" lang="es-E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Malatesta</a:t>
            </a: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 Publicado en L '</a:t>
            </a:r>
            <a:r>
              <a:rPr kumimoji="0" lang="es-E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Umanitá</a:t>
            </a: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s-E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Nuova</a:t>
            </a: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 28 de junio de 1922.</a:t>
            </a: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 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0" y="14285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rgbClr val="FF0000"/>
                </a:solidFill>
                <a:latin typeface="Algerian" pitchFamily="82" charset="0"/>
              </a:rPr>
              <a:t>AMBIENTE REVOLUCIONARIO EN LOS AÑOS 20’</a:t>
            </a:r>
            <a:endParaRPr lang="es-E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8" name="7 Botón de acción: Hacia delante o Siguiente">
            <a:hlinkClick r:id="" action="ppaction://hlinkshowjump?jump=previousslide" highlightClick="1"/>
          </p:cNvPr>
          <p:cNvSpPr/>
          <p:nvPr/>
        </p:nvSpPr>
        <p:spPr>
          <a:xfrm>
            <a:off x="428596" y="6429396"/>
            <a:ext cx="214314" cy="21431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500042"/>
            <a:ext cx="8229600" cy="56198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b="1" dirty="0" smtClean="0">
                <a:solidFill>
                  <a:srgbClr val="FFFF00"/>
                </a:solidFill>
                <a:latin typeface="Algerian" pitchFamily="82" charset="0"/>
              </a:rPr>
              <a:t>Mussolini Y SU CAMINO </a:t>
            </a:r>
            <a:r>
              <a:rPr lang="es-ES" b="1" dirty="0">
                <a:solidFill>
                  <a:srgbClr val="FFFF00"/>
                </a:solidFill>
                <a:latin typeface="Algerian" pitchFamily="82" charset="0"/>
              </a:rPr>
              <a:t>al poder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" y="1571612"/>
            <a:ext cx="5572131" cy="3929090"/>
          </a:xfrm>
        </p:spPr>
        <p:txBody>
          <a:bodyPr>
            <a:noAutofit/>
          </a:bodyPr>
          <a:lstStyle/>
          <a:p>
            <a:pPr marL="274320" indent="-274320" algn="just" fontAlgn="auto">
              <a:lnSpc>
                <a:spcPct val="12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En 1919 fundó la agrupación llamada </a:t>
            </a:r>
            <a:r>
              <a:rPr lang="es-E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“Fasci di Combatimento” 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(cuerpos de combate) que luego serían llamados </a:t>
            </a:r>
            <a:r>
              <a:rPr lang="es-ES" sz="2000" b="1" dirty="0">
                <a:latin typeface="Arial" pitchFamily="34" charset="0"/>
                <a:cs typeface="Arial" pitchFamily="34" charset="0"/>
              </a:rPr>
              <a:t>“camisas negras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”.</a:t>
            </a:r>
          </a:p>
          <a:p>
            <a:pPr marL="274320" indent="-274320" algn="just" fontAlgn="auto">
              <a:lnSpc>
                <a:spcPct val="120000"/>
              </a:lnSpc>
              <a:spcAft>
                <a:spcPts val="0"/>
              </a:spcAft>
              <a:buNone/>
              <a:defRPr/>
            </a:pPr>
            <a:endParaRPr lang="es-ES" sz="2000" b="1" dirty="0" smtClean="0">
              <a:latin typeface="Arial" pitchFamily="34" charset="0"/>
              <a:cs typeface="Arial" pitchFamily="34" charset="0"/>
            </a:endParaRPr>
          </a:p>
          <a:p>
            <a:pPr marL="274320" indent="-274320" algn="just" fontAlgn="auto">
              <a:lnSpc>
                <a:spcPct val="12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Grupo 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formado por ex soldados de la Primera Guerra Mundial, fanáticos nacionalistas, desempleados y algunos grupos marginales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74320" indent="-274320" algn="just" fontAlgn="auto">
              <a:lnSpc>
                <a:spcPct val="120000"/>
              </a:lnSpc>
              <a:spcAft>
                <a:spcPts val="0"/>
              </a:spcAft>
              <a:buNone/>
              <a:defRPr/>
            </a:pPr>
            <a:endParaRPr lang="es-ES" sz="2000" dirty="0">
              <a:latin typeface="Arial" pitchFamily="34" charset="0"/>
              <a:cs typeface="Arial" pitchFamily="34" charset="0"/>
            </a:endParaRPr>
          </a:p>
          <a:p>
            <a:pPr marL="274320" indent="-274320" algn="just" fontAlgn="auto">
              <a:lnSpc>
                <a:spcPct val="12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Se dedicaban a pelear contra dirigentes sindicales u obreros huelguistas. Su </a:t>
            </a:r>
            <a:r>
              <a:rPr lang="es-E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tendencia antisocialista</a:t>
            </a:r>
            <a:r>
              <a:rPr lang="es-E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les permitió captar la simpatía del </a:t>
            </a:r>
            <a:r>
              <a:rPr lang="es-E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ejército y de los empresarios</a:t>
            </a:r>
            <a:r>
              <a:rPr lang="es-E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es-ES" sz="2000" dirty="0">
              <a:latin typeface="Arial" pitchFamily="34" charset="0"/>
              <a:cs typeface="Arial" pitchFamily="34" charset="0"/>
            </a:endParaRP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4" name="Picture 5" descr="http://photo2.bababian.com/upload1/20090905/4D8C25CF817E3C6E3C8EAA70431393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1643050"/>
            <a:ext cx="3357555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1" y="1643050"/>
            <a:ext cx="5000628" cy="464345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10000"/>
              </a:lnSpc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Sobre la base de este grupo funda, en 1921, el </a:t>
            </a:r>
            <a:r>
              <a:rPr lang="es-E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Partido Nacional Fascista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, siendo elegido, junto con treinta simpatizantes, en las elecciones del </a:t>
            </a:r>
            <a:r>
              <a:rPr lang="es-E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Parlamento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10000"/>
              </a:lnSpc>
              <a:buNone/>
            </a:pP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En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julio de 1922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los </a:t>
            </a: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“camisas negras”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hacen </a:t>
            </a:r>
            <a:r>
              <a:rPr lang="es-E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fracasar una huelga nacional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(promovida por los partidos de izquierda), al volver a poner en funcionamiento el servicio de correos, trenes y autobuses.</a:t>
            </a:r>
          </a:p>
        </p:txBody>
      </p:sp>
      <p:pic>
        <p:nvPicPr>
          <p:cNvPr id="16387" name="Picture 7" descr="http://upload.wikimedia.org/wikipedia/commons/4/40/National_Fascist_Party_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714488"/>
            <a:ext cx="3571875" cy="478634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928662" y="214290"/>
            <a:ext cx="75151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dirty="0" smtClean="0">
                <a:solidFill>
                  <a:srgbClr val="FFFF00"/>
                </a:solidFill>
                <a:latin typeface="Algerian" pitchFamily="82" charset="0"/>
              </a:rPr>
              <a:t>Mussolini Y SU CAMINO al poder</a:t>
            </a:r>
            <a:endParaRPr lang="es-E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1714488"/>
            <a:ext cx="5143536" cy="4714886"/>
          </a:xfrm>
        </p:spPr>
        <p:txBody>
          <a:bodyPr>
            <a:normAutofit/>
          </a:bodyPr>
          <a:lstStyle/>
          <a:p>
            <a:pPr algn="just"/>
            <a:r>
              <a:rPr lang="es-ES" sz="2800" dirty="0" smtClean="0">
                <a:latin typeface="Arial" pitchFamily="34" charset="0"/>
                <a:cs typeface="Arial" pitchFamily="34" charset="0"/>
              </a:rPr>
              <a:t>El acontecimiento anterior lo muestra ante la opinión pública como </a:t>
            </a:r>
            <a:r>
              <a:rPr lang="es-E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líder del único partido capaz de gobernar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s-ES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2800" dirty="0" smtClean="0">
                <a:latin typeface="Arial" pitchFamily="34" charset="0"/>
                <a:cs typeface="Arial" pitchFamily="34" charset="0"/>
              </a:rPr>
              <a:t>También </a:t>
            </a:r>
            <a:r>
              <a:rPr lang="es-E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obtiene más apoyo 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de parte de los industriales, los banqueros, el ejército y un sector de los partidos liberales.</a:t>
            </a:r>
          </a:p>
          <a:p>
            <a:endParaRPr lang="es-ES" dirty="0" smtClean="0"/>
          </a:p>
        </p:txBody>
      </p:sp>
      <p:pic>
        <p:nvPicPr>
          <p:cNvPr id="35844" name="Picture 4" descr="http://html.rincondelvago.com/000145172.jpg"/>
          <p:cNvPicPr>
            <a:picLocks noChangeAspect="1" noChangeArrowheads="1"/>
          </p:cNvPicPr>
          <p:nvPr/>
        </p:nvPicPr>
        <p:blipFill>
          <a:blip r:embed="rId2" r:link="rId3"/>
          <a:srcRect l="10321" t="2745" r="37233" b="19412"/>
          <a:stretch>
            <a:fillRect/>
          </a:stretch>
        </p:blipFill>
        <p:spPr bwMode="auto">
          <a:xfrm>
            <a:off x="5643570" y="1714488"/>
            <a:ext cx="321471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4" name="3 Rectángulo"/>
          <p:cNvSpPr/>
          <p:nvPr/>
        </p:nvSpPr>
        <p:spPr>
          <a:xfrm>
            <a:off x="928662" y="285728"/>
            <a:ext cx="75151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dirty="0" smtClean="0">
                <a:solidFill>
                  <a:srgbClr val="FFFF00"/>
                </a:solidFill>
                <a:latin typeface="Algerian" pitchFamily="82" charset="0"/>
              </a:rPr>
              <a:t>Mussolini Y SU CAMINO al poder</a:t>
            </a:r>
            <a:endParaRPr lang="es-E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1714488"/>
            <a:ext cx="8358246" cy="485778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ES" dirty="0" smtClean="0">
                <a:latin typeface="Arial" pitchFamily="34" charset="0"/>
                <a:cs typeface="Arial" pitchFamily="34" charset="0"/>
              </a:rPr>
              <a:t>En octubre de 1922, conocedor de su poder a nivel nacional y del respaldo popular, organiza la </a:t>
            </a:r>
            <a:r>
              <a:rPr lang="es-E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Marcha sobre Roma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donde desfilaron hacia la capital aproximadamente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300 000 camisas negras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con la finalidad de tomar el poder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None/>
            </a:pP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dirty="0" smtClean="0">
                <a:latin typeface="Arial" pitchFamily="34" charset="0"/>
                <a:cs typeface="Arial" pitchFamily="34" charset="0"/>
              </a:rPr>
              <a:t>Ante la presión de los fascistas, los grandes latifundistas, los industriales y la mayoría de mandos del ejército,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el 29 de octubre de 1922, </a:t>
            </a:r>
            <a:r>
              <a:rPr lang="es-E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 </a:t>
            </a:r>
            <a:r>
              <a:rPr lang="es-E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rey accedió a nombrar a Mussolini Primer Ministro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s-E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714348" y="214290"/>
            <a:ext cx="75151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dirty="0" smtClean="0">
                <a:solidFill>
                  <a:srgbClr val="FFFF00"/>
                </a:solidFill>
                <a:latin typeface="Algerian" pitchFamily="82" charset="0"/>
              </a:rPr>
              <a:t>Mussolini Y SU CAMINO al poder</a:t>
            </a:r>
            <a:endParaRPr lang="es-ES" sz="3600" dirty="0">
              <a:solidFill>
                <a:srgbClr val="FFFF00"/>
              </a:solidFill>
            </a:endParaRPr>
          </a:p>
        </p:txBody>
      </p:sp>
      <p:sp>
        <p:nvSpPr>
          <p:cNvPr id="6" name="5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3643306" y="3714752"/>
            <a:ext cx="214314" cy="21431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Botón de acción: Hacia delante o Siguiente">
            <a:hlinkClick r:id="rId2" action="ppaction://hlinksldjump" highlightClick="1"/>
          </p:cNvPr>
          <p:cNvSpPr/>
          <p:nvPr/>
        </p:nvSpPr>
        <p:spPr>
          <a:xfrm>
            <a:off x="3643306" y="5857892"/>
            <a:ext cx="214314" cy="21431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://upload.wikimedia.org/wikipedia/commons/thumb/7/7b/March_on_rome_1.png/300px-March_on_rome_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4214844" cy="657229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" name="Picture 7" descr="http://www.claseshistoria.com/fascismos/imagenes/%2Bmarcharoma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142852"/>
            <a:ext cx="4572032" cy="657229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" name="5 Botón de acción: Hacia delante o Siguiente">
            <a:hlinkClick r:id="" action="ppaction://hlinkshowjump?jump=previousslide" highlightClick="1"/>
          </p:cNvPr>
          <p:cNvSpPr/>
          <p:nvPr/>
        </p:nvSpPr>
        <p:spPr>
          <a:xfrm>
            <a:off x="8715404" y="6429396"/>
            <a:ext cx="214314" cy="21431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1" name="Picture 5" descr="http://html.rincondelvago.com/000145172.jpg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1000100" y="142852"/>
            <a:ext cx="7143800" cy="65008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b="1" dirty="0">
                <a:solidFill>
                  <a:srgbClr val="FFFF00"/>
                </a:solidFill>
                <a:latin typeface="Algerian" pitchFamily="82" charset="0"/>
              </a:rPr>
              <a:t>La Italia fascista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286116" y="1457399"/>
            <a:ext cx="5643602" cy="5400601"/>
          </a:xfrm>
        </p:spPr>
        <p:txBody>
          <a:bodyPr>
            <a:noAutofit/>
          </a:bodyPr>
          <a:lstStyle/>
          <a:p>
            <a:pPr marL="274320" indent="-274320" algn="just" fontAlgn="auto">
              <a:lnSpc>
                <a:spcPct val="12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En las elecciones de </a:t>
            </a:r>
            <a:r>
              <a:rPr lang="es-E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1924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 obtuvo el 65% de los votos para el Parlamento (los candidatos de la oposición fueron reprimidos violentamente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marL="274320" indent="-274320" algn="just" fontAlgn="auto">
              <a:lnSpc>
                <a:spcPct val="120000"/>
              </a:lnSpc>
              <a:spcAft>
                <a:spcPts val="0"/>
              </a:spcAft>
              <a:buNone/>
              <a:defRPr/>
            </a:pPr>
            <a:endParaRPr lang="es-ES" sz="2000" dirty="0">
              <a:latin typeface="Arial" pitchFamily="34" charset="0"/>
              <a:cs typeface="Arial" pitchFamily="34" charset="0"/>
            </a:endParaRPr>
          </a:p>
          <a:p>
            <a:pPr marL="274320" indent="-274320" algn="just" fontAlgn="auto">
              <a:lnSpc>
                <a:spcPct val="12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Anuncia ante el Parlamento la </a:t>
            </a:r>
            <a:r>
              <a:rPr lang="es-E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instauración de una dictadura fascista</a:t>
            </a:r>
            <a:r>
              <a:rPr lang="es-ES" sz="2000" b="1" dirty="0">
                <a:latin typeface="Arial" pitchFamily="34" charset="0"/>
                <a:cs typeface="Arial" pitchFamily="34" charset="0"/>
              </a:rPr>
              <a:t>. </a:t>
            </a:r>
            <a:endParaRPr lang="es-ES" sz="2000" b="1" dirty="0" smtClean="0">
              <a:latin typeface="Arial" pitchFamily="34" charset="0"/>
              <a:cs typeface="Arial" pitchFamily="34" charset="0"/>
            </a:endParaRPr>
          </a:p>
          <a:p>
            <a:pPr marL="274320" indent="-274320" algn="just" fontAlgn="auto">
              <a:lnSpc>
                <a:spcPct val="120000"/>
              </a:lnSpc>
              <a:spcAft>
                <a:spcPts val="0"/>
              </a:spcAft>
              <a:buNone/>
              <a:defRPr/>
            </a:pPr>
            <a:endParaRPr lang="es-ES" sz="2000" b="1" dirty="0">
              <a:latin typeface="Arial" pitchFamily="34" charset="0"/>
              <a:cs typeface="Arial" pitchFamily="34" charset="0"/>
            </a:endParaRPr>
          </a:p>
          <a:p>
            <a:pPr marL="274320" indent="-274320" algn="just" fontAlgn="auto">
              <a:lnSpc>
                <a:spcPct val="12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Atribuyó los </a:t>
            </a:r>
            <a:r>
              <a:rPr lang="es-E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desordenes del país 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a una acción de la </a:t>
            </a:r>
            <a:r>
              <a:rPr lang="es-E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izquierda revolucionaria</a:t>
            </a:r>
            <a:r>
              <a:rPr lang="es-E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y comenzó a aplicar una </a:t>
            </a:r>
            <a:r>
              <a:rPr lang="es-E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política represiva</a:t>
            </a:r>
            <a:r>
              <a:rPr lang="es-E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cierre de periódicos, prohibición de reuniones públicas, encarcelamiento y asesinato de los opositores al régimen.</a:t>
            </a:r>
          </a:p>
        </p:txBody>
      </p:sp>
      <p:pic>
        <p:nvPicPr>
          <p:cNvPr id="20484" name="Picture 5" descr="http://blogs.que.es/blogfiles/6527/Comptetornenelsfeixist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1556792"/>
            <a:ext cx="3035165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2.bp.blogspot.com/_RmEBU518Sa4/SX-fgjp-CbI/AAAAAAAAAzw/R9bEsK2q8wA/s400/mussoliniE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14810" cy="6858000"/>
          </a:xfrm>
          <a:prstGeom prst="rect">
            <a:avLst/>
          </a:prstGeom>
          <a:noFill/>
        </p:spPr>
      </p:pic>
      <p:pic>
        <p:nvPicPr>
          <p:cNvPr id="55300" name="Picture 4" descr="http://www.wwii-collectibles.com/grp2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0"/>
            <a:ext cx="492919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142844" y="1628800"/>
            <a:ext cx="5365260" cy="52292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s-ES" sz="2800" dirty="0" smtClean="0">
                <a:latin typeface="Arial" pitchFamily="34" charset="0"/>
                <a:cs typeface="Arial" pitchFamily="34" charset="0"/>
              </a:rPr>
              <a:t>A fines de 1925 ya había reunido en su persona los cargos de </a:t>
            </a:r>
            <a:r>
              <a:rPr lang="es-E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Primer Ministro y Canciller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, controlando de esta forma el poder ejecutivo.</a:t>
            </a:r>
          </a:p>
          <a:p>
            <a:pPr marL="118872" indent="0" algn="just">
              <a:lnSpc>
                <a:spcPct val="90000"/>
              </a:lnSpc>
              <a:buNone/>
            </a:pPr>
            <a:endParaRPr lang="es-ES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es-ES" sz="2800" dirty="0" smtClean="0">
                <a:latin typeface="Arial" pitchFamily="34" charset="0"/>
                <a:cs typeface="Arial" pitchFamily="34" charset="0"/>
              </a:rPr>
              <a:t>Eliminó la oposición en el Parlamento creando el </a:t>
            </a:r>
            <a:r>
              <a:rPr lang="es-E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Gran Consejo Nacional Fascista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, organismo que decidía la composición del Parlamento.</a:t>
            </a:r>
          </a:p>
          <a:p>
            <a:pPr>
              <a:lnSpc>
                <a:spcPct val="90000"/>
              </a:lnSpc>
            </a:pPr>
            <a:endParaRPr lang="es-ES" dirty="0" smtClean="0"/>
          </a:p>
          <a:p>
            <a:pPr>
              <a:lnSpc>
                <a:spcPct val="90000"/>
              </a:lnSpc>
            </a:pPr>
            <a:endParaRPr lang="es-ES" dirty="0" smtClean="0"/>
          </a:p>
        </p:txBody>
      </p:sp>
      <p:pic>
        <p:nvPicPr>
          <p:cNvPr id="21507" name="Picture 6" descr="http://2.bp.blogspot.com/_RNL3Q7ikgeM/ScfpNwa9hTI/AAAAAAAAAEc/Q1LvN0QIptU/s400/el-fascism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128" y="1772816"/>
            <a:ext cx="3134151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2000232" y="285728"/>
            <a:ext cx="56637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b="1" dirty="0" smtClean="0">
                <a:solidFill>
                  <a:srgbClr val="FFFF00"/>
                </a:solidFill>
                <a:latin typeface="Algerian" pitchFamily="82" charset="0"/>
              </a:rPr>
              <a:t>La Italia fascista</a:t>
            </a:r>
            <a:endParaRPr lang="es-ES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 idx="4294967295"/>
          </p:nvPr>
        </p:nvSpPr>
        <p:spPr>
          <a:xfrm>
            <a:off x="428596" y="0"/>
            <a:ext cx="8229600" cy="773095"/>
          </a:xfrm>
        </p:spPr>
        <p:txBody>
          <a:bodyPr>
            <a:normAutofit/>
          </a:bodyPr>
          <a:lstStyle/>
          <a:p>
            <a:pPr algn="ctr"/>
            <a:r>
              <a:rPr lang="es-ES" sz="3600" dirty="0" smtClean="0">
                <a:solidFill>
                  <a:srgbClr val="FF0000"/>
                </a:solidFill>
                <a:latin typeface="Algerian" pitchFamily="82" charset="0"/>
              </a:rPr>
              <a:t>NOMBRAMIENTO DE MUSSOLINI</a:t>
            </a:r>
            <a:endParaRPr lang="es-ES" sz="36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2" name="1 Marcador de contenido"/>
          <p:cNvSpPr>
            <a:spLocks noGrp="1"/>
          </p:cNvSpPr>
          <p:nvPr>
            <p:ph idx="4294967295"/>
          </p:nvPr>
        </p:nvSpPr>
        <p:spPr>
          <a:xfrm>
            <a:off x="214282" y="928671"/>
            <a:ext cx="8643998" cy="5929330"/>
          </a:xfrm>
        </p:spPr>
        <p:txBody>
          <a:bodyPr>
            <a:normAutofit lnSpcReduction="10000"/>
          </a:bodyPr>
          <a:lstStyle/>
          <a:p>
            <a:pPr marL="118872" indent="0" algn="just">
              <a:buNone/>
            </a:pPr>
            <a:r>
              <a:rPr lang="es-ES" sz="2000" i="1" dirty="0" smtClean="0">
                <a:latin typeface="Arial" pitchFamily="34" charset="0"/>
                <a:cs typeface="Arial" pitchFamily="34" charset="0"/>
              </a:rPr>
              <a:t>“Él (Mussolini) es nombrado y revocado por el rey ante el cual es responsable de la orientación de la política general del gobierno; </a:t>
            </a:r>
            <a:r>
              <a:rPr lang="es-ES" sz="2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es la encarnación suprema del poder ejecutivo</a:t>
            </a:r>
            <a:r>
              <a:rPr lang="es-ES" sz="2000" i="1" dirty="0" smtClean="0">
                <a:latin typeface="Arial" pitchFamily="34" charset="0"/>
                <a:cs typeface="Arial" pitchFamily="34" charset="0"/>
              </a:rPr>
              <a:t>; elige a sus ministros que son responsables ante el rey, pero también ante él; él decide el número de ministerios y puede asumir personalmente varias carteras ministeriales; forma parte del Consejo de tutela de los miembros de la familia real y ejerce las funciones de chambelán de la Corona; las Cámaras no pueden abordar ninguna cuestión sin su consentimiento previo; transcurrido un plazo de tres meses, tiene el derecho a volver a presentar un proyecto de ley previamente rechazado por una de las dos Cámaras; del mismo modo puede tramitar y someter a votación de una de las dos Cámaras una proposición de ley rechazada por la otra Cámara (...). Quienquiera que atente contra la vida, la integridad física o la libertad del jefe del gobierno será merecedor de una reclusión cuya duración no será inferior a quince años, y en caso de un atentado fatal, se le castigará con la pena de muerte. Quienquiera que ofenda con actos o palabras al jefe del gobierno será castigado con una pena de reclusión de seis a treinta meses.” </a:t>
            </a:r>
            <a:r>
              <a:rPr lang="es-ES" sz="1800" i="1" dirty="0" smtClean="0">
                <a:latin typeface="Corbel" pitchFamily="34" charset="0"/>
              </a:rPr>
              <a:t/>
            </a:r>
            <a:br>
              <a:rPr lang="es-ES" sz="1800" i="1" dirty="0" smtClean="0">
                <a:latin typeface="Corbel" pitchFamily="34" charset="0"/>
              </a:rPr>
            </a:br>
            <a:r>
              <a:rPr lang="es-ES" sz="1800" i="1" dirty="0" smtClean="0">
                <a:latin typeface="Corbel" pitchFamily="34" charset="0"/>
              </a:rPr>
              <a:t/>
            </a:r>
            <a:br>
              <a:rPr lang="es-ES" sz="1800" i="1" dirty="0" smtClean="0">
                <a:latin typeface="Corbel" pitchFamily="34" charset="0"/>
              </a:rPr>
            </a:br>
            <a:r>
              <a:rPr lang="es-ES" sz="1800" i="1" dirty="0" smtClean="0">
                <a:latin typeface="Corbel" pitchFamily="34" charset="0"/>
              </a:rPr>
              <a:t>                                                                                                                       </a:t>
            </a:r>
          </a:p>
          <a:p>
            <a:pPr marL="118872" indent="0" algn="just">
              <a:buNone/>
            </a:pPr>
            <a:endParaRPr lang="es-ES" sz="1800" i="1" dirty="0">
              <a:latin typeface="Corbel" pitchFamily="34" charset="0"/>
            </a:endParaRPr>
          </a:p>
          <a:p>
            <a:pPr marL="118872" indent="0" algn="just">
              <a:buNone/>
            </a:pPr>
            <a:r>
              <a:rPr lang="es-ES" sz="1800" i="1" dirty="0" smtClean="0">
                <a:latin typeface="Corbel" pitchFamily="34" charset="0"/>
              </a:rPr>
              <a:t>                                                                                                                      </a:t>
            </a:r>
            <a:r>
              <a:rPr lang="es-ES" sz="1600" b="1" dirty="0" smtClean="0"/>
              <a:t>Ley </a:t>
            </a:r>
            <a:r>
              <a:rPr lang="es-ES" sz="1600" b="1" dirty="0" smtClean="0"/>
              <a:t>del 24 de diciembre de 1925. </a:t>
            </a:r>
            <a:endParaRPr lang="es-E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 idx="4294967295"/>
          </p:nvPr>
        </p:nvSpPr>
        <p:spPr>
          <a:xfrm>
            <a:off x="500034" y="0"/>
            <a:ext cx="8229600" cy="857232"/>
          </a:xfrm>
        </p:spPr>
        <p:txBody>
          <a:bodyPr>
            <a:normAutofit/>
          </a:bodyPr>
          <a:lstStyle/>
          <a:p>
            <a:pPr algn="ctr"/>
            <a:r>
              <a:rPr lang="es-ES" sz="3600" dirty="0" smtClean="0">
                <a:solidFill>
                  <a:srgbClr val="FF0000"/>
                </a:solidFill>
                <a:latin typeface="Algerian" pitchFamily="82" charset="0"/>
              </a:rPr>
              <a:t>ANTIPARLAMENTARISMO</a:t>
            </a:r>
            <a:endParaRPr lang="es-ES" sz="36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2" name="1 Marcador de contenido"/>
          <p:cNvSpPr>
            <a:spLocks noGrp="1"/>
          </p:cNvSpPr>
          <p:nvPr>
            <p:ph idx="4294967295"/>
          </p:nvPr>
        </p:nvSpPr>
        <p:spPr>
          <a:xfrm>
            <a:off x="142844" y="1000109"/>
            <a:ext cx="8715436" cy="5857892"/>
          </a:xfrm>
        </p:spPr>
        <p:txBody>
          <a:bodyPr>
            <a:normAutofit fontScale="77500" lnSpcReduction="20000"/>
          </a:bodyPr>
          <a:lstStyle/>
          <a:p>
            <a:pPr marL="118872" indent="0" algn="just">
              <a:lnSpc>
                <a:spcPct val="120000"/>
              </a:lnSpc>
              <a:buNone/>
            </a:pPr>
            <a:r>
              <a:rPr lang="es-ES" sz="3100" i="1" dirty="0" smtClean="0">
                <a:latin typeface="Arial" pitchFamily="34" charset="0"/>
                <a:cs typeface="Arial" pitchFamily="34" charset="0"/>
              </a:rPr>
              <a:t>“Es perfectamente concebible que un Consejo Nacional de las Corporaciones sustituya en su totalidad a la actual Cámara de Diputados, que nunca fue de mi gusto. </a:t>
            </a:r>
            <a:r>
              <a:rPr lang="es-ES" sz="31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Es anacrónica </a:t>
            </a:r>
            <a:r>
              <a:rPr lang="es-ES" sz="3100" i="1" dirty="0" smtClean="0">
                <a:latin typeface="Arial" pitchFamily="34" charset="0"/>
                <a:cs typeface="Arial" pitchFamily="34" charset="0"/>
              </a:rPr>
              <a:t>hasta en su misma denominación; pero es una institución que ya existía cuando nosotros entramos, con su carácter ajeno a nuestra mentalidad y a nuestra pasión de fascistas. </a:t>
            </a:r>
            <a:r>
              <a:rPr lang="es-ES" sz="31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Esa Cámara presupone un mundo que nosotros hemos demolido; presupone la existencia de diferentes partidos políticos y, a menudo, una injuria al espíritu de trabajo</a:t>
            </a:r>
            <a:r>
              <a:rPr lang="es-ES" sz="3100" i="1" dirty="0" smtClean="0">
                <a:latin typeface="Arial" pitchFamily="34" charset="0"/>
                <a:cs typeface="Arial" pitchFamily="34" charset="0"/>
              </a:rPr>
              <a:t>. Desde el día en que suprimimos la pluralidad de partidos, la Cámara de diputados ha perdido su razón de ser.”</a:t>
            </a:r>
          </a:p>
          <a:p>
            <a:pPr marL="118872" indent="0">
              <a:buNone/>
            </a:pPr>
            <a:endParaRPr lang="es-ES" sz="2000" b="1" dirty="0" smtClean="0"/>
          </a:p>
          <a:p>
            <a:pPr marL="118872" indent="0">
              <a:buNone/>
            </a:pPr>
            <a:endParaRPr lang="es-ES" sz="2000" b="1" dirty="0"/>
          </a:p>
          <a:p>
            <a:pPr marL="118872" indent="0">
              <a:buNone/>
            </a:pPr>
            <a:endParaRPr lang="es-ES" sz="2000" b="1" dirty="0" smtClean="0"/>
          </a:p>
          <a:p>
            <a:pPr marL="118872" indent="0">
              <a:buNone/>
            </a:pPr>
            <a:endParaRPr lang="es-ES" sz="2000" b="1" dirty="0"/>
          </a:p>
          <a:p>
            <a:pPr marL="118872" indent="0" algn="r">
              <a:buNone/>
            </a:pPr>
            <a:r>
              <a:rPr lang="es-ES" sz="2000" b="1" dirty="0" smtClean="0"/>
              <a:t>                                   Benito Mussolini. Discurso del 14 de noviembre de 1933. </a:t>
            </a:r>
            <a:endParaRPr lang="es-ES" sz="2000" dirty="0" smtClean="0"/>
          </a:p>
          <a:p>
            <a:endParaRPr lang="es-E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 idx="4294967295"/>
          </p:nvPr>
        </p:nvSpPr>
        <p:spPr>
          <a:xfrm>
            <a:off x="357158" y="0"/>
            <a:ext cx="8229600" cy="714356"/>
          </a:xfrm>
        </p:spPr>
        <p:txBody>
          <a:bodyPr>
            <a:normAutofit/>
          </a:bodyPr>
          <a:lstStyle/>
          <a:p>
            <a:pPr algn="ctr"/>
            <a:r>
              <a:rPr lang="es-ES" sz="3600" dirty="0" smtClean="0">
                <a:solidFill>
                  <a:srgbClr val="FF0000"/>
                </a:solidFill>
                <a:latin typeface="Algerian" pitchFamily="82" charset="0"/>
              </a:rPr>
              <a:t>ESTADO E INDIVIDUOS</a:t>
            </a:r>
            <a:endParaRPr lang="es-ES" sz="36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2" name="1 Marcador de contenido"/>
          <p:cNvSpPr>
            <a:spLocks noGrp="1"/>
          </p:cNvSpPr>
          <p:nvPr>
            <p:ph idx="4294967295"/>
          </p:nvPr>
        </p:nvSpPr>
        <p:spPr>
          <a:xfrm>
            <a:off x="0" y="714356"/>
            <a:ext cx="8929718" cy="6572296"/>
          </a:xfrm>
        </p:spPr>
        <p:txBody>
          <a:bodyPr>
            <a:normAutofit fontScale="47500" lnSpcReduction="20000"/>
          </a:bodyPr>
          <a:lstStyle/>
          <a:p>
            <a:pPr marL="118872" indent="0" algn="just">
              <a:lnSpc>
                <a:spcPct val="120000"/>
              </a:lnSpc>
              <a:buNone/>
            </a:pPr>
            <a:r>
              <a:rPr lang="es-ES" sz="4200" i="1" dirty="0" smtClean="0">
                <a:latin typeface="Arial" pitchFamily="34" charset="0"/>
                <a:cs typeface="Arial" pitchFamily="34" charset="0"/>
              </a:rPr>
              <a:t>“Siendo antiindividualista, el sistema de vida fascista pone de relieve la importancia del Estado y </a:t>
            </a:r>
            <a:r>
              <a:rPr lang="es-ES" sz="4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reconoce al individuo sólo en la medida en que sus intereses coinciden con los del Estado </a:t>
            </a:r>
            <a:r>
              <a:rPr lang="es-ES" sz="4200" i="1" dirty="0" smtClean="0">
                <a:latin typeface="Arial" pitchFamily="34" charset="0"/>
                <a:cs typeface="Arial" pitchFamily="34" charset="0"/>
              </a:rPr>
              <a:t>(…). El liberalismo negó al Estado en nombre del individuo; el fascismo reafirma los derechos del Estado como la expresión de la verdadera esencia de lo individual. La concepción fascista del Estado lo abarca todo; fuera de él no pueden existir, y menos aún valer, valores humanos y espirituales. Entendido de esta manera, el fascismo es totalitarismo, y el Estado fascista, como síntesis y unidad que incluye todos los valores, interpreta, desarrolla y otorga poder adicional a la vida entera de un pueblo (...). </a:t>
            </a:r>
            <a:br>
              <a:rPr lang="es-ES" sz="4200" i="1" dirty="0" smtClean="0">
                <a:latin typeface="Arial" pitchFamily="34" charset="0"/>
                <a:cs typeface="Arial" pitchFamily="34" charset="0"/>
              </a:rPr>
            </a:br>
            <a:r>
              <a:rPr lang="es-ES" sz="4200" i="1" dirty="0" smtClean="0">
                <a:latin typeface="Arial" pitchFamily="34" charset="0"/>
                <a:cs typeface="Arial" pitchFamily="34" charset="0"/>
              </a:rPr>
              <a:t>El fascismo, en suma, no es sólo un legislador y fundador de instituciones, sino un educador y un promotor de la vida espiritual. No intenta meramente remodelar las formas de vida, sino también su contenido, su carácter y su fe. Para lograr ese propósito impone la disciplina y hace uso de su autoridad, impregnando la mente y rigiendo con imperio indiscutible (...).” </a:t>
            </a:r>
            <a:r>
              <a:rPr lang="es-ES" sz="1600" dirty="0" smtClean="0"/>
              <a:t/>
            </a:r>
            <a:br>
              <a:rPr lang="es-ES" sz="1600" dirty="0" smtClean="0"/>
            </a:br>
            <a:r>
              <a:rPr lang="es-ES" sz="1600" b="1" dirty="0" smtClean="0"/>
              <a:t/>
            </a:r>
            <a:br>
              <a:rPr lang="es-ES" sz="1600" b="1" dirty="0" smtClean="0"/>
            </a:br>
            <a:endParaRPr lang="es-ES" sz="1600" b="1" dirty="0" smtClean="0"/>
          </a:p>
          <a:p>
            <a:endParaRPr lang="es-ES" sz="1600" b="1" dirty="0" smtClean="0"/>
          </a:p>
          <a:p>
            <a:endParaRPr lang="es-ES" sz="1600" b="1" dirty="0" smtClean="0"/>
          </a:p>
          <a:p>
            <a:endParaRPr lang="es-ES" sz="1600" b="1" dirty="0" smtClean="0"/>
          </a:p>
          <a:p>
            <a:endParaRPr lang="es-ES" sz="1600" b="1" dirty="0" smtClean="0"/>
          </a:p>
          <a:p>
            <a:endParaRPr lang="es-ES" sz="1600" b="1" dirty="0"/>
          </a:p>
          <a:p>
            <a:endParaRPr lang="es-ES" sz="1600" b="1" dirty="0" smtClean="0"/>
          </a:p>
          <a:p>
            <a:pPr marL="118872" indent="0">
              <a:buNone/>
            </a:pPr>
            <a:endParaRPr lang="es-ES" sz="1600" b="1" dirty="0" smtClean="0"/>
          </a:p>
          <a:p>
            <a:pPr marL="118872" indent="0" algn="r">
              <a:buNone/>
            </a:pPr>
            <a:r>
              <a:rPr lang="es-ES" sz="1600" b="1" dirty="0"/>
              <a:t> </a:t>
            </a:r>
            <a:r>
              <a:rPr lang="es-ES" sz="1600" b="1" dirty="0" smtClean="0"/>
              <a:t>                                                                                       </a:t>
            </a:r>
            <a:r>
              <a:rPr lang="es-ES" sz="2900" b="1" dirty="0" smtClean="0"/>
              <a:t>Benito </a:t>
            </a:r>
            <a:r>
              <a:rPr lang="es-ES" sz="2900" b="1" dirty="0" smtClean="0"/>
              <a:t>Mussolini. La doctrina del fascismo, 1932. </a:t>
            </a:r>
          </a:p>
          <a:p>
            <a:endParaRPr lang="es-E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79513" y="1556792"/>
            <a:ext cx="4896544" cy="5184576"/>
          </a:xfrm>
        </p:spPr>
        <p:txBody>
          <a:bodyPr>
            <a:normAutofit fontScale="92500" lnSpcReduction="10000"/>
          </a:bodyPr>
          <a:lstStyle/>
          <a:p>
            <a:pPr marL="274320" indent="-274320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s-ES" sz="2800" dirty="0">
                <a:latin typeface="Arial" pitchFamily="34" charset="0"/>
                <a:cs typeface="Arial" pitchFamily="34" charset="0"/>
              </a:rPr>
              <a:t>Se cuidó de no atacar instituciones tradicionales y arraigadas en el pueblo como la Monarquía y la Iglesia Católica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es-ES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s-ES" sz="2800" dirty="0" smtClean="0">
                <a:latin typeface="Arial" pitchFamily="34" charset="0"/>
                <a:cs typeface="Arial" pitchFamily="34" charset="0"/>
              </a:rPr>
              <a:t>Por </a:t>
            </a:r>
            <a:r>
              <a:rPr lang="es-ES" sz="2800" dirty="0">
                <a:latin typeface="Arial" pitchFamily="34" charset="0"/>
                <a:cs typeface="Arial" pitchFamily="34" charset="0"/>
              </a:rPr>
              <a:t>esto </a:t>
            </a:r>
            <a:r>
              <a:rPr lang="es-E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mantuvo en el trono al rey Víctor Manuel III y firmó con la Iglesia el Tratado de Letrán</a:t>
            </a:r>
            <a:r>
              <a:rPr lang="es-ES" sz="2800" dirty="0">
                <a:latin typeface="Arial" pitchFamily="34" charset="0"/>
                <a:cs typeface="Arial" pitchFamily="34" charset="0"/>
              </a:rPr>
              <a:t>, en virtud del cual se reconocía la independencia de la Santa Sede y su plena soberanía sobre la Ciudad del 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Vaticano.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1" name="Picture 4" descr="http://2.bp.blogspot.com/_O9O3nJQQ5gI/R8lEcxg_9_I/AAAAAAAABxg/QV1ViOX7RJs/s400/letran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5148064" y="1628800"/>
            <a:ext cx="388843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1691680" y="357166"/>
            <a:ext cx="56637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400" b="1" dirty="0" smtClean="0">
                <a:solidFill>
                  <a:srgbClr val="FFFF00"/>
                </a:solidFill>
                <a:latin typeface="Algerian" pitchFamily="82" charset="0"/>
              </a:rPr>
              <a:t>La Italia fascista</a:t>
            </a:r>
            <a:endParaRPr lang="es-ES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b="1" dirty="0">
                <a:solidFill>
                  <a:srgbClr val="FFFF00"/>
                </a:solidFill>
                <a:latin typeface="Algerian" pitchFamily="82" charset="0"/>
              </a:rPr>
              <a:t>Política económica fascista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0" y="1500174"/>
            <a:ext cx="8926483" cy="5241194"/>
          </a:xfrm>
        </p:spPr>
        <p:txBody>
          <a:bodyPr>
            <a:normAutofit lnSpcReduction="10000"/>
          </a:bodyPr>
          <a:lstStyle/>
          <a:p>
            <a:pPr marL="274320" indent="-274320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s-ES" dirty="0">
                <a:latin typeface="Arial" pitchFamily="34" charset="0"/>
                <a:cs typeface="Arial" pitchFamily="34" charset="0"/>
              </a:rPr>
              <a:t>Respaldó a la </a:t>
            </a:r>
            <a:r>
              <a:rPr lang="es-E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empresa privada</a:t>
            </a:r>
            <a:r>
              <a:rPr lang="es-ES" dirty="0">
                <a:latin typeface="Arial" pitchFamily="34" charset="0"/>
                <a:cs typeface="Arial" pitchFamily="34" charset="0"/>
              </a:rPr>
              <a:t>, pero con una fuerte </a:t>
            </a:r>
            <a:r>
              <a:rPr lang="es-E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intervención del </a:t>
            </a:r>
            <a:r>
              <a:rPr lang="es-E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estado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.</a:t>
            </a:r>
            <a:endParaRPr lang="es-ES" dirty="0">
              <a:latin typeface="Arial" pitchFamily="34" charset="0"/>
              <a:cs typeface="Arial" pitchFamily="34" charset="0"/>
            </a:endParaRPr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s-ES" dirty="0">
                <a:latin typeface="Arial" pitchFamily="34" charset="0"/>
                <a:cs typeface="Arial" pitchFamily="34" charset="0"/>
              </a:rPr>
              <a:t>Protegió la industria nacional, propiciando la </a:t>
            </a:r>
            <a:r>
              <a:rPr lang="es-E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industrialización</a:t>
            </a:r>
            <a:r>
              <a:rPr lang="es-ES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s-ES" dirty="0">
                <a:latin typeface="Arial" pitchFamily="34" charset="0"/>
                <a:cs typeface="Arial" pitchFamily="34" charset="0"/>
              </a:rPr>
              <a:t>Se buscaba la </a:t>
            </a:r>
            <a:r>
              <a:rPr lang="es-E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autarquía económica</a:t>
            </a:r>
            <a:r>
              <a:rPr lang="es-ES" dirty="0">
                <a:latin typeface="Arial" pitchFamily="34" charset="0"/>
                <a:cs typeface="Arial" pitchFamily="34" charset="0"/>
              </a:rPr>
              <a:t>, buscando explotar los recursos naturales del país, </a:t>
            </a:r>
            <a:r>
              <a:rPr lang="es-E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evitando las importaciones</a:t>
            </a:r>
            <a:r>
              <a:rPr lang="es-E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dirty="0">
                <a:latin typeface="Arial" pitchFamily="34" charset="0"/>
                <a:cs typeface="Arial" pitchFamily="34" charset="0"/>
              </a:rPr>
              <a:t>para no perder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divisas.</a:t>
            </a:r>
            <a:endParaRPr lang="es-ES" dirty="0">
              <a:latin typeface="Arial" pitchFamily="34" charset="0"/>
              <a:cs typeface="Arial" pitchFamily="34" charset="0"/>
            </a:endParaRPr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s-ES" dirty="0">
                <a:latin typeface="Arial" pitchFamily="34" charset="0"/>
                <a:cs typeface="Arial" pitchFamily="34" charset="0"/>
              </a:rPr>
              <a:t>Se impulsó la </a:t>
            </a:r>
            <a:r>
              <a:rPr lang="es-E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producción agrícola</a:t>
            </a:r>
            <a:r>
              <a:rPr lang="es-ES" dirty="0">
                <a:latin typeface="Arial" pitchFamily="34" charset="0"/>
                <a:cs typeface="Arial" pitchFamily="34" charset="0"/>
              </a:rPr>
              <a:t>, especialmente la del trigo, fomentándose el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monocultivo.</a:t>
            </a:r>
            <a:endParaRPr lang="es-ES" dirty="0">
              <a:latin typeface="Arial" pitchFamily="34" charset="0"/>
              <a:cs typeface="Arial" pitchFamily="34" charset="0"/>
            </a:endParaRPr>
          </a:p>
          <a:p>
            <a:pPr marL="274320" indent="-274320" fontAlgn="auto">
              <a:spcAft>
                <a:spcPts val="0"/>
              </a:spcAft>
              <a:buNone/>
              <a:defRPr/>
            </a:pPr>
            <a:endParaRPr lang="es-ES" sz="2800" dirty="0"/>
          </a:p>
        </p:txBody>
      </p:sp>
      <p:sp>
        <p:nvSpPr>
          <p:cNvPr id="4" name="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3214678" y="4714884"/>
            <a:ext cx="285752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Botón de acción: Hacia delante o Siguiente">
            <a:hlinkClick r:id="rId2" action="ppaction://hlinksldjump" highlightClick="1"/>
          </p:cNvPr>
          <p:cNvSpPr/>
          <p:nvPr/>
        </p:nvSpPr>
        <p:spPr>
          <a:xfrm>
            <a:off x="3286116" y="6143644"/>
            <a:ext cx="285752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claseshistoria.com/fascismos/imagenes/%2Bautarqu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5 Botón de acción: Hacia delante o Siguiente">
            <a:hlinkClick r:id="" action="ppaction://hlinkshowjump?jump=previousslide" highlightClick="1"/>
          </p:cNvPr>
          <p:cNvSpPr/>
          <p:nvPr/>
        </p:nvSpPr>
        <p:spPr>
          <a:xfrm>
            <a:off x="357158" y="5143512"/>
            <a:ext cx="285752" cy="21431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33897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kalipedia.com/kalipediamedia/historia/media/200707/17/hisuniversal/20070717klphisuni_241.Ies.SC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claseshistoria.com/fascismos/imagenes/%2Bmussolinitri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laseshistoria.com/fascismos/imagenes/%2Bmussolinitrigo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14282" y="714356"/>
            <a:ext cx="8715436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dirty="0" smtClean="0">
                <a:latin typeface="Arial" pitchFamily="34" charset="0"/>
                <a:cs typeface="Arial" pitchFamily="34" charset="0"/>
              </a:rPr>
              <a:t>“¿En qué consiste el fenómeno totalitario?. Creo que 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sus 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elementos principales son los siguientes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r>
              <a:rPr lang="es-E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800" dirty="0" smtClean="0">
                <a:latin typeface="Arial" pitchFamily="34" charset="0"/>
                <a:cs typeface="Arial" pitchFamily="34" charset="0"/>
              </a:rPr>
            </a:br>
            <a:r>
              <a:rPr lang="es-ES" sz="2800" dirty="0" smtClean="0">
                <a:latin typeface="Arial" pitchFamily="34" charset="0"/>
                <a:cs typeface="Arial" pitchFamily="34" charset="0"/>
              </a:rPr>
              <a:t>1º El fenómeno totalitario consiste en un régimen que </a:t>
            </a:r>
            <a:r>
              <a:rPr lang="es-E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otorga a un partido el monopolio de la actividad política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s-E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800" dirty="0" smtClean="0">
                <a:latin typeface="Arial" pitchFamily="34" charset="0"/>
                <a:cs typeface="Arial" pitchFamily="34" charset="0"/>
              </a:rPr>
            </a:br>
            <a:r>
              <a:rPr lang="es-ES" sz="2800" dirty="0" smtClean="0">
                <a:latin typeface="Arial" pitchFamily="34" charset="0"/>
                <a:cs typeface="Arial" pitchFamily="34" charset="0"/>
              </a:rPr>
              <a:t>2º El partido que monopoliza la actividad pública está armado de una </a:t>
            </a:r>
            <a:r>
              <a:rPr lang="es-E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ideología que le confiere una autoridad absoluta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 y que, en consecuencia, se transforma en la verdad oficial del Estado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400" dirty="0" smtClean="0">
                <a:latin typeface="Arial" pitchFamily="34" charset="0"/>
                <a:cs typeface="Arial" pitchFamily="34" charset="0"/>
              </a:rPr>
            </a:br>
            <a:r>
              <a:rPr lang="es-ES" sz="2400" dirty="0" smtClean="0">
                <a:latin typeface="Arial" pitchFamily="34" charset="0"/>
                <a:cs typeface="Arial" pitchFamily="34" charset="0"/>
              </a:rPr>
              <a:t>. </a:t>
            </a:r>
            <a:endParaRPr lang="es-ES" sz="2400" dirty="0"/>
          </a:p>
        </p:txBody>
      </p:sp>
      <p:sp>
        <p:nvSpPr>
          <p:cNvPr id="5" name="4 CuadroTexto"/>
          <p:cNvSpPr txBox="1"/>
          <p:nvPr/>
        </p:nvSpPr>
        <p:spPr>
          <a:xfrm>
            <a:off x="2571736" y="0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solidFill>
                  <a:srgbClr val="FF0000"/>
                </a:solidFill>
                <a:latin typeface="Algerian" pitchFamily="82" charset="0"/>
              </a:rPr>
              <a:t>UNA DEFINICIÓN</a:t>
            </a:r>
            <a:endParaRPr lang="es-ES" sz="36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844824"/>
            <a:ext cx="8640960" cy="475252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S" sz="2800" dirty="0" smtClean="0">
                <a:latin typeface="Arial" pitchFamily="34" charset="0"/>
                <a:cs typeface="Arial" pitchFamily="34" charset="0"/>
              </a:rPr>
              <a:t>Se desarrolló un programa de </a:t>
            </a:r>
            <a:r>
              <a:rPr lang="es-E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grandes obras públicas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: proyectos de irrigación y de desecamiento de pantanos, construcción de hidroeléctricas, carreteras, ferrocarriles , autopistas, puentes, edificios, etc.</a:t>
            </a:r>
          </a:p>
          <a:p>
            <a:pPr marL="118872" indent="0" algn="just">
              <a:buNone/>
            </a:pPr>
            <a:endParaRPr lang="es-ES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2800" dirty="0" smtClean="0">
                <a:latin typeface="Arial" pitchFamily="34" charset="0"/>
                <a:cs typeface="Arial" pitchFamily="34" charset="0"/>
              </a:rPr>
              <a:t>Para garantizar una mano de obra permanente y una paz laboral se </a:t>
            </a:r>
            <a:r>
              <a:rPr lang="es-E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prohibieron las huelgas 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y se crearon </a:t>
            </a:r>
            <a:r>
              <a:rPr lang="es-E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sindicatos fascistas 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en los que los obreros y empresarios debían establecer acuerdos comunes respecto a las condiciones de trabajo. El </a:t>
            </a:r>
            <a:r>
              <a:rPr lang="es-E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Estado actuaba como conciliador</a:t>
            </a:r>
            <a:r>
              <a:rPr lang="es-E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de los posibles conflictos.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785786" y="285728"/>
            <a:ext cx="78085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b="1" dirty="0" smtClean="0">
                <a:solidFill>
                  <a:srgbClr val="FFFF00"/>
                </a:solidFill>
                <a:latin typeface="Algerian" pitchFamily="82" charset="0"/>
              </a:rPr>
              <a:t>Política económica fascista</a:t>
            </a:r>
            <a:endParaRPr lang="es-ES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dirty="0">
                <a:solidFill>
                  <a:srgbClr val="FFFF00"/>
                </a:solidFill>
                <a:latin typeface="Algerian" pitchFamily="82" charset="0"/>
              </a:rPr>
              <a:t>Política social fascista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198204" y="1484784"/>
            <a:ext cx="8572500" cy="187220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s-ES" dirty="0" smtClean="0">
                <a:latin typeface="Arial" pitchFamily="34" charset="0"/>
                <a:cs typeface="Arial" pitchFamily="34" charset="0"/>
              </a:rPr>
              <a:t>Se aplicó una política de </a:t>
            </a:r>
            <a:r>
              <a:rPr lang="es-E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seguridad social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de acuerdo con las normas de los países desarrollados.</a:t>
            </a:r>
          </a:p>
          <a:p>
            <a:pPr algn="just"/>
            <a:r>
              <a:rPr lang="es-ES" dirty="0" smtClean="0">
                <a:latin typeface="Arial" pitchFamily="34" charset="0"/>
                <a:cs typeface="Arial" pitchFamily="34" charset="0"/>
              </a:rPr>
              <a:t>Promovió una </a:t>
            </a:r>
            <a:r>
              <a:rPr lang="es-E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política natalicia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que otorgaba ventajas económicas  a las familias numerosas.</a:t>
            </a:r>
          </a:p>
        </p:txBody>
      </p:sp>
      <p:pic>
        <p:nvPicPr>
          <p:cNvPr id="26628" name="Picture 5" descr="http://www.bifurcaciones.cl/006/art3/bifurcaciones_12_Famil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575" y="3356992"/>
            <a:ext cx="3672409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7" descr="http://www.imow.org/dynamic/user_images/user_images_file_name_39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3356992"/>
            <a:ext cx="389071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 idx="4294967295"/>
          </p:nvPr>
        </p:nvSpPr>
        <p:spPr>
          <a:xfrm>
            <a:off x="428596" y="0"/>
            <a:ext cx="8229600" cy="1252538"/>
          </a:xfrm>
        </p:spPr>
        <p:txBody>
          <a:bodyPr>
            <a:normAutofit/>
          </a:bodyPr>
          <a:lstStyle/>
          <a:p>
            <a:pPr algn="ctr"/>
            <a:r>
              <a:rPr lang="es-ES" sz="3600" dirty="0" smtClean="0">
                <a:solidFill>
                  <a:srgbClr val="FF0000"/>
                </a:solidFill>
                <a:latin typeface="Algerian" pitchFamily="82" charset="0"/>
              </a:rPr>
              <a:t>POLÍTICA SOCIAL</a:t>
            </a:r>
            <a:endParaRPr lang="es-ES" sz="36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2" name="1 Marcador de contenido"/>
          <p:cNvSpPr>
            <a:spLocks noGrp="1"/>
          </p:cNvSpPr>
          <p:nvPr>
            <p:ph idx="4294967295"/>
          </p:nvPr>
        </p:nvSpPr>
        <p:spPr>
          <a:xfrm>
            <a:off x="0" y="1071546"/>
            <a:ext cx="9144000" cy="5786454"/>
          </a:xfrm>
        </p:spPr>
        <p:txBody>
          <a:bodyPr>
            <a:normAutofit fontScale="55000" lnSpcReduction="20000"/>
          </a:bodyPr>
          <a:lstStyle/>
          <a:p>
            <a:pPr marL="118872" indent="0">
              <a:lnSpc>
                <a:spcPct val="120000"/>
              </a:lnSpc>
              <a:buNone/>
            </a:pPr>
            <a:r>
              <a:rPr lang="es-ES" sz="3000" i="1" dirty="0" smtClean="0">
                <a:latin typeface="Arial" pitchFamily="34" charset="0"/>
                <a:cs typeface="Arial" pitchFamily="34" charset="0"/>
              </a:rPr>
              <a:t>«Italianos: </a:t>
            </a:r>
            <a:endParaRPr lang="es-ES" sz="3000" i="1" dirty="0" smtClean="0">
              <a:latin typeface="Arial" pitchFamily="34" charset="0"/>
              <a:cs typeface="Arial" pitchFamily="34" charset="0"/>
            </a:endParaRPr>
          </a:p>
          <a:p>
            <a:pPr marL="118872" indent="0">
              <a:lnSpc>
                <a:spcPct val="120000"/>
              </a:lnSpc>
              <a:buNone/>
            </a:pPr>
            <a:r>
              <a:rPr lang="es-ES" sz="3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3000" i="1" dirty="0" smtClean="0">
                <a:latin typeface="Arial" pitchFamily="34" charset="0"/>
                <a:cs typeface="Arial" pitchFamily="34" charset="0"/>
              </a:rPr>
            </a:br>
            <a:r>
              <a:rPr lang="es-ES" sz="3000" i="1" dirty="0" smtClean="0">
                <a:latin typeface="Arial" pitchFamily="34" charset="0"/>
                <a:cs typeface="Arial" pitchFamily="34" charset="0"/>
              </a:rPr>
              <a:t>Éste es el programa de un movimiento italiano hecho por italianos. Es revolucionario porque es antidogmático y antidemagógico; es un programa de renovación porque se levanta contra todos los anteriores prejuicios. [...] </a:t>
            </a:r>
            <a:br>
              <a:rPr lang="es-ES" sz="3000" i="1" dirty="0" smtClean="0">
                <a:latin typeface="Arial" pitchFamily="34" charset="0"/>
                <a:cs typeface="Arial" pitchFamily="34" charset="0"/>
              </a:rPr>
            </a:br>
            <a:r>
              <a:rPr lang="es-ES" sz="3000" i="1" dirty="0" smtClean="0">
                <a:latin typeface="Arial" pitchFamily="34" charset="0"/>
                <a:cs typeface="Arial" pitchFamily="34" charset="0"/>
              </a:rPr>
              <a:t>En lo que concierne a los problemas sociales propugnamos: </a:t>
            </a:r>
            <a:endParaRPr lang="es-ES" sz="3000" i="1" dirty="0" smtClean="0">
              <a:latin typeface="Arial" pitchFamily="34" charset="0"/>
              <a:cs typeface="Arial" pitchFamily="34" charset="0"/>
            </a:endParaRPr>
          </a:p>
          <a:p>
            <a:pPr marL="118872" indent="0">
              <a:lnSpc>
                <a:spcPct val="120000"/>
              </a:lnSpc>
              <a:buNone/>
            </a:pPr>
            <a:r>
              <a:rPr lang="es-ES" sz="3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3000" i="1" dirty="0" smtClean="0">
                <a:latin typeface="Arial" pitchFamily="34" charset="0"/>
                <a:cs typeface="Arial" pitchFamily="34" charset="0"/>
              </a:rPr>
            </a:br>
            <a:r>
              <a:rPr lang="es-ES" sz="3000" i="1" dirty="0" smtClean="0">
                <a:latin typeface="Arial" pitchFamily="34" charset="0"/>
                <a:cs typeface="Arial" pitchFamily="34" charset="0"/>
              </a:rPr>
              <a:t>a) La inmediata aprobación de la ley que garantice y asegure la jornada de ocho horas. </a:t>
            </a:r>
            <a:endParaRPr lang="es-ES" sz="3000" i="1" dirty="0" smtClean="0">
              <a:latin typeface="Arial" pitchFamily="34" charset="0"/>
              <a:cs typeface="Arial" pitchFamily="34" charset="0"/>
            </a:endParaRPr>
          </a:p>
          <a:p>
            <a:pPr marL="118872" indent="0">
              <a:lnSpc>
                <a:spcPct val="120000"/>
              </a:lnSpc>
              <a:buNone/>
            </a:pPr>
            <a:r>
              <a:rPr lang="es-ES" sz="3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3000" i="1" dirty="0" smtClean="0">
                <a:latin typeface="Arial" pitchFamily="34" charset="0"/>
                <a:cs typeface="Arial" pitchFamily="34" charset="0"/>
              </a:rPr>
            </a:br>
            <a:r>
              <a:rPr lang="es-ES" sz="3000" i="1" dirty="0" smtClean="0">
                <a:latin typeface="Arial" pitchFamily="34" charset="0"/>
                <a:cs typeface="Arial" pitchFamily="34" charset="0"/>
              </a:rPr>
              <a:t>b) Establecimiento de un salario mínimo. </a:t>
            </a:r>
            <a:endParaRPr lang="es-ES" sz="3000" i="1" dirty="0" smtClean="0">
              <a:latin typeface="Arial" pitchFamily="34" charset="0"/>
              <a:cs typeface="Arial" pitchFamily="34" charset="0"/>
            </a:endParaRPr>
          </a:p>
          <a:p>
            <a:pPr marL="118872" indent="0">
              <a:lnSpc>
                <a:spcPct val="120000"/>
              </a:lnSpc>
              <a:buNone/>
            </a:pPr>
            <a:r>
              <a:rPr lang="es-ES" sz="3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3000" i="1" dirty="0" smtClean="0">
                <a:latin typeface="Arial" pitchFamily="34" charset="0"/>
                <a:cs typeface="Arial" pitchFamily="34" charset="0"/>
              </a:rPr>
            </a:br>
            <a:r>
              <a:rPr lang="es-ES" sz="3000" i="1" dirty="0" smtClean="0">
                <a:latin typeface="Arial" pitchFamily="34" charset="0"/>
                <a:cs typeface="Arial" pitchFamily="34" charset="0"/>
              </a:rPr>
              <a:t>c) Inclusión de los representantes obreros en la ejecución técnica de la producción industrial. </a:t>
            </a:r>
            <a:endParaRPr lang="es-ES" sz="3000" i="1" dirty="0" smtClean="0">
              <a:latin typeface="Arial" pitchFamily="34" charset="0"/>
              <a:cs typeface="Arial" pitchFamily="34" charset="0"/>
            </a:endParaRPr>
          </a:p>
          <a:p>
            <a:pPr marL="118872" indent="0">
              <a:lnSpc>
                <a:spcPct val="120000"/>
              </a:lnSpc>
              <a:buNone/>
            </a:pPr>
            <a:r>
              <a:rPr lang="es-ES" sz="3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3000" i="1" dirty="0" smtClean="0">
                <a:latin typeface="Arial" pitchFamily="34" charset="0"/>
                <a:cs typeface="Arial" pitchFamily="34" charset="0"/>
              </a:rPr>
            </a:br>
            <a:r>
              <a:rPr lang="es-ES" sz="3000" i="1" dirty="0" smtClean="0">
                <a:latin typeface="Arial" pitchFamily="34" charset="0"/>
                <a:cs typeface="Arial" pitchFamily="34" charset="0"/>
              </a:rPr>
              <a:t>d) La nacionalización inmediata de los ferrocarriles y de todos los medios de transporte. </a:t>
            </a:r>
            <a:br>
              <a:rPr lang="es-ES" sz="3000" i="1" dirty="0" smtClean="0">
                <a:latin typeface="Arial" pitchFamily="34" charset="0"/>
                <a:cs typeface="Arial" pitchFamily="34" charset="0"/>
              </a:rPr>
            </a:br>
            <a:r>
              <a:rPr lang="es-ES" sz="3000" i="1" dirty="0" smtClean="0">
                <a:latin typeface="Arial" pitchFamily="34" charset="0"/>
                <a:cs typeface="Arial" pitchFamily="34" charset="0"/>
              </a:rPr>
              <a:t>e) Modificación de las leyes sobre el seguro de vejez e invalidez. Establecimiento del límite de edad en 55 años en  lugar de 65. [...]»</a:t>
            </a:r>
          </a:p>
          <a:p>
            <a:pPr marL="118872" indent="0">
              <a:buNone/>
            </a:pPr>
            <a:endParaRPr lang="es-ES" sz="2000" i="1" dirty="0" smtClean="0">
              <a:latin typeface="Corbel" pitchFamily="34" charset="0"/>
            </a:endParaRPr>
          </a:p>
          <a:p>
            <a:pPr marL="118872" indent="0">
              <a:buNone/>
            </a:pPr>
            <a:endParaRPr lang="es-ES" sz="1800" dirty="0" smtClean="0"/>
          </a:p>
          <a:p>
            <a:pPr marL="118872" indent="0">
              <a:buNone/>
            </a:pPr>
            <a:endParaRPr lang="es-ES" sz="1800" dirty="0"/>
          </a:p>
          <a:p>
            <a:pPr marL="118872" indent="0">
              <a:buNone/>
            </a:pPr>
            <a:r>
              <a:rPr lang="es-ES" sz="1800" dirty="0" smtClean="0"/>
              <a:t>                       </a:t>
            </a:r>
            <a:endParaRPr lang="es-ES" sz="1800" dirty="0" smtClean="0"/>
          </a:p>
          <a:p>
            <a:pPr marL="118872" indent="0">
              <a:buNone/>
            </a:pPr>
            <a:endParaRPr lang="es-ES" sz="1800" dirty="0" smtClean="0"/>
          </a:p>
          <a:p>
            <a:pPr marL="118872" indent="0" algn="r">
              <a:buNone/>
            </a:pPr>
            <a:r>
              <a:rPr lang="es-ES" sz="2900" b="1" dirty="0"/>
              <a:t> </a:t>
            </a:r>
            <a:r>
              <a:rPr lang="es-ES" sz="2900" b="1" dirty="0" smtClean="0"/>
              <a:t>                                        Programa político de los Fasci </a:t>
            </a:r>
            <a:r>
              <a:rPr lang="es-ES" sz="2900" b="1" dirty="0" smtClean="0"/>
              <a:t>italiani di </a:t>
            </a:r>
            <a:r>
              <a:rPr lang="es-ES" sz="2900" b="1" dirty="0" smtClean="0"/>
              <a:t>combattimento. Agosto de 1919. 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smtClean="0"/>
          </a:p>
        </p:txBody>
      </p:sp>
      <p:pic>
        <p:nvPicPr>
          <p:cNvPr id="27652" name="Picture 2" descr="[Imagen2.png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88"/>
            <a:ext cx="9143999" cy="6858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www.claseshistoria.com/fascismos/imagenes/%2Bbolet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6082" name="Picture 2" descr="http://www.claseshistoria.com/fascismos/imagenes/%2Bescuelafascis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000125" y="152400"/>
            <a:ext cx="7686675" cy="990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2770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smtClean="0"/>
          </a:p>
        </p:txBody>
      </p:sp>
      <p:pic>
        <p:nvPicPr>
          <p:cNvPr id="32772" name="Picture 2" descr="http://barcelona.indymedia.org/usermedia/image/10/large/mussolini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324350" cy="6858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2773" name="Picture 4" descr="http://img288.imageshack.us/img288/2671/01lo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8" y="0"/>
            <a:ext cx="4786312" cy="6858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357313" y="152400"/>
            <a:ext cx="7329487" cy="63341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3794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smtClean="0"/>
          </a:p>
        </p:txBody>
      </p:sp>
      <p:pic>
        <p:nvPicPr>
          <p:cNvPr id="33796" name="Picture 2" descr="http://3.bp.blogspot.com/_iiqPlY6nqTk/TAWqUi79LFI/AAAAAAAAATQ/nJn_DOMqDXc/s1600/fascismo.png"/>
          <p:cNvPicPr>
            <a:picLocks noChangeAspect="1" noChangeArrowheads="1"/>
          </p:cNvPicPr>
          <p:nvPr/>
        </p:nvPicPr>
        <p:blipFill>
          <a:blip r:embed="rId2"/>
          <a:srcRect l="3854" t="12389" r="4271" b="76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42844" y="764024"/>
            <a:ext cx="8715468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3º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Para difundir esta verdad oficial, el Estado se reserva para sí un doble monopolio, el monopolio de la </a:t>
            </a:r>
            <a:r>
              <a:rPr lang="es-E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fuerza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y el de los </a:t>
            </a:r>
            <a:r>
              <a:rPr lang="es-E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medios de persuasión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. El conjunto de los medios de comunicación, radio, televisión, prensa, está dirigido, dominado, por el Estado y los que lo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representan</a:t>
            </a:r>
          </a:p>
          <a:p>
            <a:pPr algn="just">
              <a:buNone/>
            </a:pP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4º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La mayor parte de las </a:t>
            </a:r>
            <a:r>
              <a:rPr lang="es-E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actividades económicas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y </a:t>
            </a:r>
            <a:r>
              <a:rPr lang="es-E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profesionales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están </a:t>
            </a:r>
            <a:r>
              <a:rPr lang="es-E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sometidas al </a:t>
            </a:r>
            <a:r>
              <a:rPr lang="es-E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Estado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None/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400" dirty="0" smtClean="0">
                <a:latin typeface="Arial" pitchFamily="34" charset="0"/>
                <a:cs typeface="Arial" pitchFamily="34" charset="0"/>
              </a:rPr>
            </a:br>
            <a:r>
              <a:rPr lang="es-ES" sz="2400" dirty="0" smtClean="0">
                <a:latin typeface="Arial" pitchFamily="34" charset="0"/>
                <a:cs typeface="Arial" pitchFamily="34" charset="0"/>
              </a:rPr>
              <a:t>Se puede considerar como esencial, en la definición del totalitarismo, bien el monopolio de un partido, bien la estatalización de la vida económica o bien el terror ideológico. </a:t>
            </a:r>
            <a:r>
              <a:rPr lang="es-E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 fenómeno es perfecto cuando todos esos elementos se juntan y se cumplen plenamente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.”</a:t>
            </a:r>
            <a:endParaRPr lang="es-ES" b="1" dirty="0" smtClean="0"/>
          </a:p>
          <a:p>
            <a:pPr>
              <a:buNone/>
            </a:pPr>
            <a:endParaRPr lang="es-ES" b="1" dirty="0" smtClean="0"/>
          </a:p>
          <a:p>
            <a:pPr>
              <a:buNone/>
            </a:pPr>
            <a:endParaRPr lang="es-ES" b="1" dirty="0" smtClean="0"/>
          </a:p>
          <a:p>
            <a:pPr marL="438150" indent="-319088" algn="r">
              <a:buNone/>
            </a:pPr>
            <a:r>
              <a:rPr lang="es-ES" b="1" dirty="0" smtClean="0"/>
              <a:t>                             </a:t>
            </a:r>
            <a:r>
              <a:rPr lang="es-ES" b="1" dirty="0" smtClean="0"/>
              <a:t>       </a:t>
            </a:r>
            <a:r>
              <a:rPr lang="es-ES" sz="1600" b="1" dirty="0" err="1" smtClean="0"/>
              <a:t>Raymon</a:t>
            </a:r>
            <a:r>
              <a:rPr lang="es-ES" sz="1600" b="1" dirty="0" smtClean="0"/>
              <a:t> Aron. Democracia y totalitarismo. 1965.</a:t>
            </a:r>
            <a:endParaRPr lang="es-ES" sz="1600" dirty="0"/>
          </a:p>
        </p:txBody>
      </p:sp>
      <p:sp>
        <p:nvSpPr>
          <p:cNvPr id="3" name="2 CuadroTexto"/>
          <p:cNvSpPr txBox="1"/>
          <p:nvPr/>
        </p:nvSpPr>
        <p:spPr>
          <a:xfrm>
            <a:off x="2643174" y="0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>
                <a:solidFill>
                  <a:srgbClr val="FF0000"/>
                </a:solidFill>
                <a:latin typeface="Algerian" pitchFamily="82" charset="0"/>
              </a:rPr>
              <a:t>UNA DEFINICIÓN</a:t>
            </a:r>
            <a:endParaRPr lang="es-ES" sz="36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077200" cy="62865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4000" b="1" dirty="0" smtClean="0"/>
              <a:t/>
            </a:r>
            <a:br>
              <a:rPr lang="es-ES" sz="4000" b="1" dirty="0" smtClean="0"/>
            </a:br>
            <a:r>
              <a:rPr lang="es-ES" sz="4000" b="1" dirty="0" smtClean="0"/>
              <a:t/>
            </a:r>
            <a:br>
              <a:rPr lang="es-ES" sz="4000" b="1" dirty="0" smtClean="0"/>
            </a:br>
            <a:r>
              <a:rPr lang="es-ES" sz="6000" dirty="0">
                <a:solidFill>
                  <a:srgbClr val="FFFF00"/>
                </a:solidFill>
                <a:latin typeface="Algerian" pitchFamily="82" charset="0"/>
              </a:rPr>
              <a:t>Definición</a:t>
            </a:r>
            <a:r>
              <a:rPr lang="es-ES" sz="4000" b="1" dirty="0" smtClean="0"/>
              <a:t/>
            </a:r>
            <a:br>
              <a:rPr lang="es-ES" sz="4000" b="1" dirty="0" smtClean="0"/>
            </a:br>
            <a:endParaRPr lang="es-ES" sz="4900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700808"/>
            <a:ext cx="8229600" cy="4643437"/>
          </a:xfrm>
        </p:spPr>
        <p:txBody>
          <a:bodyPr>
            <a:normAutofit fontScale="92500" lnSpcReduction="20000"/>
          </a:bodyPr>
          <a:lstStyle/>
          <a:p>
            <a:pPr marL="274320" indent="-274320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s-ES" dirty="0">
                <a:latin typeface="Arial" pitchFamily="34" charset="0"/>
                <a:cs typeface="Arial" pitchFamily="34" charset="0"/>
              </a:rPr>
              <a:t>Son </a:t>
            </a:r>
            <a:r>
              <a:rPr lang="es-E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sistemas de gobierno </a:t>
            </a:r>
            <a:r>
              <a:rPr lang="es-ES" dirty="0">
                <a:latin typeface="Arial" pitchFamily="34" charset="0"/>
                <a:cs typeface="Arial" pitchFamily="34" charset="0"/>
              </a:rPr>
              <a:t>que se caracterizan por otorgar la </a:t>
            </a:r>
            <a:r>
              <a:rPr lang="es-E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supremacía total y absoluta al Estado</a:t>
            </a:r>
            <a:r>
              <a:rPr lang="es-ES" dirty="0">
                <a:latin typeface="Arial" pitchFamily="34" charset="0"/>
                <a:cs typeface="Arial" pitchFamily="34" charset="0"/>
              </a:rPr>
              <a:t>, representado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por  </a:t>
            </a:r>
            <a:r>
              <a:rPr lang="es-ES" dirty="0">
                <a:latin typeface="Arial" pitchFamily="34" charset="0"/>
                <a:cs typeface="Arial" pitchFamily="34" charset="0"/>
              </a:rPr>
              <a:t>el </a:t>
            </a:r>
            <a:r>
              <a:rPr lang="es-E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Poder Ejecutivo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74320" indent="-274320" algn="just" fontAlgn="auto">
              <a:spcAft>
                <a:spcPts val="0"/>
              </a:spcAft>
              <a:buFont typeface="Wingdings 2"/>
              <a:buNone/>
              <a:defRPr/>
            </a:pPr>
            <a:endParaRPr lang="es-ES" b="1" dirty="0">
              <a:latin typeface="Arial" pitchFamily="34" charset="0"/>
              <a:cs typeface="Arial" pitchFamily="34" charset="0"/>
            </a:endParaRPr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s-ES" dirty="0">
                <a:latin typeface="Arial" pitchFamily="34" charset="0"/>
                <a:cs typeface="Arial" pitchFamily="34" charset="0"/>
              </a:rPr>
              <a:t>Son estados autoritarios, dictatoriales,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antiparlamentarios  </a:t>
            </a:r>
            <a:r>
              <a:rPr lang="es-ES" dirty="0">
                <a:latin typeface="Arial" pitchFamily="34" charset="0"/>
                <a:cs typeface="Arial" pitchFamily="34" charset="0"/>
              </a:rPr>
              <a:t>y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centralistas.</a:t>
            </a:r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"/>
              <a:defRPr/>
            </a:pPr>
            <a:endParaRPr lang="es-ES" dirty="0">
              <a:latin typeface="Arial" pitchFamily="34" charset="0"/>
              <a:cs typeface="Arial" pitchFamily="34" charset="0"/>
            </a:endParaRPr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s-ES" dirty="0">
                <a:latin typeface="Arial" pitchFamily="34" charset="0"/>
                <a:cs typeface="Arial" pitchFamily="34" charset="0"/>
              </a:rPr>
              <a:t>En estos regímenes, el </a:t>
            </a:r>
            <a:r>
              <a:rPr lang="es-E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caudillo o líder</a:t>
            </a:r>
            <a:r>
              <a:rPr lang="es-E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dirty="0">
                <a:latin typeface="Arial" pitchFamily="34" charset="0"/>
                <a:cs typeface="Arial" pitchFamily="34" charset="0"/>
              </a:rPr>
              <a:t>es considerado el </a:t>
            </a:r>
            <a:r>
              <a:rPr lang="es-E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salvador de la nación</a:t>
            </a:r>
            <a:r>
              <a:rPr lang="es-E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dirty="0">
                <a:latin typeface="Arial" pitchFamily="34" charset="0"/>
                <a:cs typeface="Arial" pitchFamily="34" charset="0"/>
              </a:rPr>
              <a:t>y ejerce sobre las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masas </a:t>
            </a:r>
            <a:r>
              <a:rPr lang="es-ES" dirty="0">
                <a:latin typeface="Arial" pitchFamily="34" charset="0"/>
                <a:cs typeface="Arial" pitchFamily="34" charset="0"/>
              </a:rPr>
              <a:t>una gran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influencia.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s-ES"/>
          </a:p>
        </p:txBody>
      </p:sp>
      <p:pic>
        <p:nvPicPr>
          <p:cNvPr id="11268" name="Picture 2" descr="MAPA CONCEPTUAL TOTALITARISMO"/>
          <p:cNvPicPr>
            <a:picLocks noChangeAspect="1" noChangeArrowheads="1"/>
          </p:cNvPicPr>
          <p:nvPr/>
        </p:nvPicPr>
        <p:blipFill>
          <a:blip r:embed="rId2"/>
          <a:srcRect l="4005" t="3125" r="3046"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116339" y="1196752"/>
            <a:ext cx="8911322" cy="1442442"/>
          </a:xfrm>
        </p:spPr>
        <p:txBody>
          <a:bodyPr>
            <a:noAutofit/>
          </a:bodyPr>
          <a:lstStyle/>
          <a:p>
            <a:pPr marL="274320" indent="-274320" algn="just" fontAlgn="auto">
              <a:spcAft>
                <a:spcPts val="0"/>
              </a:spcAft>
              <a:buFontTx/>
              <a:buNone/>
              <a:defRPr/>
            </a:pPr>
            <a:endParaRPr lang="es-ES" sz="2000" dirty="0">
              <a:latin typeface="Comic Sans MS" pitchFamily="66" charset="0"/>
            </a:endParaRPr>
          </a:p>
          <a:p>
            <a:pPr marL="82550" indent="-82550" algn="just" fontAlgn="auto">
              <a:spcAft>
                <a:spcPts val="0"/>
              </a:spcAft>
              <a:buFontTx/>
              <a:buNone/>
              <a:defRPr/>
            </a:pPr>
            <a:r>
              <a:rPr lang="es-ES" sz="2000" dirty="0">
                <a:latin typeface="Comic Sans MS" pitchFamily="66" charset="0"/>
              </a:rPr>
              <a:t>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A fines de los </a:t>
            </a:r>
            <a:r>
              <a:rPr lang="es-E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años 20</a:t>
            </a:r>
            <a:r>
              <a:rPr lang="es-E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’ y comienzos del 30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surgieron en Europa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varios  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regímenes </a:t>
            </a:r>
            <a:r>
              <a:rPr lang="es-ES" sz="2000" b="1" dirty="0">
                <a:latin typeface="Arial" pitchFamily="34" charset="0"/>
                <a:cs typeface="Arial" pitchFamily="34" charset="0"/>
              </a:rPr>
              <a:t>de 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tipo totalitario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, es decir estados que buscaron </a:t>
            </a:r>
            <a:r>
              <a:rPr lang="es-E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controlar todos los aspectos de la vida de los ciudadanos</a:t>
            </a:r>
            <a:r>
              <a:rPr lang="es-E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(el pensamiento, el trabajo, la familia, la educación, la cultura, etc.). De esta manera </a:t>
            </a:r>
            <a:r>
              <a:rPr lang="es-E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subordinaron al individuo y a la libertad</a:t>
            </a:r>
            <a:r>
              <a:rPr lang="es-E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a su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omnipotencia.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3" name="Picture 5" descr="http://3.bp.blogspot.com/_nMqM4YePiho/SpMBRfDcxfI/AAAAAAAAAHQ/_N-upwZMCJw/s320/dictadura_vs_democracia-749419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214686"/>
            <a:ext cx="3714776" cy="3357586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2775" name="Picture 7" descr="http://2.bp.blogspot.com/_lTY0Lp9h6Qc/S59bTL5wp1I/AAAAAAAAPZg/bNN2MYoTbN4/s400/mussolin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248" y="3486177"/>
            <a:ext cx="2214578" cy="31575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32777" name="Picture 9" descr="http://4.bp.blogspot.com/_bSwuUSF_Rqs/SJuWDtS0YmI/AAAAAAAAEXY/B8AuYRSvbgk/s400/orange-Hitler11cx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429000"/>
            <a:ext cx="2214578" cy="32147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7" name="6 CuadroTexto"/>
          <p:cNvSpPr txBox="1"/>
          <p:nvPr/>
        </p:nvSpPr>
        <p:spPr>
          <a:xfrm>
            <a:off x="1428728" y="571480"/>
            <a:ext cx="6715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>
                <a:solidFill>
                  <a:srgbClr val="FFFF00"/>
                </a:solidFill>
                <a:latin typeface="Algerian" pitchFamily="82" charset="0"/>
              </a:rPr>
              <a:t>¿CUÁNDO Y DÓNDE APARECEN?</a:t>
            </a:r>
            <a:endParaRPr lang="es-ES" sz="3600" dirty="0">
              <a:solidFill>
                <a:srgbClr val="FFFF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b="1" dirty="0">
                <a:solidFill>
                  <a:srgbClr val="FFFF00"/>
                </a:solidFill>
                <a:latin typeface="Algerian" pitchFamily="82" charset="0"/>
              </a:rPr>
              <a:t>Causas de su </a:t>
            </a:r>
            <a:r>
              <a:rPr lang="es-ES" b="1" dirty="0" smtClean="0">
                <a:solidFill>
                  <a:srgbClr val="FFFF00"/>
                </a:solidFill>
                <a:latin typeface="Algerian" pitchFamily="82" charset="0"/>
              </a:rPr>
              <a:t>surgimiento</a:t>
            </a:r>
            <a:endParaRPr lang="es-ES" b="1" dirty="0"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1785926"/>
            <a:ext cx="8643998" cy="4857784"/>
          </a:xfrm>
        </p:spPr>
        <p:txBody>
          <a:bodyPr>
            <a:normAutofit/>
          </a:bodyPr>
          <a:lstStyle/>
          <a:p>
            <a:pPr algn="ctr"/>
            <a:r>
              <a:rPr lang="es-ES" sz="2800" dirty="0" smtClean="0">
                <a:latin typeface="Comic Sans MS" pitchFamily="66" charset="0"/>
              </a:rPr>
              <a:t>La inestabilidad política europea.</a:t>
            </a:r>
          </a:p>
          <a:p>
            <a:pPr algn="ctr">
              <a:buFont typeface="Wingdings 2" pitchFamily="18" charset="2"/>
              <a:buNone/>
            </a:pPr>
            <a:endParaRPr lang="es-ES" sz="2800" dirty="0" smtClean="0">
              <a:latin typeface="Comic Sans MS" pitchFamily="66" charset="0"/>
            </a:endParaRPr>
          </a:p>
          <a:p>
            <a:pPr algn="ctr"/>
            <a:r>
              <a:rPr lang="es-ES" sz="2800" dirty="0" smtClean="0">
                <a:latin typeface="Comic Sans MS" pitchFamily="66" charset="0"/>
              </a:rPr>
              <a:t>El temor a la posible expansión del comunismo.</a:t>
            </a:r>
          </a:p>
          <a:p>
            <a:pPr algn="ctr">
              <a:buFont typeface="Wingdings 2" pitchFamily="18" charset="2"/>
              <a:buNone/>
            </a:pPr>
            <a:endParaRPr lang="es-ES" sz="2800" dirty="0" smtClean="0">
              <a:latin typeface="Comic Sans MS" pitchFamily="66" charset="0"/>
            </a:endParaRPr>
          </a:p>
          <a:p>
            <a:pPr algn="ctr"/>
            <a:r>
              <a:rPr lang="es-ES" sz="2800" dirty="0" smtClean="0">
                <a:latin typeface="Comic Sans MS" pitchFamily="66" charset="0"/>
              </a:rPr>
              <a:t>Los sentimientos de frustración.</a:t>
            </a:r>
          </a:p>
          <a:p>
            <a:pPr algn="ctr"/>
            <a:endParaRPr lang="es-ES" sz="2800" dirty="0" smtClean="0">
              <a:latin typeface="Comic Sans MS" pitchFamily="66" charset="0"/>
            </a:endParaRPr>
          </a:p>
          <a:p>
            <a:pPr algn="ctr"/>
            <a:r>
              <a:rPr lang="es-ES" sz="2800" dirty="0" smtClean="0">
                <a:latin typeface="Comic Sans MS" pitchFamily="66" charset="0"/>
              </a:rPr>
              <a:t>El nacionalismo exacerbado.</a:t>
            </a:r>
          </a:p>
          <a:p>
            <a:pPr algn="ctr">
              <a:buFont typeface="Wingdings 2" pitchFamily="18" charset="2"/>
              <a:buNone/>
            </a:pPr>
            <a:endParaRPr lang="es-ES" sz="2800" dirty="0" smtClean="0">
              <a:latin typeface="Comic Sans MS" pitchFamily="66" charset="0"/>
            </a:endParaRPr>
          </a:p>
          <a:p>
            <a:pPr algn="ctr"/>
            <a:r>
              <a:rPr lang="es-ES" sz="2800" dirty="0" smtClean="0">
                <a:latin typeface="Comic Sans MS" pitchFamily="66" charset="0"/>
              </a:rPr>
              <a:t>El deseo de reivindicaciones territoriales.</a:t>
            </a:r>
          </a:p>
          <a:p>
            <a:pPr algn="ctr"/>
            <a:endParaRPr lang="es-ES" sz="2800" dirty="0" smtClean="0">
              <a:latin typeface="Comic Sans MS" pitchFamily="66" charset="0"/>
            </a:endParaRPr>
          </a:p>
          <a:p>
            <a:pPr algn="ctr"/>
            <a:r>
              <a:rPr lang="es-ES" sz="2800" dirty="0" smtClean="0">
                <a:latin typeface="Comic Sans MS" pitchFamily="66" charset="0"/>
              </a:rPr>
              <a:t>El impacto de la crisis económica de 1929.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2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s-ES"/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2"/>
          <a:srcRect l="5112" t="4494" r="2306" b="337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ódulo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746</TotalTime>
  <Words>1654</Words>
  <Application>Microsoft Office PowerPoint</Application>
  <PresentationFormat>Presentación en pantalla (4:3)</PresentationFormat>
  <Paragraphs>125</Paragraphs>
  <Slides>37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38" baseType="lpstr">
      <vt:lpstr>Módulo</vt:lpstr>
      <vt:lpstr>LOS REGÍMENES TOTALITARIOS: EL FASCISMO Y EL NAZISMO</vt:lpstr>
      <vt:lpstr>Diapositiva 2</vt:lpstr>
      <vt:lpstr>Diapositiva 3</vt:lpstr>
      <vt:lpstr>Diapositiva 4</vt:lpstr>
      <vt:lpstr>  Definición </vt:lpstr>
      <vt:lpstr>Diapositiva 6</vt:lpstr>
      <vt:lpstr>Diapositiva 7</vt:lpstr>
      <vt:lpstr>Causas de su surgimiento</vt:lpstr>
      <vt:lpstr>Diapositiva 9</vt:lpstr>
      <vt:lpstr>     EL FASCISMO ITALIANO</vt:lpstr>
      <vt:lpstr>Italia luego de la primera guerra mundial: Una nación frustrada</vt:lpstr>
      <vt:lpstr>Diapositiva 12</vt:lpstr>
      <vt:lpstr>Mussolini Y SU CAMINO al poder</vt:lpstr>
      <vt:lpstr>Diapositiva 14</vt:lpstr>
      <vt:lpstr>Diapositiva 15</vt:lpstr>
      <vt:lpstr>Diapositiva 16</vt:lpstr>
      <vt:lpstr>Diapositiva 17</vt:lpstr>
      <vt:lpstr>Diapositiva 18</vt:lpstr>
      <vt:lpstr>La Italia fascista</vt:lpstr>
      <vt:lpstr>Diapositiva 20</vt:lpstr>
      <vt:lpstr>NOMBRAMIENTO DE MUSSOLINI</vt:lpstr>
      <vt:lpstr>ANTIPARLAMENTARISMO</vt:lpstr>
      <vt:lpstr>ESTADO E INDIVIDUOS</vt:lpstr>
      <vt:lpstr>Diapositiva 24</vt:lpstr>
      <vt:lpstr>Política económica fascista</vt:lpstr>
      <vt:lpstr>Diapositiva 26</vt:lpstr>
      <vt:lpstr>Diapositiva 27</vt:lpstr>
      <vt:lpstr>Diapositiva 28</vt:lpstr>
      <vt:lpstr>Diapositiva 29</vt:lpstr>
      <vt:lpstr>Diapositiva 30</vt:lpstr>
      <vt:lpstr>Política social fascista</vt:lpstr>
      <vt:lpstr>POLÍTICA SOCIAL</vt:lpstr>
      <vt:lpstr>Diapositiva 33</vt:lpstr>
      <vt:lpstr>Diapositiva 34</vt:lpstr>
      <vt:lpstr>Diapositiva 35</vt:lpstr>
      <vt:lpstr>Diapositiva 36</vt:lpstr>
      <vt:lpstr>Diapositiva 37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REGÍMENES TOTALITARIOS: EL FASCISMO Y EL NAZISMO</dc:title>
  <dc:creator>Jeannet</dc:creator>
  <cp:lastModifiedBy>Carlos</cp:lastModifiedBy>
  <cp:revision>66</cp:revision>
  <dcterms:created xsi:type="dcterms:W3CDTF">2009-05-18T04:29:46Z</dcterms:created>
  <dcterms:modified xsi:type="dcterms:W3CDTF">2012-09-11T04:09:49Z</dcterms:modified>
</cp:coreProperties>
</file>