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82" r:id="rId2"/>
    <p:sldId id="283" r:id="rId3"/>
    <p:sldId id="285" r:id="rId4"/>
    <p:sldId id="257" r:id="rId5"/>
    <p:sldId id="258" r:id="rId6"/>
    <p:sldId id="287" r:id="rId7"/>
    <p:sldId id="259" r:id="rId8"/>
    <p:sldId id="290" r:id="rId9"/>
    <p:sldId id="281" r:id="rId10"/>
    <p:sldId id="273" r:id="rId11"/>
    <p:sldId id="271" r:id="rId12"/>
    <p:sldId id="260" r:id="rId13"/>
    <p:sldId id="280" r:id="rId14"/>
    <p:sldId id="272" r:id="rId15"/>
    <p:sldId id="274" r:id="rId16"/>
    <p:sldId id="261" r:id="rId17"/>
    <p:sldId id="275" r:id="rId18"/>
    <p:sldId id="288" r:id="rId19"/>
    <p:sldId id="291" r:id="rId20"/>
    <p:sldId id="289" r:id="rId21"/>
    <p:sldId id="262" r:id="rId22"/>
    <p:sldId id="276" r:id="rId23"/>
    <p:sldId id="277" r:id="rId24"/>
    <p:sldId id="263" r:id="rId25"/>
    <p:sldId id="278" r:id="rId26"/>
    <p:sldId id="264" r:id="rId27"/>
    <p:sldId id="265" r:id="rId28"/>
    <p:sldId id="266" r:id="rId29"/>
    <p:sldId id="267"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5B2A"/>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8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s-ES"/>
          </a:p>
        </p:txBody>
      </p:sp>
      <p:sp>
        <p:nvSpPr>
          <p:cNvPr id="19" name="18 Marcador de pie de página"/>
          <p:cNvSpPr>
            <a:spLocks noGrp="1"/>
          </p:cNvSpPr>
          <p:nvPr>
            <p:ph type="ftr" sz="quarter" idx="11"/>
          </p:nvPr>
        </p:nvSpPr>
        <p:spPr/>
        <p:txBody>
          <a:bodyPr/>
          <a:lstStyle/>
          <a:p>
            <a:pPr>
              <a:defRPr/>
            </a:pPr>
            <a:endParaRPr lang="es-ES"/>
          </a:p>
        </p:txBody>
      </p:sp>
      <p:sp>
        <p:nvSpPr>
          <p:cNvPr id="27" name="26 Marcador de número de diapositiva"/>
          <p:cNvSpPr>
            <a:spLocks noGrp="1"/>
          </p:cNvSpPr>
          <p:nvPr>
            <p:ph type="sldNum" sz="quarter" idx="12"/>
          </p:nvPr>
        </p:nvSpPr>
        <p:spPr/>
        <p:txBody>
          <a:bodyPr/>
          <a:lstStyle/>
          <a:p>
            <a:pPr>
              <a:defRPr/>
            </a:pPr>
            <a:fld id="{BDAAA9BC-078F-4421-89E6-572A9698C76B}"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B7E8BD5E-C9DA-4DA5-8828-F2784C5EB21A}"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15E635BF-F068-4911-B312-A91B400B4A99}"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1D625ED8-CBD1-469B-81C6-D2BA31CC0F19}"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F891877-560A-464B-AA86-6AAB639504BB}"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42891069-F635-4A99-AEFC-2438C4363219}"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6CBF2490-C861-4A73-A9BF-B3850E0ECE4B}"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pPr>
              <a:defRPr/>
            </a:pPr>
            <a:endParaRPr lang="es-ES"/>
          </a:p>
        </p:txBody>
      </p:sp>
      <p:sp>
        <p:nvSpPr>
          <p:cNvPr id="8" name="7 Marcador de número de diapositiva"/>
          <p:cNvSpPr>
            <a:spLocks noGrp="1"/>
          </p:cNvSpPr>
          <p:nvPr>
            <p:ph type="sldNum" sz="quarter" idx="11"/>
          </p:nvPr>
        </p:nvSpPr>
        <p:spPr/>
        <p:txBody>
          <a:bodyPr/>
          <a:lstStyle/>
          <a:p>
            <a:pPr>
              <a:defRPr/>
            </a:pPr>
            <a:fld id="{92831783-AD0A-4069-A1E9-C375800CF95F}" type="slidenum">
              <a:rPr lang="es-ES" smtClean="0"/>
              <a:pPr>
                <a:defRPr/>
              </a:pPr>
              <a:t>‹Nº›</a:t>
            </a:fld>
            <a:endParaRPr lang="es-ES"/>
          </a:p>
        </p:txBody>
      </p:sp>
      <p:sp>
        <p:nvSpPr>
          <p:cNvPr id="9" name="8 Marcador de pie de página"/>
          <p:cNvSpPr>
            <a:spLocks noGrp="1"/>
          </p:cNvSpPr>
          <p:nvPr>
            <p:ph type="ftr" sz="quarter" idx="12"/>
          </p:nvPr>
        </p:nvSpPr>
        <p:spPr/>
        <p:txBody>
          <a:body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BC312805-F7BC-4178-9AE3-65382D77051D}"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pPr>
              <a:defRPr/>
            </a:pPr>
            <a:fld id="{FD7E498C-9DAC-423F-AE62-C23595DC434C}"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43E31A3-8E4C-41EC-BC36-59E7D38E12B3}"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FA24F8A1-080A-408A-AA4B-608C02A2819C}" type="slidenum">
              <a:rPr lang="es-ES" smtClean="0"/>
              <a:pPr>
                <a:defRPr/>
              </a:pPr>
              <a:t>‹Nº›</a:t>
            </a:fld>
            <a:endParaRPr lang="es-ES"/>
          </a:p>
        </p:txBody>
      </p:sp>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blog.pucp.edu.pe/media/1987/20081110-Penitenciaeria.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www.generaccion.com/usuarios/variados/imagenes/2011.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blog.pucp.edu.pe/media/1987/20081108-tumba.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857232"/>
            <a:ext cx="8929718" cy="6000768"/>
          </a:xfrm>
        </p:spPr>
        <p:txBody>
          <a:bodyPr>
            <a:normAutofit fontScale="92500"/>
          </a:bodyPr>
          <a:lstStyle/>
          <a:p>
            <a:pPr algn="just">
              <a:buNone/>
            </a:pPr>
            <a:r>
              <a:rPr lang="es-PE" dirty="0" smtClean="0">
                <a:latin typeface="Monotype Corsiva" pitchFamily="66" charset="0"/>
              </a:rPr>
              <a:t>   </a:t>
            </a:r>
            <a:r>
              <a:rPr lang="es-PE" sz="3200" dirty="0" smtClean="0">
                <a:latin typeface="Monotype Corsiva" pitchFamily="66" charset="0"/>
              </a:rPr>
              <a:t>“La </a:t>
            </a:r>
            <a:r>
              <a:rPr lang="es-PE" sz="3200" b="1" dirty="0" smtClean="0">
                <a:solidFill>
                  <a:srgbClr val="FF0000"/>
                </a:solidFill>
                <a:latin typeface="Monotype Corsiva" pitchFamily="66" charset="0"/>
              </a:rPr>
              <a:t>crisis económica </a:t>
            </a:r>
            <a:r>
              <a:rPr lang="es-PE" sz="3200" dirty="0" smtClean="0">
                <a:latin typeface="Monotype Corsiva" pitchFamily="66" charset="0"/>
              </a:rPr>
              <a:t>aceleró violentamente la cristalización de todas las </a:t>
            </a:r>
            <a:r>
              <a:rPr lang="es-PE" sz="3200" b="1" dirty="0" smtClean="0">
                <a:solidFill>
                  <a:srgbClr val="FF0000"/>
                </a:solidFill>
                <a:latin typeface="Monotype Corsiva" pitchFamily="66" charset="0"/>
              </a:rPr>
              <a:t>contradicciones y conflictos </a:t>
            </a:r>
            <a:r>
              <a:rPr lang="es-PE" sz="3200" dirty="0" smtClean="0">
                <a:latin typeface="Monotype Corsiva" pitchFamily="66" charset="0"/>
              </a:rPr>
              <a:t>que venían madurando en el seno de la sociedad peruana, y nunca como entonces el </a:t>
            </a:r>
            <a:r>
              <a:rPr lang="es-PE" sz="3200" b="1" dirty="0" smtClean="0">
                <a:solidFill>
                  <a:srgbClr val="FF0000"/>
                </a:solidFill>
                <a:latin typeface="Monotype Corsiva" pitchFamily="66" charset="0"/>
              </a:rPr>
              <a:t>Perú estuvo al borde mismo de una revolución popular</a:t>
            </a:r>
            <a:r>
              <a:rPr lang="es-PE" sz="3200" dirty="0" smtClean="0">
                <a:latin typeface="Monotype Corsiva" pitchFamily="66" charset="0"/>
              </a:rPr>
              <a:t>. Desorganizada políticamente la clase oligárquica, debilitada económicamente por los efectos de la crisis, ausente la capacidad imperialista para intervenir en defensa de sus intereses, fraccionado el ejército por las ambiciones de caudillos momentáneos, los sectores populares   parecieron, por un momento, tener la vía abierta hacia el poder. Sin embargo, la revolución fue derrotada…”</a:t>
            </a:r>
            <a:endParaRPr lang="es-PE" sz="2800" dirty="0" smtClean="0">
              <a:latin typeface="Monotype Corsiva" pitchFamily="66" charset="0"/>
            </a:endParaRPr>
          </a:p>
          <a:p>
            <a:pPr algn="r">
              <a:buNone/>
            </a:pPr>
            <a:endParaRPr lang="es-PE" sz="1600" b="1" dirty="0" smtClean="0">
              <a:latin typeface="Arial" pitchFamily="34" charset="0"/>
              <a:cs typeface="Arial" pitchFamily="34" charset="0"/>
            </a:endParaRPr>
          </a:p>
          <a:p>
            <a:pPr algn="r">
              <a:buNone/>
            </a:pPr>
            <a:endParaRPr lang="es-PE" sz="1600" b="1" dirty="0" smtClean="0">
              <a:latin typeface="Arial" pitchFamily="34" charset="0"/>
              <a:cs typeface="Arial" pitchFamily="34" charset="0"/>
            </a:endParaRPr>
          </a:p>
          <a:p>
            <a:pPr algn="r">
              <a:buNone/>
            </a:pPr>
            <a:r>
              <a:rPr lang="es-PE" sz="1600" b="1" dirty="0" smtClean="0">
                <a:latin typeface="Arial" pitchFamily="34" charset="0"/>
                <a:cs typeface="Arial" pitchFamily="34" charset="0"/>
              </a:rPr>
              <a:t>Aníbal Quijano. (1985) Imperialismo, clases sociales y estado en el Perú 1890-1930</a:t>
            </a:r>
            <a:endParaRPr lang="es-ES" sz="1600" b="1" dirty="0" smtClean="0">
              <a:latin typeface="Arial" pitchFamily="34" charset="0"/>
              <a:cs typeface="Arial" pitchFamily="34" charset="0"/>
            </a:endParaRPr>
          </a:p>
          <a:p>
            <a:endParaRPr lang="es-ES" dirty="0"/>
          </a:p>
        </p:txBody>
      </p:sp>
      <p:sp>
        <p:nvSpPr>
          <p:cNvPr id="5" name="4 CuadroTexto"/>
          <p:cNvSpPr txBox="1"/>
          <p:nvPr/>
        </p:nvSpPr>
        <p:spPr>
          <a:xfrm>
            <a:off x="1643042" y="0"/>
            <a:ext cx="6143668" cy="646331"/>
          </a:xfrm>
          <a:prstGeom prst="rect">
            <a:avLst/>
          </a:prstGeom>
          <a:noFill/>
        </p:spPr>
        <p:txBody>
          <a:bodyPr wrap="square" rtlCol="0">
            <a:spAutoFit/>
          </a:bodyPr>
          <a:lstStyle/>
          <a:p>
            <a:pPr algn="ctr"/>
            <a:r>
              <a:rPr lang="es-ES" sz="3600" dirty="0" smtClean="0">
                <a:solidFill>
                  <a:srgbClr val="FFFF00"/>
                </a:solidFill>
                <a:latin typeface="Algerian" pitchFamily="82" charset="0"/>
              </a:rPr>
              <a:t>PERÚ: 1930</a:t>
            </a:r>
            <a:endParaRPr lang="es-ES" sz="3600" dirty="0">
              <a:solidFill>
                <a:srgbClr val="FFFF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80">
                                          <p:stCondLst>
                                            <p:cond delay="0"/>
                                          </p:stCondLst>
                                        </p:cTn>
                                        <p:tgtEl>
                                          <p:spTgt spid="2">
                                            <p:txEl>
                                              <p:pRg st="3" end="3"/>
                                            </p:txEl>
                                          </p:spTgt>
                                        </p:tgtEl>
                                      </p:cBhvr>
                                    </p:animEffect>
                                    <p:anim calcmode="lin" valueType="num">
                                      <p:cBhvr>
                                        <p:cTn id="2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3" end="3"/>
                                            </p:txEl>
                                          </p:spTgt>
                                        </p:tgtEl>
                                      </p:cBhvr>
                                      <p:to x="100000" y="60000"/>
                                    </p:animScale>
                                    <p:animScale>
                                      <p:cBhvr>
                                        <p:cTn id="30" dur="166" decel="50000">
                                          <p:stCondLst>
                                            <p:cond delay="676"/>
                                          </p:stCondLst>
                                        </p:cTn>
                                        <p:tgtEl>
                                          <p:spTgt spid="2">
                                            <p:txEl>
                                              <p:pRg st="3" end="3"/>
                                            </p:txEl>
                                          </p:spTgt>
                                        </p:tgtEl>
                                      </p:cBhvr>
                                      <p:to x="100000" y="100000"/>
                                    </p:animScale>
                                    <p:animScale>
                                      <p:cBhvr>
                                        <p:cTn id="31" dur="26">
                                          <p:stCondLst>
                                            <p:cond delay="1312"/>
                                          </p:stCondLst>
                                        </p:cTn>
                                        <p:tgtEl>
                                          <p:spTgt spid="2">
                                            <p:txEl>
                                              <p:pRg st="3" end="3"/>
                                            </p:txEl>
                                          </p:spTgt>
                                        </p:tgtEl>
                                      </p:cBhvr>
                                      <p:to x="100000" y="80000"/>
                                    </p:animScale>
                                    <p:animScale>
                                      <p:cBhvr>
                                        <p:cTn id="32" dur="166" decel="50000">
                                          <p:stCondLst>
                                            <p:cond delay="1338"/>
                                          </p:stCondLst>
                                        </p:cTn>
                                        <p:tgtEl>
                                          <p:spTgt spid="2">
                                            <p:txEl>
                                              <p:pRg st="3" end="3"/>
                                            </p:txEl>
                                          </p:spTgt>
                                        </p:tgtEl>
                                      </p:cBhvr>
                                      <p:to x="100000" y="100000"/>
                                    </p:animScale>
                                    <p:animScale>
                                      <p:cBhvr>
                                        <p:cTn id="33" dur="26">
                                          <p:stCondLst>
                                            <p:cond delay="1642"/>
                                          </p:stCondLst>
                                        </p:cTn>
                                        <p:tgtEl>
                                          <p:spTgt spid="2">
                                            <p:txEl>
                                              <p:pRg st="3" end="3"/>
                                            </p:txEl>
                                          </p:spTgt>
                                        </p:tgtEl>
                                      </p:cBhvr>
                                      <p:to x="100000" y="90000"/>
                                    </p:animScale>
                                    <p:animScale>
                                      <p:cBhvr>
                                        <p:cTn id="34" dur="166" decel="50000">
                                          <p:stCondLst>
                                            <p:cond delay="1668"/>
                                          </p:stCondLst>
                                        </p:cTn>
                                        <p:tgtEl>
                                          <p:spTgt spid="2">
                                            <p:txEl>
                                              <p:pRg st="3" end="3"/>
                                            </p:txEl>
                                          </p:spTgt>
                                        </p:tgtEl>
                                      </p:cBhvr>
                                      <p:to x="100000" y="100000"/>
                                    </p:animScale>
                                    <p:animScale>
                                      <p:cBhvr>
                                        <p:cTn id="35" dur="26">
                                          <p:stCondLst>
                                            <p:cond delay="1808"/>
                                          </p:stCondLst>
                                        </p:cTn>
                                        <p:tgtEl>
                                          <p:spTgt spid="2">
                                            <p:txEl>
                                              <p:pRg st="3" end="3"/>
                                            </p:txEl>
                                          </p:spTgt>
                                        </p:tgtEl>
                                      </p:cBhvr>
                                      <p:to x="100000" y="95000"/>
                                    </p:animScale>
                                    <p:animScale>
                                      <p:cBhvr>
                                        <p:cTn id="3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pra_rev"/>
          <p:cNvPicPr>
            <a:picLocks noChangeAspect="1" noChangeArrowheads="1"/>
          </p:cNvPicPr>
          <p:nvPr/>
        </p:nvPicPr>
        <p:blipFill>
          <a:blip r:embed="rId2"/>
          <a:srcRect/>
          <a:stretch>
            <a:fillRect/>
          </a:stretch>
        </p:blipFill>
        <p:spPr bwMode="auto">
          <a:xfrm>
            <a:off x="4932363" y="0"/>
            <a:ext cx="4211637" cy="6858000"/>
          </a:xfrm>
          <a:prstGeom prst="rect">
            <a:avLst/>
          </a:prstGeom>
          <a:noFill/>
          <a:ln w="9525">
            <a:noFill/>
            <a:miter lim="800000"/>
            <a:headEnd/>
            <a:tailEnd/>
          </a:ln>
        </p:spPr>
      </p:pic>
      <p:sp>
        <p:nvSpPr>
          <p:cNvPr id="15363" name="Text Box 5"/>
          <p:cNvSpPr txBox="1">
            <a:spLocks noChangeArrowheads="1"/>
          </p:cNvSpPr>
          <p:nvPr/>
        </p:nvSpPr>
        <p:spPr bwMode="auto">
          <a:xfrm>
            <a:off x="250825" y="333375"/>
            <a:ext cx="4340225" cy="366713"/>
          </a:xfrm>
          <a:prstGeom prst="rect">
            <a:avLst/>
          </a:prstGeom>
          <a:noFill/>
          <a:ln w="9525">
            <a:noFill/>
            <a:miter lim="800000"/>
            <a:headEnd/>
            <a:tailEnd/>
          </a:ln>
        </p:spPr>
        <p:txBody>
          <a:bodyPr>
            <a:spAutoFit/>
          </a:bodyPr>
          <a:lstStyle/>
          <a:p>
            <a:endParaRPr lang="es-ES">
              <a:latin typeface="Arial" charset="0"/>
            </a:endParaRPr>
          </a:p>
        </p:txBody>
      </p:sp>
      <p:sp>
        <p:nvSpPr>
          <p:cNvPr id="15364" name="Text Box 6"/>
          <p:cNvSpPr txBox="1">
            <a:spLocks noChangeArrowheads="1"/>
          </p:cNvSpPr>
          <p:nvPr/>
        </p:nvSpPr>
        <p:spPr bwMode="auto">
          <a:xfrm>
            <a:off x="285750" y="285750"/>
            <a:ext cx="4572000" cy="6678613"/>
          </a:xfrm>
          <a:prstGeom prst="rect">
            <a:avLst/>
          </a:prstGeom>
          <a:noFill/>
          <a:ln w="9525">
            <a:noFill/>
            <a:miter lim="800000"/>
            <a:headEnd/>
            <a:tailEnd/>
          </a:ln>
        </p:spPr>
        <p:txBody>
          <a:bodyPr>
            <a:spAutoFit/>
          </a:bodyPr>
          <a:lstStyle/>
          <a:p>
            <a:pPr algn="ctr"/>
            <a:r>
              <a:rPr lang="es-ES" sz="2400" b="1" i="1" dirty="0">
                <a:latin typeface="Arial" charset="0"/>
                <a:cs typeface="Arial" charset="0"/>
              </a:rPr>
              <a:t>“Trujillo es cuna del aprismo / </a:t>
            </a:r>
          </a:p>
          <a:p>
            <a:pPr algn="ctr"/>
            <a:r>
              <a:rPr lang="es-ES" sz="2400" b="1" i="1" dirty="0">
                <a:latin typeface="Arial" charset="0"/>
                <a:cs typeface="Arial" charset="0"/>
              </a:rPr>
              <a:t>Me encanta esta tierra tan sufrida /</a:t>
            </a:r>
          </a:p>
          <a:p>
            <a:pPr algn="ctr"/>
            <a:r>
              <a:rPr lang="es-ES" sz="2400" b="1" i="1" dirty="0">
                <a:latin typeface="Arial" charset="0"/>
                <a:cs typeface="Arial" charset="0"/>
              </a:rPr>
              <a:t>Trujillo es mi patria oprimida / </a:t>
            </a:r>
          </a:p>
          <a:p>
            <a:pPr algn="ctr"/>
            <a:r>
              <a:rPr lang="es-ES" sz="2400" b="1" i="1" dirty="0">
                <a:latin typeface="Arial" charset="0"/>
                <a:cs typeface="Arial" charset="0"/>
              </a:rPr>
              <a:t>es cuna fiel y morada / Donde nacen los hombres guapos / </a:t>
            </a:r>
          </a:p>
          <a:p>
            <a:pPr algn="ctr"/>
            <a:r>
              <a:rPr lang="es-ES" sz="2400" b="1" i="1" dirty="0">
                <a:latin typeface="Arial" charset="0"/>
                <a:cs typeface="Arial" charset="0"/>
              </a:rPr>
              <a:t>Y valientes como Víctor Raúl / </a:t>
            </a:r>
          </a:p>
          <a:p>
            <a:pPr algn="ctr"/>
            <a:r>
              <a:rPr lang="es-ES" sz="2400" b="1" i="1" dirty="0">
                <a:latin typeface="Arial" charset="0"/>
                <a:cs typeface="Arial" charset="0"/>
              </a:rPr>
              <a:t>Yo soy aprista también /</a:t>
            </a:r>
          </a:p>
          <a:p>
            <a:pPr algn="ctr"/>
            <a:r>
              <a:rPr lang="es-ES" sz="2400" b="1" i="1" dirty="0">
                <a:latin typeface="Arial" charset="0"/>
                <a:cs typeface="Arial" charset="0"/>
              </a:rPr>
              <a:t>Y lucho por mi ideal /</a:t>
            </a:r>
          </a:p>
          <a:p>
            <a:pPr algn="ctr"/>
            <a:r>
              <a:rPr lang="es-ES" sz="2400" b="1" i="1" dirty="0">
                <a:latin typeface="Arial" charset="0"/>
                <a:cs typeface="Arial" charset="0"/>
              </a:rPr>
              <a:t>Soy compañero leal / Las prisiones</a:t>
            </a:r>
          </a:p>
          <a:p>
            <a:pPr algn="ctr"/>
            <a:r>
              <a:rPr lang="es-ES" sz="2400" b="1" i="1" dirty="0">
                <a:latin typeface="Arial" charset="0"/>
                <a:cs typeface="Arial" charset="0"/>
              </a:rPr>
              <a:t>arma del civilismo / No harán que en esta vida / Renuncie yo a mi fe”</a:t>
            </a:r>
          </a:p>
          <a:p>
            <a:endParaRPr lang="es-ES" sz="2000" b="1" i="1" dirty="0">
              <a:solidFill>
                <a:srgbClr val="FFFF00"/>
              </a:solidFill>
              <a:latin typeface="Arial" charset="0"/>
            </a:endParaRPr>
          </a:p>
          <a:p>
            <a:pPr algn="ctr"/>
            <a:r>
              <a:rPr lang="es-ES" b="1" dirty="0">
                <a:solidFill>
                  <a:srgbClr val="FFFF00"/>
                </a:solidFill>
                <a:latin typeface="Arial" charset="0"/>
              </a:rPr>
              <a:t>Cancionero aprista de 1931</a:t>
            </a:r>
          </a:p>
          <a:p>
            <a:endParaRPr lang="es-ES" b="1" dirty="0">
              <a:latin typeface="Arial" charset="0"/>
            </a:endParaRPr>
          </a:p>
          <a:p>
            <a:endParaRPr lang="es-ES" dirty="0">
              <a:latin typeface="Arial" charset="0"/>
            </a:endParaRPr>
          </a:p>
          <a:p>
            <a:endParaRPr lang="es-E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214282" y="857232"/>
            <a:ext cx="8715436" cy="4525963"/>
          </a:xfrm>
        </p:spPr>
        <p:txBody>
          <a:bodyPr/>
          <a:lstStyle/>
          <a:p>
            <a:pPr algn="just" eaLnBrk="1" hangingPunct="1"/>
            <a:r>
              <a:rPr lang="es-ES" b="1" dirty="0" smtClean="0">
                <a:solidFill>
                  <a:srgbClr val="FF0000"/>
                </a:solidFill>
                <a:latin typeface="Comic Sans MS" pitchFamily="66" charset="0"/>
              </a:rPr>
              <a:t>Represión de parte del gobierno</a:t>
            </a:r>
            <a:r>
              <a:rPr lang="es-ES" dirty="0" smtClean="0">
                <a:solidFill>
                  <a:srgbClr val="FF0000"/>
                </a:solidFill>
                <a:latin typeface="Comic Sans MS" pitchFamily="66" charset="0"/>
              </a:rPr>
              <a:t>: </a:t>
            </a:r>
            <a:r>
              <a:rPr lang="es-ES" dirty="0" smtClean="0">
                <a:latin typeface="Comic Sans MS" pitchFamily="66" charset="0"/>
              </a:rPr>
              <a:t>Persecución y encarcelamiento de líderes apristas. Muchos de sus parlamentarios son deportados</a:t>
            </a:r>
          </a:p>
          <a:p>
            <a:pPr eaLnBrk="1" hangingPunct="1"/>
            <a:endParaRPr lang="es-ES" dirty="0" smtClean="0"/>
          </a:p>
        </p:txBody>
      </p:sp>
      <p:pic>
        <p:nvPicPr>
          <p:cNvPr id="11267" name="Picture 4" descr="null"/>
          <p:cNvPicPr>
            <a:picLocks noChangeAspect="1" noChangeArrowheads="1"/>
          </p:cNvPicPr>
          <p:nvPr/>
        </p:nvPicPr>
        <p:blipFill>
          <a:blip r:embed="rId2" r:link="rId3"/>
          <a:srcRect/>
          <a:stretch>
            <a:fillRect/>
          </a:stretch>
        </p:blipFill>
        <p:spPr bwMode="auto">
          <a:xfrm>
            <a:off x="2000250" y="3286124"/>
            <a:ext cx="5072063" cy="3357586"/>
          </a:xfrm>
          <a:prstGeom prst="rect">
            <a:avLst/>
          </a:prstGeom>
          <a:noFill/>
          <a:ln w="9525">
            <a:noFill/>
            <a:miter lim="800000"/>
            <a:headEnd/>
            <a:tailEnd/>
          </a:ln>
        </p:spPr>
      </p:pic>
      <p:sp>
        <p:nvSpPr>
          <p:cNvPr id="11268" name="Text Box 5"/>
          <p:cNvSpPr txBox="1">
            <a:spLocks noChangeArrowheads="1"/>
          </p:cNvSpPr>
          <p:nvPr/>
        </p:nvSpPr>
        <p:spPr bwMode="auto">
          <a:xfrm>
            <a:off x="2428860" y="2857496"/>
            <a:ext cx="4119562" cy="400050"/>
          </a:xfrm>
          <a:prstGeom prst="rect">
            <a:avLst/>
          </a:prstGeom>
          <a:noFill/>
          <a:ln w="9525">
            <a:noFill/>
            <a:miter lim="800000"/>
            <a:headEnd/>
            <a:tailEnd/>
          </a:ln>
        </p:spPr>
        <p:txBody>
          <a:bodyPr>
            <a:spAutoFit/>
          </a:bodyPr>
          <a:lstStyle/>
          <a:p>
            <a:r>
              <a:rPr lang="es-ES" dirty="0">
                <a:latin typeface="Arial" charset="0"/>
              </a:rPr>
              <a:t>    </a:t>
            </a:r>
            <a:r>
              <a:rPr lang="es-ES" sz="2000" dirty="0">
                <a:solidFill>
                  <a:srgbClr val="FFC000"/>
                </a:solidFill>
                <a:latin typeface="Arial" charset="0"/>
              </a:rPr>
              <a:t>Antigua penitenciaría de Lima</a:t>
            </a:r>
          </a:p>
        </p:txBody>
      </p:sp>
      <p:sp>
        <p:nvSpPr>
          <p:cNvPr id="6" name="5 CuadroTexto"/>
          <p:cNvSpPr txBox="1"/>
          <p:nvPr/>
        </p:nvSpPr>
        <p:spPr>
          <a:xfrm>
            <a:off x="428596" y="0"/>
            <a:ext cx="8429684" cy="707886"/>
          </a:xfrm>
          <a:prstGeom prst="rect">
            <a:avLst/>
          </a:prstGeom>
          <a:noFill/>
        </p:spPr>
        <p:txBody>
          <a:bodyPr wrap="square" rtlCol="0">
            <a:spAutoFit/>
          </a:bodyPr>
          <a:lstStyle/>
          <a:p>
            <a:pPr algn="ctr"/>
            <a:r>
              <a:rPr lang="es-ES" sz="4000" b="1" dirty="0" smtClean="0">
                <a:solidFill>
                  <a:srgbClr val="FFFF00"/>
                </a:solidFill>
                <a:latin typeface="Algerian" pitchFamily="82" charset="0"/>
              </a:rPr>
              <a:t>DÉCADA DE VIOLENCIA POLÍTICA</a:t>
            </a:r>
            <a:endParaRPr lang="es-E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idx="1"/>
          </p:nvPr>
        </p:nvSpPr>
        <p:spPr>
          <a:xfrm>
            <a:off x="214282" y="404812"/>
            <a:ext cx="8715436" cy="6453188"/>
          </a:xfrm>
        </p:spPr>
        <p:txBody>
          <a:bodyPr>
            <a:normAutofit/>
          </a:bodyPr>
          <a:lstStyle/>
          <a:p>
            <a:pPr algn="ctr" eaLnBrk="1" hangingPunct="1">
              <a:buNone/>
            </a:pPr>
            <a:r>
              <a:rPr lang="es-ES" sz="3200" b="1" dirty="0" smtClean="0">
                <a:solidFill>
                  <a:srgbClr val="FFFF00"/>
                </a:solidFill>
                <a:latin typeface="Comic Sans MS" pitchFamily="66" charset="0"/>
              </a:rPr>
              <a:t>1932: “EL AÑO DE LA BARBARIE”</a:t>
            </a:r>
          </a:p>
          <a:p>
            <a:pPr algn="just" eaLnBrk="1" hangingPunct="1">
              <a:buFont typeface="Wingdings 2" pitchFamily="18" charset="2"/>
              <a:buNone/>
            </a:pPr>
            <a:endParaRPr lang="es-ES" sz="2800" b="1" dirty="0" smtClean="0">
              <a:solidFill>
                <a:srgbClr val="FF0000"/>
              </a:solidFill>
              <a:latin typeface="Comic Sans MS" pitchFamily="66" charset="0"/>
            </a:endParaRPr>
          </a:p>
          <a:p>
            <a:pPr algn="just" eaLnBrk="1" hangingPunct="1">
              <a:buClr>
                <a:schemeClr val="tx1"/>
              </a:buClr>
              <a:buFont typeface="Wingdings" pitchFamily="2" charset="2"/>
              <a:buChar char="ü"/>
            </a:pPr>
            <a:r>
              <a:rPr lang="es-ES" sz="3200" b="1" dirty="0" smtClean="0">
                <a:solidFill>
                  <a:srgbClr val="FF0000"/>
                </a:solidFill>
                <a:latin typeface="Comic Sans MS" pitchFamily="66" charset="0"/>
              </a:rPr>
              <a:t>Atentado contra Sánchez Cerro</a:t>
            </a:r>
            <a:r>
              <a:rPr lang="es-ES" sz="3200" dirty="0" smtClean="0">
                <a:latin typeface="Comic Sans MS" pitchFamily="66" charset="0"/>
              </a:rPr>
              <a:t>. Se acusa a Haya de la Torre de ser el autor intelectual y es encarcelado.</a:t>
            </a:r>
          </a:p>
          <a:p>
            <a:pPr algn="just" eaLnBrk="1" hangingPunct="1">
              <a:buClr>
                <a:schemeClr val="tx1"/>
              </a:buClr>
              <a:buFont typeface="Wingdings" pitchFamily="2" charset="2"/>
              <a:buChar char="ü"/>
            </a:pPr>
            <a:endParaRPr lang="es-ES" sz="3200" dirty="0" smtClean="0">
              <a:latin typeface="Comic Sans MS" pitchFamily="66" charset="0"/>
            </a:endParaRPr>
          </a:p>
          <a:p>
            <a:pPr algn="just" eaLnBrk="1" hangingPunct="1">
              <a:buClr>
                <a:schemeClr val="tx1"/>
              </a:buClr>
              <a:buFont typeface="Wingdings" pitchFamily="2" charset="2"/>
              <a:buChar char="ü"/>
            </a:pPr>
            <a:r>
              <a:rPr lang="es-ES" sz="3200" dirty="0" smtClean="0">
                <a:latin typeface="Comic Sans MS" pitchFamily="66" charset="0"/>
              </a:rPr>
              <a:t>Protesta de marineros en el </a:t>
            </a:r>
            <a:r>
              <a:rPr lang="es-ES" sz="3200" b="1" dirty="0" smtClean="0">
                <a:solidFill>
                  <a:srgbClr val="FF0000"/>
                </a:solidFill>
                <a:latin typeface="Comic Sans MS" pitchFamily="66" charset="0"/>
              </a:rPr>
              <a:t>Callao</a:t>
            </a:r>
            <a:r>
              <a:rPr lang="es-ES" sz="3200" dirty="0" smtClean="0">
                <a:latin typeface="Comic Sans MS" pitchFamily="66" charset="0"/>
              </a:rPr>
              <a:t>. Acusados de ser apristas, son fusilados.</a:t>
            </a:r>
          </a:p>
          <a:p>
            <a:pPr algn="just" eaLnBrk="1" hangingPunct="1">
              <a:buClr>
                <a:schemeClr val="tx1"/>
              </a:buClr>
              <a:buFont typeface="Wingdings 2" pitchFamily="18" charset="2"/>
              <a:buNone/>
            </a:pPr>
            <a:endParaRPr lang="es-ES" sz="3200" dirty="0" smtClean="0">
              <a:latin typeface="Comic Sans MS" pitchFamily="66" charset="0"/>
            </a:endParaRPr>
          </a:p>
          <a:p>
            <a:pPr algn="just" eaLnBrk="1" hangingPunct="1">
              <a:lnSpc>
                <a:spcPct val="90000"/>
              </a:lnSpc>
              <a:buClr>
                <a:schemeClr val="tx1"/>
              </a:buClr>
              <a:buFont typeface="Wingdings" pitchFamily="2" charset="2"/>
              <a:buChar char="ü"/>
            </a:pPr>
            <a:r>
              <a:rPr lang="es-ES" sz="3200" b="1" dirty="0" smtClean="0">
                <a:solidFill>
                  <a:srgbClr val="FF0000"/>
                </a:solidFill>
                <a:latin typeface="Comic Sans MS" pitchFamily="66" charset="0"/>
              </a:rPr>
              <a:t>Revolución aprista en Trujillo (julio de 1932)</a:t>
            </a:r>
            <a:r>
              <a:rPr lang="es-ES" sz="3200" dirty="0" smtClean="0">
                <a:solidFill>
                  <a:srgbClr val="FF0000"/>
                </a:solidFill>
                <a:latin typeface="Comic Sans MS" pitchFamily="66" charset="0"/>
              </a:rPr>
              <a:t>. </a:t>
            </a:r>
            <a:r>
              <a:rPr lang="es-ES" sz="3200" dirty="0" smtClean="0">
                <a:latin typeface="Comic Sans MS" pitchFamily="66" charset="0"/>
              </a:rPr>
              <a:t>Muerte de oficiales del ejército y militantes apristas.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anim calcmode="lin" valueType="num">
                                      <p:cBhvr additive="base">
                                        <p:cTn id="7"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xEl>
                                              <p:pRg st="4" end="4"/>
                                            </p:txEl>
                                          </p:spTgt>
                                        </p:tgtEl>
                                        <p:attrNameLst>
                                          <p:attrName>style.visibility</p:attrName>
                                        </p:attrNameLst>
                                      </p:cBhvr>
                                      <p:to>
                                        <p:strVal val="visible"/>
                                      </p:to>
                                    </p:set>
                                    <p:anim calcmode="lin" valueType="num">
                                      <p:cBhvr additive="base">
                                        <p:cTn id="13" dur="5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xEl>
                                              <p:pRg st="6" end="6"/>
                                            </p:txEl>
                                          </p:spTgt>
                                        </p:tgtEl>
                                        <p:attrNameLst>
                                          <p:attrName>style.visibility</p:attrName>
                                        </p:attrNameLst>
                                      </p:cBhvr>
                                      <p:to>
                                        <p:strVal val="visible"/>
                                      </p:to>
                                    </p:set>
                                    <p:anim calcmode="lin" valueType="num">
                                      <p:cBhvr additive="base">
                                        <p:cTn id="19" dur="5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endParaRPr lang="es-ES"/>
          </a:p>
        </p:txBody>
      </p:sp>
      <p:sp>
        <p:nvSpPr>
          <p:cNvPr id="13314" name="1 Marcador de contenido"/>
          <p:cNvSpPr>
            <a:spLocks noGrp="1"/>
          </p:cNvSpPr>
          <p:nvPr>
            <p:ph idx="1"/>
          </p:nvPr>
        </p:nvSpPr>
        <p:spPr>
          <a:xfrm>
            <a:off x="2143125" y="2214563"/>
            <a:ext cx="6543675" cy="3881437"/>
          </a:xfrm>
        </p:spPr>
        <p:txBody>
          <a:bodyPr/>
          <a:lstStyle/>
          <a:p>
            <a:pPr eaLnBrk="1" hangingPunct="1"/>
            <a:endParaRPr lang="es-ES" smtClean="0"/>
          </a:p>
        </p:txBody>
      </p:sp>
      <p:pic>
        <p:nvPicPr>
          <p:cNvPr id="13316" name="Picture 2" descr="http://4.bp.blogspot.com/_hk_j_BsMlDI/TD3vcQUrAFI/AAAAAAAABuI/fHXa0xQ4aIs/s1600/Martires+de+193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scanear0001"/>
          <p:cNvPicPr>
            <a:picLocks noGrp="1" noChangeAspect="1" noChangeArrowheads="1"/>
          </p:cNvPicPr>
          <p:nvPr>
            <p:ph type="title"/>
          </p:nvPr>
        </p:nvPicPr>
        <p:blipFill>
          <a:blip r:embed="rId2"/>
          <a:stretch>
            <a:fillRect/>
          </a:stretch>
        </p:blipFill>
        <p:spPr bwMode="auto">
          <a:xfrm>
            <a:off x="0" y="0"/>
            <a:ext cx="9143999"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fontAlgn="auto" hangingPunct="1">
              <a:spcAft>
                <a:spcPts val="0"/>
              </a:spcAft>
              <a:defRPr/>
            </a:pPr>
            <a:endParaRPr lang="es-ES"/>
          </a:p>
        </p:txBody>
      </p:sp>
      <p:sp>
        <p:nvSpPr>
          <p:cNvPr id="16386" name="Rectangle 3"/>
          <p:cNvSpPr>
            <a:spLocks noGrp="1" noRot="1" noChangeArrowheads="1"/>
          </p:cNvSpPr>
          <p:nvPr>
            <p:ph idx="1"/>
          </p:nvPr>
        </p:nvSpPr>
        <p:spPr/>
        <p:txBody>
          <a:bodyPr/>
          <a:lstStyle/>
          <a:p>
            <a:pPr eaLnBrk="1" hangingPunct="1"/>
            <a:endParaRPr lang="es-ES" smtClean="0"/>
          </a:p>
        </p:txBody>
      </p:sp>
      <p:pic>
        <p:nvPicPr>
          <p:cNvPr id="16388" name="Picture 4" descr="http://www.generaccion.com/usuarios/variados/imagenes/2011.jpg"/>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Rot="1" noChangeArrowheads="1"/>
          </p:cNvSpPr>
          <p:nvPr>
            <p:ph idx="1"/>
          </p:nvPr>
        </p:nvSpPr>
        <p:spPr>
          <a:xfrm>
            <a:off x="500034" y="1071546"/>
            <a:ext cx="8229600" cy="4525962"/>
          </a:xfrm>
        </p:spPr>
        <p:txBody>
          <a:bodyPr/>
          <a:lstStyle/>
          <a:p>
            <a:pPr algn="just" eaLnBrk="1" hangingPunct="1"/>
            <a:r>
              <a:rPr lang="es-ES" sz="3600" b="1" dirty="0" smtClean="0">
                <a:solidFill>
                  <a:srgbClr val="FF0000"/>
                </a:solidFill>
                <a:latin typeface="Comic Sans MS" pitchFamily="66" charset="0"/>
              </a:rPr>
              <a:t>1933: </a:t>
            </a:r>
            <a:r>
              <a:rPr lang="es-ES" sz="3600" dirty="0" smtClean="0">
                <a:latin typeface="Comic Sans MS" pitchFamily="66" charset="0"/>
              </a:rPr>
              <a:t>Asesinato de Sánchez Cerro.</a:t>
            </a:r>
          </a:p>
          <a:p>
            <a:pPr eaLnBrk="1" hangingPunct="1"/>
            <a:endParaRPr lang="es-ES" dirty="0" smtClean="0"/>
          </a:p>
        </p:txBody>
      </p:sp>
      <p:pic>
        <p:nvPicPr>
          <p:cNvPr id="7172" name="Picture 4" descr="null"/>
          <p:cNvPicPr>
            <a:picLocks noChangeAspect="1" noChangeArrowheads="1"/>
          </p:cNvPicPr>
          <p:nvPr/>
        </p:nvPicPr>
        <p:blipFill>
          <a:blip r:embed="rId2" r:link="rId3"/>
          <a:srcRect/>
          <a:stretch>
            <a:fillRect/>
          </a:stretch>
        </p:blipFill>
        <p:spPr bwMode="auto">
          <a:xfrm>
            <a:off x="5003800" y="2285992"/>
            <a:ext cx="3925918" cy="3857652"/>
          </a:xfrm>
          <a:prstGeom prst="rect">
            <a:avLst/>
          </a:prstGeom>
          <a:noFill/>
          <a:ln w="9525">
            <a:noFill/>
            <a:miter lim="800000"/>
            <a:headEnd/>
            <a:tailEnd/>
          </a:ln>
          <a:effectLst>
            <a:glow rad="101600">
              <a:schemeClr val="accent3">
                <a:satMod val="175000"/>
                <a:alpha val="40000"/>
              </a:schemeClr>
            </a:glow>
          </a:effectLst>
        </p:spPr>
      </p:pic>
      <p:pic>
        <p:nvPicPr>
          <p:cNvPr id="7173" name="Picture 5" descr="20080611klphishpe_30_Ies_SCO"/>
          <p:cNvPicPr>
            <a:picLocks noChangeAspect="1" noChangeArrowheads="1"/>
          </p:cNvPicPr>
          <p:nvPr/>
        </p:nvPicPr>
        <p:blipFill>
          <a:blip r:embed="rId4"/>
          <a:srcRect/>
          <a:stretch>
            <a:fillRect/>
          </a:stretch>
        </p:blipFill>
        <p:spPr bwMode="auto">
          <a:xfrm>
            <a:off x="285720" y="2285992"/>
            <a:ext cx="4502180" cy="3857651"/>
          </a:xfrm>
          <a:prstGeom prst="rect">
            <a:avLst/>
          </a:prstGeom>
          <a:noFill/>
          <a:ln w="9525">
            <a:noFill/>
            <a:miter lim="800000"/>
            <a:headEnd/>
            <a:tailEnd/>
          </a:ln>
          <a:effectLst>
            <a:glow rad="101600">
              <a:schemeClr val="accent3">
                <a:satMod val="175000"/>
                <a:alpha val="40000"/>
              </a:schemeClr>
            </a:glow>
          </a:effectLst>
        </p:spPr>
      </p:pic>
      <p:sp>
        <p:nvSpPr>
          <p:cNvPr id="17413" name="Text Box 6"/>
          <p:cNvSpPr txBox="1">
            <a:spLocks noChangeArrowheads="1"/>
          </p:cNvSpPr>
          <p:nvPr/>
        </p:nvSpPr>
        <p:spPr bwMode="auto">
          <a:xfrm>
            <a:off x="214282" y="6216650"/>
            <a:ext cx="4514850" cy="641350"/>
          </a:xfrm>
          <a:prstGeom prst="rect">
            <a:avLst/>
          </a:prstGeom>
          <a:noFill/>
          <a:ln w="9525">
            <a:noFill/>
            <a:miter lim="800000"/>
            <a:headEnd/>
            <a:tailEnd/>
          </a:ln>
        </p:spPr>
        <p:txBody>
          <a:bodyPr wrap="none">
            <a:spAutoFit/>
          </a:bodyPr>
          <a:lstStyle/>
          <a:p>
            <a:pPr algn="ctr"/>
            <a:r>
              <a:rPr lang="es-ES" b="1" dirty="0">
                <a:latin typeface="Arial" charset="0"/>
              </a:rPr>
              <a:t>Fotografía tomada minutos antes de su </a:t>
            </a:r>
          </a:p>
          <a:p>
            <a:pPr algn="ctr"/>
            <a:r>
              <a:rPr lang="es-ES" b="1" dirty="0">
                <a:latin typeface="Arial" charset="0"/>
              </a:rPr>
              <a:t>asesinato</a:t>
            </a:r>
          </a:p>
        </p:txBody>
      </p:sp>
      <p:sp>
        <p:nvSpPr>
          <p:cNvPr id="17414" name="Text Box 7"/>
          <p:cNvSpPr txBox="1">
            <a:spLocks noChangeArrowheads="1"/>
          </p:cNvSpPr>
          <p:nvPr/>
        </p:nvSpPr>
        <p:spPr bwMode="auto">
          <a:xfrm>
            <a:off x="5072066" y="6216650"/>
            <a:ext cx="3575050" cy="641350"/>
          </a:xfrm>
          <a:prstGeom prst="rect">
            <a:avLst/>
          </a:prstGeom>
          <a:noFill/>
          <a:ln w="9525">
            <a:noFill/>
            <a:miter lim="800000"/>
            <a:headEnd/>
            <a:tailEnd/>
          </a:ln>
        </p:spPr>
        <p:txBody>
          <a:bodyPr wrap="none">
            <a:spAutoFit/>
          </a:bodyPr>
          <a:lstStyle/>
          <a:p>
            <a:pPr algn="ctr"/>
            <a:r>
              <a:rPr lang="es-ES" b="1" dirty="0">
                <a:latin typeface="Arial" charset="0"/>
              </a:rPr>
              <a:t>Tumba de Sánchez Cerro en el </a:t>
            </a:r>
          </a:p>
          <a:p>
            <a:pPr algn="ctr"/>
            <a:r>
              <a:rPr lang="es-ES" b="1" dirty="0">
                <a:latin typeface="Arial" charset="0"/>
              </a:rPr>
              <a:t>Presbítero Maestro</a:t>
            </a:r>
          </a:p>
        </p:txBody>
      </p:sp>
      <p:sp>
        <p:nvSpPr>
          <p:cNvPr id="8" name="7 CuadroTexto"/>
          <p:cNvSpPr txBox="1"/>
          <p:nvPr/>
        </p:nvSpPr>
        <p:spPr>
          <a:xfrm>
            <a:off x="1000100" y="285728"/>
            <a:ext cx="7643866" cy="646331"/>
          </a:xfrm>
          <a:prstGeom prst="rect">
            <a:avLst/>
          </a:prstGeom>
          <a:noFill/>
        </p:spPr>
        <p:txBody>
          <a:bodyPr wrap="square" rtlCol="0">
            <a:spAutoFit/>
          </a:bodyPr>
          <a:lstStyle/>
          <a:p>
            <a:r>
              <a:rPr lang="es-ES" sz="3600" b="1" dirty="0" smtClean="0">
                <a:solidFill>
                  <a:srgbClr val="FFFF00"/>
                </a:solidFill>
                <a:latin typeface="Algerian" pitchFamily="82" charset="0"/>
              </a:rPr>
              <a:t>DÉCADA DE VIOLENCIA POLÍTICA</a:t>
            </a:r>
            <a:endParaRPr lang="es-E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amond(in)">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0">
                                            <p:txEl>
                                              <p:pRg st="0" end="0"/>
                                            </p:txEl>
                                          </p:spTgt>
                                        </p:tgtEl>
                                        <p:attrNameLst>
                                          <p:attrName>style.visibility</p:attrName>
                                        </p:attrNameLst>
                                      </p:cBhvr>
                                      <p:to>
                                        <p:strVal val="visible"/>
                                      </p:to>
                                    </p:set>
                                    <p:anim calcmode="lin" valueType="num">
                                      <p:cBhvr additive="base">
                                        <p:cTn id="12"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3">
                                            <p:txEl>
                                              <p:pRg st="0" end="0"/>
                                            </p:txEl>
                                          </p:spTgt>
                                        </p:tgtEl>
                                        <p:attrNameLst>
                                          <p:attrName>style.visibility</p:attrName>
                                        </p:attrNameLst>
                                      </p:cBhvr>
                                      <p:to>
                                        <p:strVal val="visible"/>
                                      </p:to>
                                    </p:set>
                                    <p:anim calcmode="lin" valueType="num">
                                      <p:cBhvr additive="base">
                                        <p:cTn id="18"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413">
                                            <p:txEl>
                                              <p:pRg st="1" end="1"/>
                                            </p:txEl>
                                          </p:spTgt>
                                        </p:tgtEl>
                                        <p:attrNameLst>
                                          <p:attrName>style.visibility</p:attrName>
                                        </p:attrNameLst>
                                      </p:cBhvr>
                                      <p:to>
                                        <p:strVal val="visible"/>
                                      </p:to>
                                    </p:set>
                                    <p:anim calcmode="lin" valueType="num">
                                      <p:cBhvr additive="base">
                                        <p:cTn id="22"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4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172"/>
                                        </p:tgtEl>
                                        <p:attrNameLst>
                                          <p:attrName>style.visibility</p:attrName>
                                        </p:attrNameLst>
                                      </p:cBhvr>
                                      <p:to>
                                        <p:strVal val="visible"/>
                                      </p:to>
                                    </p:set>
                                    <p:animEffect transition="in" filter="diamond(in)">
                                      <p:cBhvr>
                                        <p:cTn id="28" dur="2000"/>
                                        <p:tgtEl>
                                          <p:spTgt spid="71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414">
                                            <p:txEl>
                                              <p:pRg st="0" end="0"/>
                                            </p:txEl>
                                          </p:spTgt>
                                        </p:tgtEl>
                                        <p:attrNameLst>
                                          <p:attrName>style.visibility</p:attrName>
                                        </p:attrNameLst>
                                      </p:cBhvr>
                                      <p:to>
                                        <p:strVal val="visible"/>
                                      </p:to>
                                    </p:set>
                                    <p:animEffect transition="in" filter="blinds(horizontal)">
                                      <p:cBhvr>
                                        <p:cTn id="33" dur="500"/>
                                        <p:tgtEl>
                                          <p:spTgt spid="17414">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7414">
                                            <p:txEl>
                                              <p:pRg st="1" end="1"/>
                                            </p:txEl>
                                          </p:spTgt>
                                        </p:tgtEl>
                                        <p:attrNameLst>
                                          <p:attrName>style.visibility</p:attrName>
                                        </p:attrNameLst>
                                      </p:cBhvr>
                                      <p:to>
                                        <p:strVal val="visible"/>
                                      </p:to>
                                    </p:set>
                                    <p:animEffect transition="in" filter="blinds(horizontal)">
                                      <p:cBhvr>
                                        <p:cTn id="36" dur="500"/>
                                        <p:tgtEl>
                                          <p:spTgt spid="17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Rot="1" noChangeArrowheads="1"/>
          </p:cNvSpPr>
          <p:nvPr>
            <p:ph idx="1"/>
          </p:nvPr>
        </p:nvSpPr>
        <p:spPr>
          <a:xfrm>
            <a:off x="0" y="857232"/>
            <a:ext cx="5072066" cy="6000768"/>
          </a:xfrm>
        </p:spPr>
        <p:txBody>
          <a:bodyPr>
            <a:normAutofit fontScale="92500"/>
          </a:bodyPr>
          <a:lstStyle/>
          <a:p>
            <a:pPr algn="just" eaLnBrk="1" hangingPunct="1"/>
            <a:r>
              <a:rPr lang="es-ES" sz="2800" b="1" dirty="0" smtClean="0">
                <a:solidFill>
                  <a:srgbClr val="FF0000"/>
                </a:solidFill>
                <a:latin typeface="Comic Sans MS" pitchFamily="66" charset="0"/>
              </a:rPr>
              <a:t>1933: </a:t>
            </a:r>
            <a:r>
              <a:rPr lang="es-ES" sz="2800" dirty="0" smtClean="0">
                <a:latin typeface="Comic Sans MS" pitchFamily="66" charset="0"/>
              </a:rPr>
              <a:t>El Congreso nombra a Oscar Benavides en reemplazo de Sánchez Cerro</a:t>
            </a:r>
            <a:r>
              <a:rPr lang="es-ES" sz="2800" dirty="0">
                <a:latin typeface="Comic Sans MS" pitchFamily="66" charset="0"/>
              </a:rPr>
              <a:t>.</a:t>
            </a:r>
            <a:endParaRPr lang="es-ES" sz="2800" dirty="0" smtClean="0">
              <a:latin typeface="Comic Sans MS" pitchFamily="66" charset="0"/>
            </a:endParaRPr>
          </a:p>
          <a:p>
            <a:pPr algn="just" eaLnBrk="1" hangingPunct="1"/>
            <a:r>
              <a:rPr lang="es-ES" sz="2800" dirty="0" smtClean="0">
                <a:latin typeface="Comic Sans MS" pitchFamily="66" charset="0"/>
              </a:rPr>
              <a:t>Continúan los </a:t>
            </a:r>
            <a:r>
              <a:rPr lang="es-ES" sz="2800" dirty="0" smtClean="0">
                <a:solidFill>
                  <a:srgbClr val="FF0000"/>
                </a:solidFill>
                <a:latin typeface="Comic Sans MS" pitchFamily="66" charset="0"/>
              </a:rPr>
              <a:t>conflictos</a:t>
            </a:r>
            <a:r>
              <a:rPr lang="es-ES" sz="2800" dirty="0" smtClean="0">
                <a:latin typeface="Comic Sans MS" pitchFamily="66" charset="0"/>
              </a:rPr>
              <a:t>: En 1936 un militante aprista asesinó al director del diario El Comercio.</a:t>
            </a:r>
          </a:p>
          <a:p>
            <a:pPr algn="just" eaLnBrk="1" hangingPunct="1"/>
            <a:r>
              <a:rPr lang="es-ES" sz="2800" dirty="0" smtClean="0">
                <a:latin typeface="Comic Sans MS" pitchFamily="66" charset="0"/>
              </a:rPr>
              <a:t>Continúa la </a:t>
            </a:r>
            <a:r>
              <a:rPr lang="es-ES" sz="2800" dirty="0" smtClean="0">
                <a:solidFill>
                  <a:srgbClr val="FF0000"/>
                </a:solidFill>
                <a:latin typeface="Comic Sans MS" pitchFamily="66" charset="0"/>
              </a:rPr>
              <a:t>persecución </a:t>
            </a:r>
            <a:r>
              <a:rPr lang="es-ES" sz="2800" dirty="0" smtClean="0">
                <a:latin typeface="Comic Sans MS" pitchFamily="66" charset="0"/>
              </a:rPr>
              <a:t>contra los apristas y comunistas.</a:t>
            </a:r>
          </a:p>
          <a:p>
            <a:pPr marL="441325" indent="-441325" algn="just" eaLnBrk="1" hangingPunct="1"/>
            <a:r>
              <a:rPr lang="es-ES" sz="2800" dirty="0" smtClean="0">
                <a:latin typeface="Comic Sans MS" pitchFamily="66" charset="0"/>
              </a:rPr>
              <a:t>Se mantuvo al </a:t>
            </a:r>
            <a:r>
              <a:rPr lang="es-ES" sz="2800" dirty="0" err="1" smtClean="0">
                <a:latin typeface="Comic Sans MS" pitchFamily="66" charset="0"/>
              </a:rPr>
              <a:t>Apra</a:t>
            </a:r>
            <a:r>
              <a:rPr lang="es-ES" sz="2800" dirty="0" smtClean="0">
                <a:latin typeface="Comic Sans MS" pitchFamily="66" charset="0"/>
              </a:rPr>
              <a:t> en la </a:t>
            </a:r>
            <a:r>
              <a:rPr lang="es-ES" sz="2800" dirty="0" smtClean="0">
                <a:solidFill>
                  <a:srgbClr val="FF0000"/>
                </a:solidFill>
                <a:latin typeface="Comic Sans MS" pitchFamily="66" charset="0"/>
              </a:rPr>
              <a:t>ilegalidad</a:t>
            </a:r>
            <a:r>
              <a:rPr lang="es-ES" sz="2800" dirty="0" smtClean="0">
                <a:latin typeface="Comic Sans MS" pitchFamily="66" charset="0"/>
              </a:rPr>
              <a:t> y se declaran          nulas las elecciones de 1936.</a:t>
            </a:r>
          </a:p>
          <a:p>
            <a:pPr eaLnBrk="1" hangingPunct="1">
              <a:buFont typeface="Wingdings 2" pitchFamily="18" charset="2"/>
              <a:buNone/>
            </a:pPr>
            <a:endParaRPr lang="es-ES" dirty="0" smtClean="0"/>
          </a:p>
        </p:txBody>
      </p:sp>
      <p:pic>
        <p:nvPicPr>
          <p:cNvPr id="21509" name="Picture 5" descr="http://www.congreso.gob.pe/congresista/2001/edelapuente/articulos/siempre_limpios.jpg"/>
          <p:cNvPicPr>
            <a:picLocks noChangeAspect="1" noChangeArrowheads="1"/>
          </p:cNvPicPr>
          <p:nvPr/>
        </p:nvPicPr>
        <p:blipFill>
          <a:blip r:embed="rId2"/>
          <a:srcRect/>
          <a:stretch>
            <a:fillRect/>
          </a:stretch>
        </p:blipFill>
        <p:spPr bwMode="auto">
          <a:xfrm>
            <a:off x="5214942" y="4071942"/>
            <a:ext cx="3714744" cy="2571768"/>
          </a:xfrm>
          <a:prstGeom prst="rect">
            <a:avLst/>
          </a:prstGeom>
          <a:noFill/>
          <a:effectLst>
            <a:glow rad="139700">
              <a:schemeClr val="accent3">
                <a:satMod val="175000"/>
                <a:alpha val="40000"/>
              </a:schemeClr>
            </a:glow>
          </a:effectLst>
        </p:spPr>
      </p:pic>
      <p:pic>
        <p:nvPicPr>
          <p:cNvPr id="21511" name="Picture 7" descr="http://www.kalipedia.com/kalipediamedia/historia/media/200806/11/hisperu/20080611klphishpe_31_Ies_SCO.jpg"/>
          <p:cNvPicPr>
            <a:picLocks noChangeAspect="1" noChangeArrowheads="1"/>
          </p:cNvPicPr>
          <p:nvPr/>
        </p:nvPicPr>
        <p:blipFill>
          <a:blip r:embed="rId3"/>
          <a:srcRect/>
          <a:stretch>
            <a:fillRect/>
          </a:stretch>
        </p:blipFill>
        <p:spPr bwMode="auto">
          <a:xfrm>
            <a:off x="5286380" y="1000108"/>
            <a:ext cx="3643338" cy="2928958"/>
          </a:xfrm>
          <a:prstGeom prst="rect">
            <a:avLst/>
          </a:prstGeom>
          <a:noFill/>
          <a:effectLst>
            <a:glow rad="139700">
              <a:schemeClr val="accent3">
                <a:satMod val="175000"/>
                <a:alpha val="40000"/>
              </a:schemeClr>
            </a:glow>
          </a:effectLst>
        </p:spPr>
      </p:pic>
      <p:sp>
        <p:nvSpPr>
          <p:cNvPr id="5" name="4 CuadroTexto"/>
          <p:cNvSpPr txBox="1"/>
          <p:nvPr/>
        </p:nvSpPr>
        <p:spPr>
          <a:xfrm>
            <a:off x="928662" y="0"/>
            <a:ext cx="7643866" cy="646331"/>
          </a:xfrm>
          <a:prstGeom prst="rect">
            <a:avLst/>
          </a:prstGeom>
          <a:noFill/>
        </p:spPr>
        <p:txBody>
          <a:bodyPr wrap="square" rtlCol="0">
            <a:spAutoFit/>
          </a:bodyPr>
          <a:lstStyle/>
          <a:p>
            <a:pPr algn="ctr"/>
            <a:r>
              <a:rPr lang="es-ES" sz="3600" b="1" dirty="0" smtClean="0">
                <a:solidFill>
                  <a:srgbClr val="FFFF00"/>
                </a:solidFill>
                <a:latin typeface="Algerian" pitchFamily="82" charset="0"/>
              </a:rPr>
              <a:t>DÉCADA DE VIOLENCIA POLÍTICA</a:t>
            </a:r>
            <a:endParaRPr lang="es-E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1511"/>
                                        </p:tgtEl>
                                        <p:attrNameLst>
                                          <p:attrName>style.visibility</p:attrName>
                                        </p:attrNameLst>
                                      </p:cBhvr>
                                      <p:to>
                                        <p:strVal val="visible"/>
                                      </p:to>
                                    </p:set>
                                    <p:animEffect transition="in" filter="diamond(in)">
                                      <p:cBhvr>
                                        <p:cTn id="13" dur="2000"/>
                                        <p:tgtEl>
                                          <p:spTgt spid="215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434">
                                            <p:txEl>
                                              <p:pRg st="1" end="1"/>
                                            </p:txEl>
                                          </p:spTgt>
                                        </p:tgtEl>
                                        <p:attrNameLst>
                                          <p:attrName>style.visibility</p:attrName>
                                        </p:attrNameLst>
                                      </p:cBhvr>
                                      <p:to>
                                        <p:strVal val="visible"/>
                                      </p:to>
                                    </p:set>
                                    <p:anim calcmode="lin" valueType="num">
                                      <p:cBhvr additive="base">
                                        <p:cTn id="18"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434">
                                            <p:txEl>
                                              <p:pRg st="2" end="2"/>
                                            </p:txEl>
                                          </p:spTgt>
                                        </p:tgtEl>
                                        <p:attrNameLst>
                                          <p:attrName>style.visibility</p:attrName>
                                        </p:attrNameLst>
                                      </p:cBhvr>
                                      <p:to>
                                        <p:strVal val="visible"/>
                                      </p:to>
                                    </p:set>
                                    <p:anim calcmode="lin" valueType="num">
                                      <p:cBhvr additive="base">
                                        <p:cTn id="24"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diamond(in)">
                                      <p:cBhvr>
                                        <p:cTn id="30" dur="2000"/>
                                        <p:tgtEl>
                                          <p:spTgt spid="2150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434">
                                            <p:txEl>
                                              <p:pRg st="3" end="3"/>
                                            </p:txEl>
                                          </p:spTgt>
                                        </p:tgtEl>
                                        <p:attrNameLst>
                                          <p:attrName>style.visibility</p:attrName>
                                        </p:attrNameLst>
                                      </p:cBhvr>
                                      <p:to>
                                        <p:strVal val="visible"/>
                                      </p:to>
                                    </p:set>
                                    <p:anim calcmode="lin" valueType="num">
                                      <p:cBhvr additive="base">
                                        <p:cTn id="35"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1142984"/>
            <a:ext cx="7467600" cy="1143000"/>
          </a:xfrm>
        </p:spPr>
        <p:txBody>
          <a:bodyPr>
            <a:normAutofit fontScale="90000"/>
          </a:bodyPr>
          <a:lstStyle/>
          <a:p>
            <a:pPr algn="ctr"/>
            <a:r>
              <a:rPr lang="es-PE" dirty="0" smtClean="0">
                <a:latin typeface="Monotype Corsiva" pitchFamily="66" charset="0"/>
              </a:rPr>
              <a:t>“Sin embargo, la revolución fue derrotada…”</a:t>
            </a:r>
            <a:endParaRPr lang="es-ES" dirty="0"/>
          </a:p>
        </p:txBody>
      </p:sp>
      <p:sp>
        <p:nvSpPr>
          <p:cNvPr id="3" name="2 Marcador de contenido"/>
          <p:cNvSpPr>
            <a:spLocks noGrp="1"/>
          </p:cNvSpPr>
          <p:nvPr>
            <p:ph idx="1"/>
          </p:nvPr>
        </p:nvSpPr>
        <p:spPr>
          <a:xfrm>
            <a:off x="428596" y="2714621"/>
            <a:ext cx="8215370" cy="3571900"/>
          </a:xfrm>
        </p:spPr>
        <p:txBody>
          <a:bodyPr/>
          <a:lstStyle/>
          <a:p>
            <a:pPr algn="ctr">
              <a:buNone/>
            </a:pPr>
            <a:r>
              <a:rPr lang="es-ES" dirty="0" smtClean="0"/>
              <a:t>¿CÓMO?</a:t>
            </a:r>
          </a:p>
          <a:p>
            <a:pPr algn="ctr">
              <a:buNone/>
            </a:pPr>
            <a:endParaRPr lang="es-ES" dirty="0" smtClean="0"/>
          </a:p>
          <a:p>
            <a:pPr algn="ctr">
              <a:buNone/>
            </a:pPr>
            <a:r>
              <a:rPr lang="es-ES" b="1" dirty="0" smtClean="0">
                <a:solidFill>
                  <a:srgbClr val="FF0000"/>
                </a:solidFill>
              </a:rPr>
              <a:t>AUTORITARISMO Y POLÍTICA SOCIAL</a:t>
            </a:r>
          </a:p>
          <a:p>
            <a:pPr>
              <a:buNone/>
            </a:pPr>
            <a:endParaRPr lang="es-ES" dirty="0" smtClean="0"/>
          </a:p>
          <a:p>
            <a:pPr>
              <a:buNone/>
            </a:pPr>
            <a:endParaRPr lang="es-ES" dirty="0" smtClean="0"/>
          </a:p>
        </p:txBody>
      </p:sp>
      <p:sp>
        <p:nvSpPr>
          <p:cNvPr id="4" name="3 CuadroTexto"/>
          <p:cNvSpPr txBox="1"/>
          <p:nvPr/>
        </p:nvSpPr>
        <p:spPr>
          <a:xfrm>
            <a:off x="1000100" y="285728"/>
            <a:ext cx="7643866" cy="646331"/>
          </a:xfrm>
          <a:prstGeom prst="rect">
            <a:avLst/>
          </a:prstGeom>
          <a:noFill/>
        </p:spPr>
        <p:txBody>
          <a:bodyPr wrap="square" rtlCol="0">
            <a:spAutoFit/>
          </a:bodyPr>
          <a:lstStyle/>
          <a:p>
            <a:r>
              <a:rPr lang="es-ES" sz="3600" b="1" dirty="0" smtClean="0">
                <a:solidFill>
                  <a:srgbClr val="FFFF00"/>
                </a:solidFill>
                <a:latin typeface="Algerian" pitchFamily="82" charset="0"/>
              </a:rPr>
              <a:t>DÉCADA DE VIOLENCIA POLÍTICA</a:t>
            </a:r>
            <a:endParaRPr lang="es-E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58204" cy="1214422"/>
          </a:xfrm>
        </p:spPr>
        <p:txBody>
          <a:bodyPr>
            <a:normAutofit fontScale="90000"/>
          </a:bodyPr>
          <a:lstStyle/>
          <a:p>
            <a:pPr algn="ctr"/>
            <a:r>
              <a:rPr lang="es-ES" b="1" dirty="0" smtClean="0">
                <a:solidFill>
                  <a:srgbClr val="FFFF00"/>
                </a:solidFill>
              </a:rPr>
              <a:t>¿CÓMO DETUVIERON LA PROTESTA POPULAR?</a:t>
            </a:r>
            <a:endParaRPr lang="es-ES" b="1" dirty="0">
              <a:solidFill>
                <a:srgbClr val="FFFF00"/>
              </a:solidFill>
            </a:endParaRPr>
          </a:p>
        </p:txBody>
      </p:sp>
      <p:graphicFrame>
        <p:nvGraphicFramePr>
          <p:cNvPr id="4" name="3 Marcador de contenido"/>
          <p:cNvGraphicFramePr>
            <a:graphicFrameLocks noGrp="1"/>
          </p:cNvGraphicFramePr>
          <p:nvPr>
            <p:ph idx="1"/>
          </p:nvPr>
        </p:nvGraphicFramePr>
        <p:xfrm>
          <a:off x="457200" y="1357297"/>
          <a:ext cx="8258205" cy="4067302"/>
        </p:xfrm>
        <a:graphic>
          <a:graphicData uri="http://schemas.openxmlformats.org/drawingml/2006/table">
            <a:tbl>
              <a:tblPr firstRow="1" bandRow="1">
                <a:tableStyleId>{5C22544A-7EE6-4342-B048-85BDC9FD1C3A}</a:tableStyleId>
              </a:tblPr>
              <a:tblGrid>
                <a:gridCol w="2400288"/>
                <a:gridCol w="2857520"/>
                <a:gridCol w="3000397"/>
              </a:tblGrid>
              <a:tr h="1141222">
                <a:tc>
                  <a:txBody>
                    <a:bodyPr/>
                    <a:lstStyle/>
                    <a:p>
                      <a:endParaRPr lang="es-ES" dirty="0"/>
                    </a:p>
                  </a:txBody>
                  <a:tcPr/>
                </a:tc>
                <a:tc>
                  <a:txBody>
                    <a:bodyPr/>
                    <a:lstStyle/>
                    <a:p>
                      <a:pPr algn="ctr"/>
                      <a:r>
                        <a:rPr lang="es-ES" sz="3200" dirty="0" smtClean="0">
                          <a:solidFill>
                            <a:srgbClr val="FF0000"/>
                          </a:solidFill>
                        </a:rPr>
                        <a:t>SÁNCHEZ CERRO</a:t>
                      </a:r>
                      <a:endParaRPr lang="es-ES" sz="3200" dirty="0">
                        <a:solidFill>
                          <a:srgbClr val="FF0000"/>
                        </a:solidFill>
                      </a:endParaRPr>
                    </a:p>
                  </a:txBody>
                  <a:tcPr/>
                </a:tc>
                <a:tc>
                  <a:txBody>
                    <a:bodyPr/>
                    <a:lstStyle/>
                    <a:p>
                      <a:pPr algn="ctr"/>
                      <a:r>
                        <a:rPr lang="es-ES" sz="3200" dirty="0" smtClean="0">
                          <a:solidFill>
                            <a:srgbClr val="FF0000"/>
                          </a:solidFill>
                        </a:rPr>
                        <a:t>BENAVIDES</a:t>
                      </a:r>
                      <a:endParaRPr lang="es-ES" sz="3200" dirty="0">
                        <a:solidFill>
                          <a:srgbClr val="FF0000"/>
                        </a:solidFill>
                      </a:endParaRPr>
                    </a:p>
                  </a:txBody>
                  <a:tcPr/>
                </a:tc>
              </a:tr>
              <a:tr h="1268025">
                <a:tc>
                  <a:txBody>
                    <a:bodyPr/>
                    <a:lstStyle/>
                    <a:p>
                      <a:endParaRPr lang="es-ES" sz="2800" dirty="0" smtClean="0">
                        <a:solidFill>
                          <a:srgbClr val="002060"/>
                        </a:solidFill>
                      </a:endParaRPr>
                    </a:p>
                    <a:p>
                      <a:r>
                        <a:rPr lang="es-ES" sz="2800" dirty="0" smtClean="0">
                          <a:solidFill>
                            <a:srgbClr val="002060"/>
                          </a:solidFill>
                        </a:rPr>
                        <a:t>REPRESIÓN</a:t>
                      </a:r>
                      <a:endParaRPr lang="es-ES" sz="2800" dirty="0">
                        <a:solidFill>
                          <a:srgbClr val="002060"/>
                        </a:solidFill>
                      </a:endParaRPr>
                    </a:p>
                  </a:txBody>
                  <a:tcPr/>
                </a:tc>
                <a:tc>
                  <a:txBody>
                    <a:bodyPr/>
                    <a:lstStyle/>
                    <a:p>
                      <a:endParaRPr lang="es-ES" dirty="0" smtClean="0"/>
                    </a:p>
                    <a:p>
                      <a:endParaRPr lang="es-ES" dirty="0" smtClean="0"/>
                    </a:p>
                    <a:p>
                      <a:endParaRPr lang="es-ES" dirty="0" smtClean="0"/>
                    </a:p>
                    <a:p>
                      <a:endParaRPr lang="es-ES" dirty="0" smtClean="0"/>
                    </a:p>
                    <a:p>
                      <a:endParaRPr lang="es-ES" dirty="0"/>
                    </a:p>
                  </a:txBody>
                  <a:tcPr/>
                </a:tc>
                <a:tc>
                  <a:txBody>
                    <a:bodyPr/>
                    <a:lstStyle/>
                    <a:p>
                      <a:endParaRPr lang="es-ES" dirty="0"/>
                    </a:p>
                  </a:txBody>
                  <a:tcPr/>
                </a:tc>
              </a:tr>
              <a:tr h="1331426">
                <a:tc>
                  <a:txBody>
                    <a:bodyPr/>
                    <a:lstStyle/>
                    <a:p>
                      <a:endParaRPr lang="es-ES" sz="2800" dirty="0" smtClean="0">
                        <a:solidFill>
                          <a:srgbClr val="002060"/>
                        </a:solidFill>
                      </a:endParaRPr>
                    </a:p>
                    <a:p>
                      <a:r>
                        <a:rPr lang="es-ES" sz="2800" dirty="0" smtClean="0">
                          <a:solidFill>
                            <a:srgbClr val="002060"/>
                          </a:solidFill>
                        </a:rPr>
                        <a:t>POPULISMO</a:t>
                      </a:r>
                      <a:endParaRPr lang="es-ES" sz="2800" dirty="0">
                        <a:solidFill>
                          <a:srgbClr val="002060"/>
                        </a:solidFill>
                      </a:endParaRPr>
                    </a:p>
                  </a:txBody>
                  <a:tcPr/>
                </a:tc>
                <a:tc>
                  <a:txBody>
                    <a:bodyPr/>
                    <a:lstStyle/>
                    <a:p>
                      <a:endParaRPr lang="es-ES" dirty="0" smtClean="0"/>
                    </a:p>
                    <a:p>
                      <a:endParaRPr lang="es-ES" dirty="0" smtClean="0"/>
                    </a:p>
                    <a:p>
                      <a:endParaRPr lang="es-ES" dirty="0" smtClean="0"/>
                    </a:p>
                    <a:p>
                      <a:endParaRPr lang="es-ES" dirty="0" smtClean="0"/>
                    </a:p>
                    <a:p>
                      <a:endParaRPr lang="es-ES" dirty="0"/>
                    </a:p>
                  </a:txBody>
                  <a:tcPr/>
                </a:tc>
                <a:tc>
                  <a:txBody>
                    <a:bodyPr/>
                    <a:lstStyle/>
                    <a:p>
                      <a:endParaRPr lang="es-E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7467600" cy="1143000"/>
          </a:xfrm>
        </p:spPr>
        <p:txBody>
          <a:bodyPr/>
          <a:lstStyle/>
          <a:p>
            <a:pPr algn="ctr"/>
            <a:r>
              <a:rPr lang="es-ES" dirty="0" smtClean="0">
                <a:solidFill>
                  <a:srgbClr val="FFFF00"/>
                </a:solidFill>
              </a:rPr>
              <a:t>PREGUNTAS</a:t>
            </a:r>
            <a:endParaRPr lang="es-ES" dirty="0">
              <a:solidFill>
                <a:srgbClr val="FFFF00"/>
              </a:solidFill>
            </a:endParaRPr>
          </a:p>
        </p:txBody>
      </p:sp>
      <p:sp>
        <p:nvSpPr>
          <p:cNvPr id="3" name="2 Marcador de contenido"/>
          <p:cNvSpPr>
            <a:spLocks noGrp="1"/>
          </p:cNvSpPr>
          <p:nvPr>
            <p:ph idx="1"/>
          </p:nvPr>
        </p:nvSpPr>
        <p:spPr>
          <a:xfrm>
            <a:off x="285720" y="1600200"/>
            <a:ext cx="8572560" cy="4525963"/>
          </a:xfrm>
        </p:spPr>
        <p:txBody>
          <a:bodyPr>
            <a:normAutofit lnSpcReduction="10000"/>
          </a:bodyPr>
          <a:lstStyle/>
          <a:p>
            <a:pPr marL="514350" indent="-514350" algn="just">
              <a:buAutoNum type="arabicPeriod"/>
            </a:pPr>
            <a:r>
              <a:rPr lang="es-ES" dirty="0" smtClean="0"/>
              <a:t>¿Por qué ocurrió esta crisis? ¿qué características tuvo?</a:t>
            </a:r>
          </a:p>
          <a:p>
            <a:pPr marL="514350" indent="-514350" algn="just">
              <a:buAutoNum type="arabicPeriod"/>
            </a:pPr>
            <a:r>
              <a:rPr lang="es-ES" dirty="0" smtClean="0"/>
              <a:t>¿Cuáles eran las contradicciones y   conflictos que venían madurando en la sociedad peruana?</a:t>
            </a:r>
          </a:p>
          <a:p>
            <a:pPr marL="514350" indent="-514350" algn="just">
              <a:buAutoNum type="arabicPeriod"/>
            </a:pPr>
            <a:r>
              <a:rPr lang="es-ES" dirty="0" smtClean="0"/>
              <a:t>¿En qué situación se encontraba la clase oligárquica?</a:t>
            </a:r>
          </a:p>
          <a:p>
            <a:pPr marL="514350" indent="-514350" algn="just">
              <a:buAutoNum type="arabicPeriod"/>
            </a:pPr>
            <a:r>
              <a:rPr lang="es-ES" dirty="0" smtClean="0"/>
              <a:t>¿Por qué se dirá que el Perú estuvo al borde de una revolución popular? ¿Existían condiciones para ésta?</a:t>
            </a:r>
          </a:p>
          <a:p>
            <a:pPr marL="514350" indent="-514350">
              <a:buAutoNum type="arabicPeriod"/>
            </a:pPr>
            <a:endParaRPr lang="es-ES" dirty="0" smtClean="0"/>
          </a:p>
          <a:p>
            <a:pPr marL="514350" indent="-514350">
              <a:buAutoNum type="arabicPeriod"/>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329642" cy="1143000"/>
          </a:xfrm>
        </p:spPr>
        <p:txBody>
          <a:bodyPr>
            <a:normAutofit/>
          </a:bodyPr>
          <a:lstStyle/>
          <a:p>
            <a:pPr algn="ctr"/>
            <a:r>
              <a:rPr lang="es-ES" sz="3200" dirty="0" smtClean="0">
                <a:solidFill>
                  <a:srgbClr val="FFFF00"/>
                </a:solidFill>
                <a:latin typeface="Algerian" pitchFamily="82" charset="0"/>
              </a:rPr>
              <a:t>OTROS ASPECTOS: LA MUERTE DE LEGUÍA (FEBRERO DE 1932)</a:t>
            </a:r>
            <a:endParaRPr lang="es-ES" sz="3200" dirty="0">
              <a:solidFill>
                <a:srgbClr val="FFFF00"/>
              </a:solidFill>
              <a:latin typeface="Algerian" pitchFamily="82" charset="0"/>
            </a:endParaRPr>
          </a:p>
        </p:txBody>
      </p:sp>
      <p:sp>
        <p:nvSpPr>
          <p:cNvPr id="3" name="2 Marcador de contenido"/>
          <p:cNvSpPr>
            <a:spLocks noGrp="1"/>
          </p:cNvSpPr>
          <p:nvPr>
            <p:ph idx="1"/>
          </p:nvPr>
        </p:nvSpPr>
        <p:spPr/>
        <p:txBody>
          <a:bodyPr/>
          <a:lstStyle/>
          <a:p>
            <a:endParaRPr lang="es-ES" dirty="0"/>
          </a:p>
        </p:txBody>
      </p:sp>
      <p:pic>
        <p:nvPicPr>
          <p:cNvPr id="4" name="Picture 2" descr="http://4.bp.blogspot.com/-_wHhR1S44dk/UClYGhQc9fI/AAAAAAAAA3A/APd_kwuzrEY/s1600/350_2d.jpg"/>
          <p:cNvPicPr>
            <a:picLocks noChangeAspect="1" noChangeArrowheads="1"/>
          </p:cNvPicPr>
          <p:nvPr/>
        </p:nvPicPr>
        <p:blipFill>
          <a:blip r:embed="rId2"/>
          <a:srcRect/>
          <a:stretch>
            <a:fillRect/>
          </a:stretch>
        </p:blipFill>
        <p:spPr bwMode="auto">
          <a:xfrm>
            <a:off x="0" y="1142984"/>
            <a:ext cx="9144000" cy="57150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152400"/>
            <a:ext cx="9144000" cy="704832"/>
          </a:xfrm>
        </p:spPr>
        <p:txBody>
          <a:bodyPr>
            <a:noAutofit/>
          </a:bodyPr>
          <a:lstStyle/>
          <a:p>
            <a:pPr algn="ctr" eaLnBrk="1" fontAlgn="auto" hangingPunct="1">
              <a:spcAft>
                <a:spcPts val="0"/>
              </a:spcAft>
              <a:defRPr/>
            </a:pPr>
            <a:r>
              <a:rPr lang="es-ES" sz="3600" dirty="0" smtClean="0">
                <a:solidFill>
                  <a:srgbClr val="FFFF00"/>
                </a:solidFill>
                <a:latin typeface="Algerian" pitchFamily="82" charset="0"/>
              </a:rPr>
              <a:t>OTROS ASPECTOS: RELACIONES </a:t>
            </a:r>
            <a:r>
              <a:rPr lang="es-ES" sz="3600" dirty="0">
                <a:solidFill>
                  <a:srgbClr val="FFFF00"/>
                </a:solidFill>
                <a:latin typeface="Algerian" pitchFamily="82" charset="0"/>
              </a:rPr>
              <a:t>INTERNACIONALES</a:t>
            </a:r>
          </a:p>
        </p:txBody>
      </p:sp>
      <p:sp>
        <p:nvSpPr>
          <p:cNvPr id="19458" name="Rectangle 3"/>
          <p:cNvSpPr>
            <a:spLocks noGrp="1" noRot="1" noChangeArrowheads="1"/>
          </p:cNvSpPr>
          <p:nvPr>
            <p:ph idx="1"/>
          </p:nvPr>
        </p:nvSpPr>
        <p:spPr>
          <a:xfrm>
            <a:off x="214282" y="1428736"/>
            <a:ext cx="8715375" cy="4572000"/>
          </a:xfrm>
        </p:spPr>
        <p:txBody>
          <a:bodyPr>
            <a:normAutofit fontScale="92500" lnSpcReduction="20000"/>
          </a:bodyPr>
          <a:lstStyle/>
          <a:p>
            <a:pPr algn="ctr" eaLnBrk="1" hangingPunct="1"/>
            <a:r>
              <a:rPr lang="es-ES" sz="3200" b="1" dirty="0" smtClean="0">
                <a:solidFill>
                  <a:srgbClr val="FF0000"/>
                </a:solidFill>
                <a:latin typeface="Comic Sans MS" pitchFamily="66" charset="0"/>
              </a:rPr>
              <a:t>Problemas fronterizos con Colombia:</a:t>
            </a:r>
          </a:p>
          <a:p>
            <a:pPr algn="just" eaLnBrk="1" hangingPunct="1">
              <a:buNone/>
            </a:pPr>
            <a:endParaRPr lang="es-ES" sz="3200" b="1" dirty="0" smtClean="0">
              <a:solidFill>
                <a:srgbClr val="FF0000"/>
              </a:solidFill>
              <a:latin typeface="Comic Sans MS" pitchFamily="66" charset="0"/>
            </a:endParaRPr>
          </a:p>
          <a:p>
            <a:pPr algn="just" eaLnBrk="1" hangingPunct="1">
              <a:buClr>
                <a:schemeClr val="tx1"/>
              </a:buClr>
              <a:buFont typeface="Wingdings" pitchFamily="2" charset="2"/>
              <a:buChar char="ü"/>
            </a:pPr>
            <a:r>
              <a:rPr lang="es-ES" sz="3200" dirty="0" smtClean="0">
                <a:latin typeface="Comic Sans MS" pitchFamily="66" charset="0"/>
              </a:rPr>
              <a:t>Incidente con Colombia. El pueblo de </a:t>
            </a:r>
            <a:r>
              <a:rPr lang="es-ES" sz="3200" b="1" dirty="0" smtClean="0">
                <a:latin typeface="Comic Sans MS" pitchFamily="66" charset="0"/>
              </a:rPr>
              <a:t>Leticia</a:t>
            </a:r>
            <a:r>
              <a:rPr lang="es-ES" sz="3200" dirty="0" smtClean="0">
                <a:latin typeface="Comic Sans MS" pitchFamily="66" charset="0"/>
              </a:rPr>
              <a:t> desconoce el </a:t>
            </a:r>
            <a:r>
              <a:rPr lang="es-ES" sz="3200" b="1" dirty="0" smtClean="0">
                <a:solidFill>
                  <a:srgbClr val="FFFF00"/>
                </a:solidFill>
                <a:latin typeface="Comic Sans MS" pitchFamily="66" charset="0"/>
              </a:rPr>
              <a:t>Tratado Salomón Lozano</a:t>
            </a:r>
            <a:r>
              <a:rPr lang="es-ES" sz="3200" dirty="0" smtClean="0">
                <a:solidFill>
                  <a:srgbClr val="FFFF00"/>
                </a:solidFill>
                <a:latin typeface="Comic Sans MS" pitchFamily="66" charset="0"/>
              </a:rPr>
              <a:t> </a:t>
            </a:r>
            <a:r>
              <a:rPr lang="es-ES" sz="3200" dirty="0" smtClean="0">
                <a:latin typeface="Comic Sans MS" pitchFamily="66" charset="0"/>
              </a:rPr>
              <a:t>y expulsa a las autoridades colombianas.</a:t>
            </a:r>
          </a:p>
          <a:p>
            <a:pPr algn="just" eaLnBrk="1" hangingPunct="1">
              <a:buClr>
                <a:schemeClr val="tx1"/>
              </a:buClr>
              <a:buFont typeface="Wingdings" pitchFamily="2" charset="2"/>
              <a:buChar char="ü"/>
            </a:pPr>
            <a:endParaRPr lang="es-ES" sz="3200" dirty="0" smtClean="0">
              <a:latin typeface="Comic Sans MS" pitchFamily="66" charset="0"/>
            </a:endParaRPr>
          </a:p>
          <a:p>
            <a:pPr algn="just" eaLnBrk="1" hangingPunct="1">
              <a:buClr>
                <a:schemeClr val="tx1"/>
              </a:buClr>
              <a:buFont typeface="Wingdings" pitchFamily="2" charset="2"/>
              <a:buChar char="ü"/>
            </a:pPr>
            <a:r>
              <a:rPr lang="es-ES" sz="3200" dirty="0" smtClean="0">
                <a:latin typeface="Comic Sans MS" pitchFamily="66" charset="0"/>
              </a:rPr>
              <a:t>Preparativos de guerra apoyados por Sánchez Cerro.</a:t>
            </a:r>
          </a:p>
          <a:p>
            <a:pPr algn="just" eaLnBrk="1" hangingPunct="1">
              <a:buClr>
                <a:schemeClr val="tx1"/>
              </a:buClr>
              <a:buFont typeface="Wingdings 2" pitchFamily="18" charset="2"/>
              <a:buNone/>
            </a:pPr>
            <a:endParaRPr lang="es-ES" sz="3200" dirty="0" smtClean="0">
              <a:latin typeface="Comic Sans MS" pitchFamily="66" charset="0"/>
            </a:endParaRPr>
          </a:p>
          <a:p>
            <a:pPr algn="just" eaLnBrk="1" hangingPunct="1">
              <a:buClr>
                <a:schemeClr val="tx1"/>
              </a:buClr>
              <a:buFont typeface="Wingdings" pitchFamily="2" charset="2"/>
              <a:buChar char="ü"/>
            </a:pPr>
            <a:r>
              <a:rPr lang="es-ES" sz="3200" dirty="0" smtClean="0">
                <a:latin typeface="Comic Sans MS" pitchFamily="66" charset="0"/>
              </a:rPr>
              <a:t>Benavides ratifica el tratado con Colombia.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 calcmode="lin" valueType="num">
                                      <p:cBhvr additive="base">
                                        <p:cTn id="13"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anim calcmode="lin" valueType="num">
                                      <p:cBhvr additive="base">
                                        <p:cTn id="19"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8">
                                            <p:txEl>
                                              <p:pRg st="6" end="6"/>
                                            </p:txEl>
                                          </p:spTgt>
                                        </p:tgtEl>
                                        <p:attrNameLst>
                                          <p:attrName>style.visibility</p:attrName>
                                        </p:attrNameLst>
                                      </p:cBhvr>
                                      <p:to>
                                        <p:strVal val="visible"/>
                                      </p:to>
                                    </p:set>
                                    <p:anim calcmode="lin" valueType="num">
                                      <p:cBhvr additive="base">
                                        <p:cTn id="25" dur="5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rrowheads="1"/>
          </p:cNvSpPr>
          <p:nvPr>
            <p:ph type="title"/>
          </p:nvPr>
        </p:nvSpPr>
        <p:spPr/>
        <p:txBody>
          <a:bodyPr/>
          <a:lstStyle/>
          <a:p>
            <a:pPr eaLnBrk="1" fontAlgn="auto" hangingPunct="1">
              <a:spcAft>
                <a:spcPts val="0"/>
              </a:spcAft>
              <a:defRPr/>
            </a:pPr>
            <a:endParaRPr lang="es-ES"/>
          </a:p>
        </p:txBody>
      </p:sp>
      <p:sp>
        <p:nvSpPr>
          <p:cNvPr id="20482" name="Rectangle 3"/>
          <p:cNvSpPr>
            <a:spLocks noGrp="1" noRot="1" noChangeArrowheads="1"/>
          </p:cNvSpPr>
          <p:nvPr>
            <p:ph idx="1"/>
          </p:nvPr>
        </p:nvSpPr>
        <p:spPr/>
        <p:txBody>
          <a:bodyPr/>
          <a:lstStyle/>
          <a:p>
            <a:pPr eaLnBrk="1" hangingPunct="1"/>
            <a:endParaRPr lang="es-ES" smtClean="0"/>
          </a:p>
        </p:txBody>
      </p:sp>
      <p:pic>
        <p:nvPicPr>
          <p:cNvPr id="20484" name="Picture 5" descr="fsn-237_4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amond(in)">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leticia2"/>
          <p:cNvPicPr>
            <a:picLocks noChangeAspect="1" noChangeArrowheads="1"/>
          </p:cNvPicPr>
          <p:nvPr/>
        </p:nvPicPr>
        <p:blipFill>
          <a:blip r:embed="rId2"/>
          <a:srcRect/>
          <a:stretch>
            <a:fillRect/>
          </a:stretch>
        </p:blipFill>
        <p:spPr bwMode="auto">
          <a:xfrm>
            <a:off x="0" y="0"/>
            <a:ext cx="4370388" cy="6858000"/>
          </a:xfrm>
          <a:prstGeom prst="rect">
            <a:avLst/>
          </a:prstGeom>
          <a:noFill/>
          <a:ln w="38100">
            <a:solidFill>
              <a:srgbClr val="000000"/>
            </a:solidFill>
            <a:miter lim="800000"/>
            <a:headEnd/>
            <a:tailEnd/>
          </a:ln>
        </p:spPr>
      </p:pic>
      <p:pic>
        <p:nvPicPr>
          <p:cNvPr id="21507" name="Picture 5" descr="null"/>
          <p:cNvPicPr>
            <a:picLocks noChangeAspect="1" noChangeArrowheads="1"/>
          </p:cNvPicPr>
          <p:nvPr/>
        </p:nvPicPr>
        <p:blipFill>
          <a:blip r:embed="rId3"/>
          <a:srcRect/>
          <a:stretch>
            <a:fillRect/>
          </a:stretch>
        </p:blipFill>
        <p:spPr bwMode="auto">
          <a:xfrm>
            <a:off x="4500563" y="0"/>
            <a:ext cx="4643437" cy="68580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in)">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diamond(in)">
                                      <p:cBhvr>
                                        <p:cTn id="12"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Rot="1" noChangeArrowheads="1"/>
          </p:cNvSpPr>
          <p:nvPr>
            <p:ph idx="1"/>
          </p:nvPr>
        </p:nvSpPr>
        <p:spPr>
          <a:xfrm>
            <a:off x="428625" y="1571612"/>
            <a:ext cx="8229600" cy="5000660"/>
          </a:xfrm>
        </p:spPr>
        <p:txBody>
          <a:bodyPr>
            <a:normAutofit/>
          </a:bodyPr>
          <a:lstStyle/>
          <a:p>
            <a:pPr algn="ctr" eaLnBrk="1" hangingPunct="1">
              <a:lnSpc>
                <a:spcPct val="90000"/>
              </a:lnSpc>
            </a:pPr>
            <a:r>
              <a:rPr lang="es-ES" sz="3200" b="1" dirty="0" smtClean="0">
                <a:solidFill>
                  <a:srgbClr val="FF0000"/>
                </a:solidFill>
                <a:latin typeface="Comic Sans MS" pitchFamily="66" charset="0"/>
              </a:rPr>
              <a:t>Acercamiento a los países del Eje:</a:t>
            </a:r>
          </a:p>
          <a:p>
            <a:pPr algn="just" eaLnBrk="1" hangingPunct="1">
              <a:lnSpc>
                <a:spcPct val="90000"/>
              </a:lnSpc>
              <a:buFont typeface="Wingdings 2" pitchFamily="18" charset="2"/>
              <a:buNone/>
            </a:pPr>
            <a:endParaRPr lang="es-ES" sz="3200" b="1" dirty="0" smtClean="0">
              <a:solidFill>
                <a:srgbClr val="FF0000"/>
              </a:solidFill>
              <a:latin typeface="Comic Sans MS" pitchFamily="66" charset="0"/>
            </a:endParaRPr>
          </a:p>
          <a:p>
            <a:pPr algn="just" eaLnBrk="1" hangingPunct="1">
              <a:lnSpc>
                <a:spcPct val="90000"/>
              </a:lnSpc>
              <a:buClr>
                <a:schemeClr val="tx1"/>
              </a:buClr>
              <a:buFont typeface="Wingdings" pitchFamily="2" charset="2"/>
              <a:buChar char="ü"/>
            </a:pPr>
            <a:r>
              <a:rPr lang="es-ES" sz="3200" dirty="0" smtClean="0">
                <a:latin typeface="Comic Sans MS" pitchFamily="66" charset="0"/>
              </a:rPr>
              <a:t>En 1937 una misión oficial del </a:t>
            </a:r>
            <a:r>
              <a:rPr lang="es-ES" sz="3200" b="1" dirty="0" smtClean="0">
                <a:solidFill>
                  <a:srgbClr val="FFFF00"/>
                </a:solidFill>
                <a:latin typeface="Comic Sans MS" pitchFamily="66" charset="0"/>
              </a:rPr>
              <a:t>fascismo italiano</a:t>
            </a:r>
            <a:r>
              <a:rPr lang="es-ES" sz="3200" dirty="0" smtClean="0">
                <a:latin typeface="Comic Sans MS" pitchFamily="66" charset="0"/>
              </a:rPr>
              <a:t> llega al Perú para asesorar la reorganización de la policía. </a:t>
            </a:r>
          </a:p>
          <a:p>
            <a:pPr algn="just" eaLnBrk="1" hangingPunct="1">
              <a:lnSpc>
                <a:spcPct val="90000"/>
              </a:lnSpc>
              <a:buClr>
                <a:schemeClr val="tx1"/>
              </a:buClr>
              <a:buFont typeface="Wingdings" pitchFamily="2" charset="2"/>
              <a:buChar char="ü"/>
            </a:pPr>
            <a:r>
              <a:rPr lang="es-ES" sz="3200" dirty="0" smtClean="0">
                <a:latin typeface="Comic Sans MS" pitchFamily="66" charset="0"/>
              </a:rPr>
              <a:t>Esto genera protestas, sobre todo de estudiantes sanmarquinos. Muchos  fueron luego encarcelados, entre ellos se encontraba </a:t>
            </a:r>
            <a:r>
              <a:rPr lang="es-ES" sz="3200" b="1" dirty="0" smtClean="0">
                <a:solidFill>
                  <a:srgbClr val="FFFF00"/>
                </a:solidFill>
                <a:latin typeface="Comic Sans MS" pitchFamily="66" charset="0"/>
              </a:rPr>
              <a:t>José María Arguedas</a:t>
            </a:r>
            <a:r>
              <a:rPr lang="es-ES" sz="3200" dirty="0" smtClean="0">
                <a:latin typeface="Comic Sans MS" pitchFamily="66" charset="0"/>
              </a:rPr>
              <a:t>, quien fue enviado a la prisión del Sexto.</a:t>
            </a:r>
          </a:p>
        </p:txBody>
      </p:sp>
      <p:sp>
        <p:nvSpPr>
          <p:cNvPr id="3" name="2 CuadroTexto"/>
          <p:cNvSpPr txBox="1"/>
          <p:nvPr/>
        </p:nvSpPr>
        <p:spPr>
          <a:xfrm>
            <a:off x="357158" y="0"/>
            <a:ext cx="8572560" cy="1323439"/>
          </a:xfrm>
          <a:prstGeom prst="rect">
            <a:avLst/>
          </a:prstGeom>
          <a:noFill/>
        </p:spPr>
        <p:txBody>
          <a:bodyPr wrap="square" rtlCol="0">
            <a:spAutoFit/>
          </a:bodyPr>
          <a:lstStyle/>
          <a:p>
            <a:pPr algn="ctr"/>
            <a:r>
              <a:rPr lang="es-ES" sz="4000" dirty="0" smtClean="0">
                <a:solidFill>
                  <a:srgbClr val="FFFF00"/>
                </a:solidFill>
                <a:latin typeface="Algerian" pitchFamily="82" charset="0"/>
              </a:rPr>
              <a:t>OTROS ASPECTOS: RELACIONES INTERNACIONALES</a:t>
            </a:r>
            <a:endParaRPr lang="es-E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anim calcmode="lin" valueType="num">
                                      <p:cBhvr additive="base">
                                        <p:cTn id="7"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 calcmode="lin" valueType="num">
                                      <p:cBhvr additive="base">
                                        <p:cTn id="13"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somos1l"/>
          <p:cNvPicPr>
            <a:picLocks noChangeAspect="1" noChangeArrowheads="1"/>
          </p:cNvPicPr>
          <p:nvPr/>
        </p:nvPicPr>
        <p:blipFill>
          <a:blip r:embed="rId2"/>
          <a:srcRect/>
          <a:stretch>
            <a:fillRect/>
          </a:stretch>
        </p:blipFill>
        <p:spPr bwMode="auto">
          <a:xfrm>
            <a:off x="214282" y="214290"/>
            <a:ext cx="4213256" cy="5929354"/>
          </a:xfrm>
          <a:prstGeom prst="rect">
            <a:avLst/>
          </a:prstGeom>
          <a:noFill/>
          <a:ln w="28575">
            <a:solidFill>
              <a:srgbClr val="000000"/>
            </a:solidFill>
            <a:miter lim="800000"/>
            <a:headEnd/>
            <a:tailEnd/>
          </a:ln>
          <a:effectLst>
            <a:glow rad="139700">
              <a:schemeClr val="accent3">
                <a:satMod val="175000"/>
                <a:alpha val="40000"/>
              </a:schemeClr>
            </a:glow>
          </a:effectLst>
        </p:spPr>
      </p:pic>
      <p:pic>
        <p:nvPicPr>
          <p:cNvPr id="24583" name="Picture 7" descr="somos3"/>
          <p:cNvPicPr>
            <a:picLocks noChangeAspect="1" noChangeArrowheads="1"/>
          </p:cNvPicPr>
          <p:nvPr/>
        </p:nvPicPr>
        <p:blipFill>
          <a:blip r:embed="rId3"/>
          <a:srcRect/>
          <a:stretch>
            <a:fillRect/>
          </a:stretch>
        </p:blipFill>
        <p:spPr bwMode="auto">
          <a:xfrm>
            <a:off x="4643438" y="214290"/>
            <a:ext cx="4286280" cy="6000792"/>
          </a:xfrm>
          <a:prstGeom prst="rect">
            <a:avLst/>
          </a:prstGeom>
          <a:noFill/>
          <a:ln w="28575">
            <a:solidFill>
              <a:srgbClr val="000000"/>
            </a:solidFill>
            <a:miter lim="800000"/>
            <a:headEnd/>
            <a:tailEnd/>
          </a:ln>
          <a:effectLst>
            <a:glow rad="139700">
              <a:schemeClr val="accent3">
                <a:satMod val="175000"/>
                <a:alpha val="40000"/>
              </a:schemeClr>
            </a:glow>
          </a:effectLst>
        </p:spPr>
      </p:pic>
      <p:sp>
        <p:nvSpPr>
          <p:cNvPr id="23556" name="Text Box 8"/>
          <p:cNvSpPr txBox="1">
            <a:spLocks noChangeArrowheads="1"/>
          </p:cNvSpPr>
          <p:nvPr/>
        </p:nvSpPr>
        <p:spPr bwMode="auto">
          <a:xfrm>
            <a:off x="214282" y="6216650"/>
            <a:ext cx="3711272" cy="646331"/>
          </a:xfrm>
          <a:prstGeom prst="rect">
            <a:avLst/>
          </a:prstGeom>
          <a:noFill/>
          <a:ln w="9525">
            <a:noFill/>
            <a:miter lim="800000"/>
            <a:headEnd/>
            <a:tailEnd/>
          </a:ln>
        </p:spPr>
        <p:txBody>
          <a:bodyPr wrap="none">
            <a:spAutoFit/>
          </a:bodyPr>
          <a:lstStyle/>
          <a:p>
            <a:pPr algn="ctr"/>
            <a:r>
              <a:rPr lang="es-ES" b="1" dirty="0" smtClean="0">
                <a:solidFill>
                  <a:srgbClr val="FF0000"/>
                </a:solidFill>
                <a:latin typeface="Arial" charset="0"/>
              </a:rPr>
              <a:t>Ceremonia de bienvenida a una </a:t>
            </a:r>
          </a:p>
          <a:p>
            <a:pPr algn="ctr"/>
            <a:r>
              <a:rPr lang="es-ES" b="1" dirty="0" smtClean="0">
                <a:solidFill>
                  <a:srgbClr val="FF0000"/>
                </a:solidFill>
                <a:latin typeface="Arial" charset="0"/>
              </a:rPr>
              <a:t> </a:t>
            </a:r>
            <a:r>
              <a:rPr lang="es-ES" b="1" dirty="0">
                <a:solidFill>
                  <a:srgbClr val="FF0000"/>
                </a:solidFill>
                <a:latin typeface="Arial" charset="0"/>
              </a:rPr>
              <a:t>delegación italiana</a:t>
            </a:r>
          </a:p>
        </p:txBody>
      </p:sp>
      <p:sp>
        <p:nvSpPr>
          <p:cNvPr id="23557" name="Text Box 9"/>
          <p:cNvSpPr txBox="1">
            <a:spLocks noChangeArrowheads="1"/>
          </p:cNvSpPr>
          <p:nvPr/>
        </p:nvSpPr>
        <p:spPr bwMode="auto">
          <a:xfrm>
            <a:off x="4591050" y="6216650"/>
            <a:ext cx="4552950" cy="641350"/>
          </a:xfrm>
          <a:prstGeom prst="rect">
            <a:avLst/>
          </a:prstGeom>
          <a:noFill/>
          <a:ln w="9525">
            <a:noFill/>
            <a:miter lim="800000"/>
            <a:headEnd/>
            <a:tailEnd/>
          </a:ln>
        </p:spPr>
        <p:txBody>
          <a:bodyPr wrap="none">
            <a:spAutoFit/>
          </a:bodyPr>
          <a:lstStyle/>
          <a:p>
            <a:pPr algn="ctr"/>
            <a:r>
              <a:rPr lang="es-ES" b="1" dirty="0">
                <a:solidFill>
                  <a:srgbClr val="FF0000"/>
                </a:solidFill>
                <a:latin typeface="Arial" charset="0"/>
              </a:rPr>
              <a:t>Alumnos del colegio </a:t>
            </a:r>
            <a:r>
              <a:rPr lang="es-ES" b="1" dirty="0" smtClean="0">
                <a:solidFill>
                  <a:srgbClr val="FF0000"/>
                </a:solidFill>
                <a:latin typeface="Arial" charset="0"/>
              </a:rPr>
              <a:t> </a:t>
            </a:r>
            <a:endParaRPr lang="es-ES" b="1" dirty="0">
              <a:solidFill>
                <a:srgbClr val="FF0000"/>
              </a:solidFill>
              <a:latin typeface="Arial" charset="0"/>
            </a:endParaRPr>
          </a:p>
          <a:p>
            <a:pPr algn="ctr"/>
            <a:r>
              <a:rPr lang="es-ES" b="1" dirty="0">
                <a:solidFill>
                  <a:srgbClr val="FF0000"/>
                </a:solidFill>
                <a:latin typeface="Arial" charset="0"/>
              </a:rPr>
              <a:t>Antonio Raimondi en acto de ceremonia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ox(in)">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83"/>
                                        </p:tgtEl>
                                        <p:attrNameLst>
                                          <p:attrName>style.visibility</p:attrName>
                                        </p:attrNameLst>
                                      </p:cBhvr>
                                      <p:to>
                                        <p:strVal val="visible"/>
                                      </p:to>
                                    </p:set>
                                    <p:animEffect transition="in" filter="box(in)">
                                      <p:cBhvr>
                                        <p:cTn id="17" dur="500"/>
                                        <p:tgtEl>
                                          <p:spTgt spid="2458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3557">
                                            <p:txEl>
                                              <p:pRg st="0" end="0"/>
                                            </p:txEl>
                                          </p:spTgt>
                                        </p:tgtEl>
                                        <p:attrNameLst>
                                          <p:attrName>style.visibility</p:attrName>
                                        </p:attrNameLst>
                                      </p:cBhvr>
                                      <p:to>
                                        <p:strVal val="visible"/>
                                      </p:to>
                                    </p:set>
                                    <p:animEffect transition="in" filter="diamond(in)">
                                      <p:cBhvr>
                                        <p:cTn id="22" dur="2000"/>
                                        <p:tgtEl>
                                          <p:spTgt spid="23557">
                                            <p:txEl>
                                              <p:pRg st="0" end="0"/>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23557">
                                            <p:txEl>
                                              <p:pRg st="1" end="1"/>
                                            </p:txEl>
                                          </p:spTgt>
                                        </p:tgtEl>
                                        <p:attrNameLst>
                                          <p:attrName>style.visibility</p:attrName>
                                        </p:attrNameLst>
                                      </p:cBhvr>
                                      <p:to>
                                        <p:strVal val="visible"/>
                                      </p:to>
                                    </p:set>
                                    <p:animEffect transition="in" filter="diamond(in)">
                                      <p:cBhvr>
                                        <p:cTn id="25" dur="20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152400"/>
            <a:ext cx="8229600" cy="990584"/>
          </a:xfrm>
        </p:spPr>
        <p:txBody>
          <a:bodyPr/>
          <a:lstStyle/>
          <a:p>
            <a:pPr algn="ctr" eaLnBrk="1" fontAlgn="auto" hangingPunct="1">
              <a:spcAft>
                <a:spcPts val="0"/>
              </a:spcAft>
              <a:defRPr/>
            </a:pPr>
            <a:r>
              <a:rPr lang="es-ES" dirty="0">
                <a:solidFill>
                  <a:srgbClr val="FFFF00"/>
                </a:solidFill>
                <a:latin typeface="Algerian" pitchFamily="82" charset="0"/>
              </a:rPr>
              <a:t>OTROS ASPECTOS</a:t>
            </a:r>
          </a:p>
        </p:txBody>
      </p:sp>
      <p:sp>
        <p:nvSpPr>
          <p:cNvPr id="24578" name="Rectangle 3"/>
          <p:cNvSpPr>
            <a:spLocks noGrp="1" noRot="1" noChangeArrowheads="1"/>
          </p:cNvSpPr>
          <p:nvPr>
            <p:ph idx="1"/>
          </p:nvPr>
        </p:nvSpPr>
        <p:spPr>
          <a:xfrm>
            <a:off x="428596" y="1214422"/>
            <a:ext cx="8372476" cy="5643578"/>
          </a:xfrm>
        </p:spPr>
        <p:txBody>
          <a:bodyPr>
            <a:normAutofit/>
          </a:bodyPr>
          <a:lstStyle/>
          <a:p>
            <a:pPr algn="ctr" eaLnBrk="1" hangingPunct="1"/>
            <a:r>
              <a:rPr lang="es-ES" sz="3600" b="1" dirty="0" smtClean="0">
                <a:solidFill>
                  <a:srgbClr val="FF0000"/>
                </a:solidFill>
                <a:latin typeface="Comic Sans MS" pitchFamily="66" charset="0"/>
              </a:rPr>
              <a:t>Legislación:</a:t>
            </a:r>
          </a:p>
          <a:p>
            <a:pPr algn="just" eaLnBrk="1" hangingPunct="1">
              <a:buClr>
                <a:schemeClr val="tx1"/>
              </a:buClr>
              <a:buFont typeface="Wingdings" pitchFamily="2" charset="2"/>
              <a:buChar char="ü"/>
            </a:pPr>
            <a:r>
              <a:rPr lang="es-ES" sz="3600" dirty="0" smtClean="0">
                <a:latin typeface="Comic Sans MS" pitchFamily="66" charset="0"/>
              </a:rPr>
              <a:t>Sánchez Cerro como gobernante de facto </a:t>
            </a:r>
            <a:r>
              <a:rPr lang="es-ES" sz="3600" dirty="0" smtClean="0">
                <a:solidFill>
                  <a:srgbClr val="FF0000"/>
                </a:solidFill>
                <a:latin typeface="Comic Sans MS" pitchFamily="66" charset="0"/>
              </a:rPr>
              <a:t>amnistió</a:t>
            </a:r>
            <a:r>
              <a:rPr lang="es-ES" sz="3600" dirty="0" smtClean="0">
                <a:latin typeface="Comic Sans MS" pitchFamily="66" charset="0"/>
              </a:rPr>
              <a:t> a los presos políticos del </a:t>
            </a:r>
            <a:r>
              <a:rPr lang="es-ES" sz="3600" dirty="0" smtClean="0">
                <a:latin typeface="Comic Sans MS" pitchFamily="66" charset="0"/>
              </a:rPr>
              <a:t>Oncenio. </a:t>
            </a:r>
            <a:endParaRPr lang="es-ES" sz="3600" dirty="0" smtClean="0">
              <a:latin typeface="Comic Sans MS" pitchFamily="66" charset="0"/>
            </a:endParaRPr>
          </a:p>
          <a:p>
            <a:pPr algn="just" eaLnBrk="1" hangingPunct="1">
              <a:buClr>
                <a:schemeClr val="tx1"/>
              </a:buClr>
              <a:buFont typeface="Wingdings" pitchFamily="2" charset="2"/>
              <a:buChar char="ü"/>
            </a:pPr>
            <a:r>
              <a:rPr lang="es-ES" sz="3600" dirty="0" smtClean="0">
                <a:latin typeface="Comic Sans MS" pitchFamily="66" charset="0"/>
              </a:rPr>
              <a:t>Creó el </a:t>
            </a:r>
            <a:r>
              <a:rPr lang="es-ES" sz="3600" dirty="0" smtClean="0">
                <a:solidFill>
                  <a:srgbClr val="FF0000"/>
                </a:solidFill>
                <a:latin typeface="Comic Sans MS" pitchFamily="66" charset="0"/>
              </a:rPr>
              <a:t>Tribunal de Sanción </a:t>
            </a:r>
            <a:r>
              <a:rPr lang="es-ES" sz="3600" dirty="0" smtClean="0">
                <a:latin typeface="Comic Sans MS" pitchFamily="66" charset="0"/>
              </a:rPr>
              <a:t>que persiguió y sometió a juicio a los </a:t>
            </a:r>
            <a:r>
              <a:rPr lang="es-ES" sz="3600" smtClean="0">
                <a:latin typeface="Comic Sans MS" pitchFamily="66" charset="0"/>
              </a:rPr>
              <a:t>funcionarios </a:t>
            </a:r>
            <a:r>
              <a:rPr lang="es-ES" sz="3600" smtClean="0">
                <a:latin typeface="Comic Sans MS" pitchFamily="66" charset="0"/>
              </a:rPr>
              <a:t>leguiístas. </a:t>
            </a:r>
            <a:endParaRPr lang="es-ES" sz="3600" dirty="0" smtClean="0">
              <a:latin typeface="Comic Sans MS" pitchFamily="66" charset="0"/>
            </a:endParaRPr>
          </a:p>
          <a:p>
            <a:pPr algn="just" eaLnBrk="1" hangingPunct="1">
              <a:buClr>
                <a:schemeClr val="tx1"/>
              </a:buClr>
              <a:buFont typeface="Wingdings" pitchFamily="2" charset="2"/>
              <a:buChar char="ü"/>
            </a:pPr>
            <a:r>
              <a:rPr lang="es-ES" sz="3600" dirty="0" smtClean="0">
                <a:latin typeface="Comic Sans MS" pitchFamily="66" charset="0"/>
              </a:rPr>
              <a:t>Derogó la </a:t>
            </a:r>
            <a:r>
              <a:rPr lang="es-ES" sz="3600" dirty="0" smtClean="0">
                <a:solidFill>
                  <a:srgbClr val="FF0000"/>
                </a:solidFill>
                <a:latin typeface="Comic Sans MS" pitchFamily="66" charset="0"/>
              </a:rPr>
              <a:t>ley de conscripción vial</a:t>
            </a:r>
            <a:r>
              <a:rPr lang="es-ES" sz="3600" dirty="0" smtClean="0">
                <a:latin typeface="Comic Sans MS" pitchFamily="66" charset="0"/>
              </a:rPr>
              <a:t>.</a:t>
            </a:r>
          </a:p>
          <a:p>
            <a:pPr eaLnBrk="1" hangingPunct="1">
              <a:buClr>
                <a:schemeClr val="tx1"/>
              </a:buClr>
              <a:buFont typeface="Wingdings" pitchFamily="2" charset="2"/>
              <a:buNone/>
            </a:pPr>
            <a:endParaRPr lang="es-ES" dirty="0" smtClean="0"/>
          </a:p>
          <a:p>
            <a:pPr eaLnBrk="1" hangingPunct="1">
              <a:buClr>
                <a:schemeClr val="tx1"/>
              </a:buClr>
              <a:buFont typeface="Wingdings" pitchFamily="2" charset="2"/>
              <a:buNone/>
            </a:pP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anim calcmode="lin" valueType="num">
                                      <p:cBhvr additive="base">
                                        <p:cTn id="7" dur="5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 calcmode="lin" valueType="num">
                                      <p:cBhvr additive="base">
                                        <p:cTn id="13"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 calcmode="lin" valueType="num">
                                      <p:cBhvr additive="base">
                                        <p:cTn id="19"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idx="1"/>
          </p:nvPr>
        </p:nvSpPr>
        <p:spPr>
          <a:xfrm>
            <a:off x="214282" y="0"/>
            <a:ext cx="8715405" cy="2357430"/>
          </a:xfrm>
        </p:spPr>
        <p:txBody>
          <a:bodyPr>
            <a:normAutofit fontScale="85000" lnSpcReduction="10000"/>
          </a:bodyPr>
          <a:lstStyle/>
          <a:p>
            <a:pPr algn="just" eaLnBrk="1" hangingPunct="1">
              <a:buClr>
                <a:schemeClr val="tx1"/>
              </a:buClr>
              <a:buFont typeface="Wingdings 2" pitchFamily="18" charset="2"/>
              <a:buNone/>
            </a:pPr>
            <a:endParaRPr lang="es-ES" sz="2800" dirty="0" smtClean="0">
              <a:latin typeface="Comic Sans MS" pitchFamily="66" charset="0"/>
            </a:endParaRPr>
          </a:p>
          <a:p>
            <a:pPr algn="just" eaLnBrk="1" hangingPunct="1">
              <a:buClr>
                <a:schemeClr val="tx1"/>
              </a:buClr>
              <a:buFont typeface="Wingdings" pitchFamily="2" charset="2"/>
              <a:buChar char="ü"/>
            </a:pPr>
            <a:r>
              <a:rPr lang="es-ES" sz="3500" dirty="0" smtClean="0">
                <a:latin typeface="Comic Sans MS" pitchFamily="66" charset="0"/>
              </a:rPr>
              <a:t>Sánchez Cerro luego de su triunfo electoral promulgó la llamada </a:t>
            </a:r>
            <a:r>
              <a:rPr lang="es-ES" sz="3500" dirty="0" smtClean="0">
                <a:solidFill>
                  <a:srgbClr val="FF0000"/>
                </a:solidFill>
                <a:latin typeface="Comic Sans MS" pitchFamily="66" charset="0"/>
              </a:rPr>
              <a:t>“Ley de Emergencia</a:t>
            </a:r>
            <a:r>
              <a:rPr lang="es-ES" sz="3500" dirty="0" smtClean="0">
                <a:latin typeface="Comic Sans MS" pitchFamily="66" charset="0"/>
              </a:rPr>
              <a:t>, </a:t>
            </a:r>
            <a:r>
              <a:rPr lang="es-ES" sz="3500" dirty="0" smtClean="0">
                <a:solidFill>
                  <a:srgbClr val="FF0000"/>
                </a:solidFill>
                <a:latin typeface="Comic Sans MS" pitchFamily="66" charset="0"/>
              </a:rPr>
              <a:t>Defensa Nacional  y Seguridad” </a:t>
            </a:r>
            <a:r>
              <a:rPr lang="es-ES" sz="3500" dirty="0" smtClean="0">
                <a:latin typeface="Comic Sans MS" pitchFamily="66" charset="0"/>
              </a:rPr>
              <a:t>que propició la persecución a los grupos opositores.</a:t>
            </a:r>
          </a:p>
          <a:p>
            <a:pPr eaLnBrk="1" hangingPunct="1">
              <a:buClr>
                <a:schemeClr val="tx1"/>
              </a:buClr>
              <a:buFont typeface="Wingdings" pitchFamily="2" charset="2"/>
              <a:buChar char="ü"/>
            </a:pPr>
            <a:endParaRPr lang="es-ES" dirty="0" smtClean="0"/>
          </a:p>
        </p:txBody>
      </p:sp>
      <p:pic>
        <p:nvPicPr>
          <p:cNvPr id="11269" name="Picture 5" descr="http://www.kalipedia.com/kalipediamedia/historia/media/200806/11/hisperu/20080611klphishpe_29_Ies_SCO.jpg"/>
          <p:cNvPicPr>
            <a:picLocks noChangeAspect="1" noChangeArrowheads="1"/>
          </p:cNvPicPr>
          <p:nvPr/>
        </p:nvPicPr>
        <p:blipFill>
          <a:blip r:embed="rId2"/>
          <a:srcRect r="4347"/>
          <a:stretch>
            <a:fillRect/>
          </a:stretch>
        </p:blipFill>
        <p:spPr bwMode="auto">
          <a:xfrm>
            <a:off x="5072066" y="2428868"/>
            <a:ext cx="3643338" cy="4143404"/>
          </a:xfrm>
          <a:prstGeom prst="rect">
            <a:avLst/>
          </a:prstGeom>
          <a:noFill/>
          <a:effectLst>
            <a:glow rad="139700">
              <a:schemeClr val="accent3">
                <a:satMod val="175000"/>
                <a:alpha val="40000"/>
              </a:schemeClr>
            </a:glow>
          </a:effectLst>
        </p:spPr>
      </p:pic>
      <p:pic>
        <p:nvPicPr>
          <p:cNvPr id="11271" name="Picture 7" descr="http://www.generaccion.com/usuarios/opinion/imagenes/1296.jpg"/>
          <p:cNvPicPr>
            <a:picLocks noChangeAspect="1" noChangeArrowheads="1"/>
          </p:cNvPicPr>
          <p:nvPr/>
        </p:nvPicPr>
        <p:blipFill>
          <a:blip r:embed="rId3"/>
          <a:srcRect/>
          <a:stretch>
            <a:fillRect/>
          </a:stretch>
        </p:blipFill>
        <p:spPr bwMode="auto">
          <a:xfrm>
            <a:off x="1071538" y="2500306"/>
            <a:ext cx="3571900" cy="4071966"/>
          </a:xfrm>
          <a:prstGeom prst="rect">
            <a:avLst/>
          </a:prstGeom>
          <a:noFill/>
          <a:effectLst>
            <a:glow rad="1397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 calcmode="lin" valueType="num">
                                      <p:cBhvr additive="base">
                                        <p:cTn id="7"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Rot="1" noChangeArrowheads="1"/>
          </p:cNvSpPr>
          <p:nvPr>
            <p:ph idx="1"/>
          </p:nvPr>
        </p:nvSpPr>
        <p:spPr>
          <a:xfrm>
            <a:off x="0" y="428625"/>
            <a:ext cx="4857750" cy="6429375"/>
          </a:xfrm>
        </p:spPr>
        <p:txBody>
          <a:bodyPr/>
          <a:lstStyle/>
          <a:p>
            <a:pPr algn="just" eaLnBrk="1" hangingPunct="1">
              <a:buClr>
                <a:schemeClr val="tx1"/>
              </a:buClr>
              <a:buFont typeface="Wingdings" pitchFamily="2" charset="2"/>
              <a:buChar char="ü"/>
            </a:pPr>
            <a:r>
              <a:rPr lang="es-ES" sz="3200" dirty="0" smtClean="0">
                <a:latin typeface="Comic Sans MS" pitchFamily="66" charset="0"/>
              </a:rPr>
              <a:t>En 1933 se aprobó una nueva </a:t>
            </a:r>
            <a:r>
              <a:rPr lang="es-ES" sz="3200" b="1" dirty="0" smtClean="0">
                <a:solidFill>
                  <a:srgbClr val="FF0000"/>
                </a:solidFill>
                <a:latin typeface="Comic Sans MS" pitchFamily="66" charset="0"/>
              </a:rPr>
              <a:t>Constitución Política</a:t>
            </a:r>
            <a:r>
              <a:rPr lang="es-ES" sz="3200" dirty="0" smtClean="0">
                <a:solidFill>
                  <a:srgbClr val="FF0000"/>
                </a:solidFill>
                <a:latin typeface="Comic Sans MS" pitchFamily="66" charset="0"/>
              </a:rPr>
              <a:t> </a:t>
            </a:r>
            <a:r>
              <a:rPr lang="es-ES" sz="3200" dirty="0" smtClean="0">
                <a:latin typeface="Comic Sans MS" pitchFamily="66" charset="0"/>
              </a:rPr>
              <a:t>que entre otras cosas </a:t>
            </a:r>
            <a:r>
              <a:rPr lang="es-ES" sz="3200" b="1" dirty="0" smtClean="0">
                <a:solidFill>
                  <a:srgbClr val="FF0000"/>
                </a:solidFill>
                <a:latin typeface="Comic Sans MS" pitchFamily="66" charset="0"/>
              </a:rPr>
              <a:t>proscribía</a:t>
            </a:r>
            <a:r>
              <a:rPr lang="es-ES" sz="3200" dirty="0" smtClean="0">
                <a:latin typeface="Comic Sans MS" pitchFamily="66" charset="0"/>
              </a:rPr>
              <a:t> la participación en procesos electorales de partidos políticos de organización internacional </a:t>
            </a:r>
            <a:r>
              <a:rPr lang="es-ES" sz="3200" b="1" dirty="0" smtClean="0">
                <a:solidFill>
                  <a:srgbClr val="FF0000"/>
                </a:solidFill>
                <a:latin typeface="Comic Sans MS" pitchFamily="66" charset="0"/>
              </a:rPr>
              <a:t>(esta norma se usaría para mantener al </a:t>
            </a:r>
            <a:r>
              <a:rPr lang="es-ES" sz="3200" b="1" dirty="0" err="1" smtClean="0">
                <a:solidFill>
                  <a:srgbClr val="FF0000"/>
                </a:solidFill>
                <a:latin typeface="Comic Sans MS" pitchFamily="66" charset="0"/>
              </a:rPr>
              <a:t>Apra</a:t>
            </a:r>
            <a:r>
              <a:rPr lang="es-ES" sz="3200" b="1" dirty="0" smtClean="0">
                <a:solidFill>
                  <a:srgbClr val="FF0000"/>
                </a:solidFill>
                <a:latin typeface="Comic Sans MS" pitchFamily="66" charset="0"/>
              </a:rPr>
              <a:t> en la ilegalidad)</a:t>
            </a:r>
            <a:r>
              <a:rPr lang="es-ES" sz="3200" b="1" dirty="0" smtClean="0">
                <a:latin typeface="Comic Sans MS" pitchFamily="66" charset="0"/>
              </a:rPr>
              <a:t>.</a:t>
            </a:r>
          </a:p>
        </p:txBody>
      </p:sp>
      <p:pic>
        <p:nvPicPr>
          <p:cNvPr id="26627" name="Picture 5" descr="http://orbita.starmedia.com/const-peru/imagenes/c1933.gif"/>
          <p:cNvPicPr>
            <a:picLocks noChangeAspect="1" noChangeArrowheads="1"/>
          </p:cNvPicPr>
          <p:nvPr/>
        </p:nvPicPr>
        <p:blipFill>
          <a:blip r:embed="rId2"/>
          <a:srcRect/>
          <a:stretch>
            <a:fillRect/>
          </a:stretch>
        </p:blipFill>
        <p:spPr bwMode="auto">
          <a:xfrm>
            <a:off x="5072066" y="428625"/>
            <a:ext cx="3857622" cy="614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amond(in)">
                                      <p:cBhvr>
                                        <p:cTn id="7" dur="20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626">
                                            <p:txEl>
                                              <p:pRg st="0" end="0"/>
                                            </p:txEl>
                                          </p:spTgt>
                                        </p:tgtEl>
                                        <p:attrNameLst>
                                          <p:attrName>style.visibility</p:attrName>
                                        </p:attrNameLst>
                                      </p:cBhvr>
                                      <p:to>
                                        <p:strVal val="visible"/>
                                      </p:to>
                                    </p:set>
                                    <p:animEffect transition="in" filter="checkerboard(across)">
                                      <p:cBhvr>
                                        <p:cTn id="12" dur="500"/>
                                        <p:tgtEl>
                                          <p:spTgt spid="26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idx="1"/>
          </p:nvPr>
        </p:nvSpPr>
        <p:spPr>
          <a:xfrm>
            <a:off x="457200" y="500042"/>
            <a:ext cx="8229600" cy="6072230"/>
          </a:xfrm>
        </p:spPr>
        <p:txBody>
          <a:bodyPr>
            <a:normAutofit/>
          </a:bodyPr>
          <a:lstStyle/>
          <a:p>
            <a:pPr algn="ctr" eaLnBrk="1" hangingPunct="1"/>
            <a:r>
              <a:rPr lang="es-ES" sz="3600" b="1" dirty="0" smtClean="0">
                <a:solidFill>
                  <a:srgbClr val="FFFF00"/>
                </a:solidFill>
                <a:latin typeface="Comic Sans MS" pitchFamily="66" charset="0"/>
              </a:rPr>
              <a:t>Economía y obras públicas</a:t>
            </a:r>
          </a:p>
          <a:p>
            <a:pPr algn="just" eaLnBrk="1" hangingPunct="1">
              <a:buClr>
                <a:schemeClr val="tx1"/>
              </a:buClr>
              <a:buFont typeface="Wingdings" pitchFamily="2" charset="2"/>
              <a:buChar char="ü"/>
            </a:pPr>
            <a:r>
              <a:rPr lang="es-ES" sz="3600" dirty="0" smtClean="0">
                <a:latin typeface="Comic Sans MS" pitchFamily="66" charset="0"/>
              </a:rPr>
              <a:t>La economía se recupera durante la segunda mitad de la década gracias al aumento de las </a:t>
            </a:r>
            <a:r>
              <a:rPr lang="es-ES" sz="3600" dirty="0" smtClean="0">
                <a:solidFill>
                  <a:srgbClr val="FF0000"/>
                </a:solidFill>
                <a:latin typeface="Comic Sans MS" pitchFamily="66" charset="0"/>
              </a:rPr>
              <a:t>exportaciones</a:t>
            </a:r>
            <a:r>
              <a:rPr lang="es-ES" sz="3600" dirty="0" smtClean="0">
                <a:latin typeface="Comic Sans MS" pitchFamily="66" charset="0"/>
              </a:rPr>
              <a:t>.</a:t>
            </a:r>
          </a:p>
          <a:p>
            <a:pPr algn="just" eaLnBrk="1" hangingPunct="1">
              <a:buClr>
                <a:schemeClr val="tx1"/>
              </a:buClr>
              <a:buFont typeface="Wingdings" pitchFamily="2" charset="2"/>
              <a:buChar char="ü"/>
            </a:pPr>
            <a:endParaRPr lang="es-ES" sz="3600" dirty="0" smtClean="0">
              <a:latin typeface="Comic Sans MS" pitchFamily="66" charset="0"/>
            </a:endParaRPr>
          </a:p>
          <a:p>
            <a:pPr algn="just" eaLnBrk="1" hangingPunct="1">
              <a:buClr>
                <a:schemeClr val="tx1"/>
              </a:buClr>
              <a:buFont typeface="Wingdings" pitchFamily="2" charset="2"/>
              <a:buChar char="ü"/>
            </a:pPr>
            <a:r>
              <a:rPr lang="es-ES" sz="3600" dirty="0" smtClean="0">
                <a:latin typeface="Comic Sans MS" pitchFamily="66" charset="0"/>
              </a:rPr>
              <a:t>El aumento de las divisas le permitió al </a:t>
            </a:r>
            <a:r>
              <a:rPr lang="es-ES" sz="3600" dirty="0" smtClean="0">
                <a:solidFill>
                  <a:srgbClr val="FF0000"/>
                </a:solidFill>
                <a:latin typeface="Comic Sans MS" pitchFamily="66" charset="0"/>
              </a:rPr>
              <a:t>Estado la realización de obras</a:t>
            </a:r>
            <a:r>
              <a:rPr lang="es-ES" sz="3600" dirty="0" smtClean="0">
                <a:latin typeface="Comic Sans MS" pitchFamily="66" charset="0"/>
              </a:rPr>
              <a:t> como carreteras, puertos, proyectos de irrigación, etc.</a:t>
            </a:r>
          </a:p>
          <a:p>
            <a:pPr eaLnBrk="1" hangingPunct="1">
              <a:buClr>
                <a:schemeClr val="tx1"/>
              </a:buClr>
              <a:buFont typeface="Wingdings" pitchFamily="2" charset="2"/>
              <a:buNone/>
            </a:pP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 calcmode="lin" valueType="num">
                                      <p:cBhvr additive="base">
                                        <p:cTn id="7"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anim calcmode="lin" valueType="num">
                                      <p:cBhvr additive="base">
                                        <p:cTn id="13"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71472" y="0"/>
            <a:ext cx="8001056" cy="2214540"/>
          </a:xfrm>
        </p:spPr>
        <p:txBody>
          <a:bodyPr/>
          <a:lstStyle/>
          <a:p>
            <a:pPr algn="ctr" eaLnBrk="1" fontAlgn="auto" hangingPunct="1">
              <a:lnSpc>
                <a:spcPct val="90000"/>
              </a:lnSpc>
              <a:spcAft>
                <a:spcPts val="0"/>
              </a:spcAft>
              <a:buFont typeface="Wingdings 2"/>
              <a:buNone/>
              <a:defRPr/>
            </a:pPr>
            <a:r>
              <a:rPr lang="es-ES" sz="4000" dirty="0">
                <a:solidFill>
                  <a:srgbClr val="FFFF00"/>
                </a:solidFill>
                <a:latin typeface="Algerian" pitchFamily="82" charset="0"/>
              </a:rPr>
              <a:t>EL TERCER MILITARISMO EN EL PERÚ</a:t>
            </a:r>
          </a:p>
          <a:p>
            <a:pPr algn="ctr" eaLnBrk="1" fontAlgn="auto" hangingPunct="1">
              <a:lnSpc>
                <a:spcPct val="90000"/>
              </a:lnSpc>
              <a:spcAft>
                <a:spcPts val="0"/>
              </a:spcAft>
              <a:buFont typeface="Wingdings 2"/>
              <a:buNone/>
              <a:defRPr/>
            </a:pPr>
            <a:r>
              <a:rPr lang="es-ES" sz="4000" b="1" dirty="0">
                <a:solidFill>
                  <a:srgbClr val="FFFF00"/>
                </a:solidFill>
                <a:latin typeface="Algerian" pitchFamily="82" charset="0"/>
              </a:rPr>
              <a:t>(1930-1939)</a:t>
            </a:r>
          </a:p>
          <a:p>
            <a:pPr eaLnBrk="1" fontAlgn="auto" hangingPunct="1">
              <a:lnSpc>
                <a:spcPct val="90000"/>
              </a:lnSpc>
              <a:spcAft>
                <a:spcPts val="0"/>
              </a:spcAft>
              <a:buFont typeface="Wingdings 2"/>
              <a:buNone/>
              <a:defRPr/>
            </a:pPr>
            <a:endParaRPr lang="es-ES" dirty="0"/>
          </a:p>
        </p:txBody>
      </p:sp>
      <p:pic>
        <p:nvPicPr>
          <p:cNvPr id="2052" name="Picture 4" descr="null"/>
          <p:cNvPicPr>
            <a:picLocks noChangeAspect="1" noChangeArrowheads="1"/>
          </p:cNvPicPr>
          <p:nvPr/>
        </p:nvPicPr>
        <p:blipFill>
          <a:blip r:embed="rId2"/>
          <a:srcRect/>
          <a:stretch>
            <a:fillRect/>
          </a:stretch>
        </p:blipFill>
        <p:spPr bwMode="auto">
          <a:xfrm>
            <a:off x="214282" y="2214554"/>
            <a:ext cx="2786082" cy="4316416"/>
          </a:xfrm>
          <a:prstGeom prst="ellipse">
            <a:avLst/>
          </a:prstGeom>
          <a:noFill/>
          <a:ln w="9525">
            <a:noFill/>
            <a:miter lim="800000"/>
            <a:headEnd/>
            <a:tailEnd/>
          </a:ln>
          <a:effectLst>
            <a:glow rad="228600">
              <a:srgbClr val="FFFF00">
                <a:alpha val="40000"/>
              </a:srgbClr>
            </a:glow>
          </a:effectLst>
        </p:spPr>
      </p:pic>
      <p:pic>
        <p:nvPicPr>
          <p:cNvPr id="2053" name="Picture 5" descr="null"/>
          <p:cNvPicPr>
            <a:picLocks noChangeAspect="1" noChangeArrowheads="1"/>
          </p:cNvPicPr>
          <p:nvPr/>
        </p:nvPicPr>
        <p:blipFill>
          <a:blip r:embed="rId3"/>
          <a:srcRect/>
          <a:stretch>
            <a:fillRect/>
          </a:stretch>
        </p:blipFill>
        <p:spPr bwMode="auto">
          <a:xfrm>
            <a:off x="6357950" y="2143116"/>
            <a:ext cx="2571768" cy="4357718"/>
          </a:xfrm>
          <a:prstGeom prst="ellipse">
            <a:avLst/>
          </a:prstGeom>
          <a:noFill/>
          <a:ln w="9525">
            <a:noFill/>
            <a:miter lim="800000"/>
            <a:headEnd/>
            <a:tailEnd/>
          </a:ln>
          <a:effectLst>
            <a:glow rad="228600">
              <a:srgbClr val="FFFF00">
                <a:alpha val="40000"/>
              </a:srgbClr>
            </a:glow>
          </a:effectLst>
        </p:spPr>
      </p:pic>
      <p:pic>
        <p:nvPicPr>
          <p:cNvPr id="7" name="Picture 4" descr="apra_rev"/>
          <p:cNvPicPr>
            <a:picLocks noChangeAspect="1" noChangeArrowheads="1"/>
          </p:cNvPicPr>
          <p:nvPr/>
        </p:nvPicPr>
        <p:blipFill>
          <a:blip r:embed="rId4"/>
          <a:srcRect/>
          <a:stretch>
            <a:fillRect/>
          </a:stretch>
        </p:blipFill>
        <p:spPr bwMode="auto">
          <a:xfrm>
            <a:off x="3286116" y="2214554"/>
            <a:ext cx="2714643" cy="4214842"/>
          </a:xfrm>
          <a:prstGeom prst="ellipse">
            <a:avLst/>
          </a:prstGeom>
          <a:noFill/>
          <a:ln w="9525">
            <a:noFill/>
            <a:miter lim="800000"/>
            <a:headEnd/>
            <a:tailEnd/>
          </a:ln>
          <a:effectLst>
            <a:glow rad="228600">
              <a:srgbClr val="FFFF00">
                <a:alpha val="40000"/>
              </a:srgb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anim calcmode="lin" valueType="num">
                                      <p:cBhvr additive="base">
                                        <p:cTn id="11"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274638"/>
            <a:ext cx="8329642" cy="1143000"/>
          </a:xfrm>
        </p:spPr>
        <p:txBody>
          <a:bodyPr>
            <a:normAutofit fontScale="90000"/>
          </a:bodyPr>
          <a:lstStyle/>
          <a:p>
            <a:pPr algn="ctr" eaLnBrk="1" fontAlgn="auto" hangingPunct="1">
              <a:spcAft>
                <a:spcPts val="0"/>
              </a:spcAft>
              <a:defRPr/>
            </a:pPr>
            <a:r>
              <a:rPr lang="es-ES" b="1" dirty="0">
                <a:solidFill>
                  <a:srgbClr val="FFFF00"/>
                </a:solidFill>
                <a:latin typeface="Algerian" pitchFamily="82" charset="0"/>
              </a:rPr>
              <a:t>ANTECEDENTES / CAUSAS DE SU APARICIÓN</a:t>
            </a:r>
          </a:p>
        </p:txBody>
      </p:sp>
      <p:sp>
        <p:nvSpPr>
          <p:cNvPr id="3075" name="Rectangle 3"/>
          <p:cNvSpPr>
            <a:spLocks noGrp="1" noRot="1" noChangeArrowheads="1"/>
          </p:cNvSpPr>
          <p:nvPr>
            <p:ph idx="1"/>
          </p:nvPr>
        </p:nvSpPr>
        <p:spPr>
          <a:xfrm>
            <a:off x="457200" y="1600200"/>
            <a:ext cx="8401080" cy="5043510"/>
          </a:xfrm>
        </p:spPr>
        <p:txBody>
          <a:bodyPr>
            <a:normAutofit lnSpcReduction="10000"/>
          </a:bodyPr>
          <a:lstStyle/>
          <a:p>
            <a:pPr marL="274320" indent="-274320" algn="just" eaLnBrk="1" fontAlgn="auto" hangingPunct="1">
              <a:spcAft>
                <a:spcPts val="0"/>
              </a:spcAft>
              <a:buFont typeface="Wingdings 2"/>
              <a:buChar char=""/>
              <a:defRPr/>
            </a:pPr>
            <a:r>
              <a:rPr lang="es-ES" sz="2800" dirty="0">
                <a:latin typeface="Comic Sans MS" pitchFamily="66" charset="0"/>
              </a:rPr>
              <a:t>Crisis económica y </a:t>
            </a:r>
            <a:r>
              <a:rPr lang="es-ES" sz="2800" dirty="0" smtClean="0">
                <a:latin typeface="Comic Sans MS" pitchFamily="66" charset="0"/>
              </a:rPr>
              <a:t>política.</a:t>
            </a:r>
          </a:p>
          <a:p>
            <a:pPr marL="274320" indent="-274320" algn="just" eaLnBrk="1" fontAlgn="auto" hangingPunct="1">
              <a:spcAft>
                <a:spcPts val="0"/>
              </a:spcAft>
              <a:buFont typeface="Wingdings 2"/>
              <a:buNone/>
              <a:defRPr/>
            </a:pPr>
            <a:endParaRPr lang="es-ES" sz="2800" dirty="0">
              <a:latin typeface="Comic Sans MS" pitchFamily="66" charset="0"/>
            </a:endParaRPr>
          </a:p>
          <a:p>
            <a:pPr marL="274320" indent="-274320" algn="just" eaLnBrk="1" fontAlgn="auto" hangingPunct="1">
              <a:spcAft>
                <a:spcPts val="0"/>
              </a:spcAft>
              <a:buFont typeface="Wingdings 2"/>
              <a:buChar char=""/>
              <a:defRPr/>
            </a:pPr>
            <a:r>
              <a:rPr lang="es-ES" sz="2800" dirty="0">
                <a:latin typeface="Comic Sans MS" pitchFamily="66" charset="0"/>
              </a:rPr>
              <a:t>Desgaste de la figura de Leguía (Dictador/Caudillo</a:t>
            </a:r>
            <a:r>
              <a:rPr lang="es-ES" sz="2800" dirty="0" smtClean="0">
                <a:latin typeface="Comic Sans MS" pitchFamily="66" charset="0"/>
              </a:rPr>
              <a:t>).</a:t>
            </a:r>
          </a:p>
          <a:p>
            <a:pPr marL="274320" indent="-274320" algn="just" eaLnBrk="1" fontAlgn="auto" hangingPunct="1">
              <a:spcAft>
                <a:spcPts val="0"/>
              </a:spcAft>
              <a:buFont typeface="Wingdings 2"/>
              <a:buNone/>
              <a:defRPr/>
            </a:pPr>
            <a:endParaRPr lang="es-ES" sz="2800" dirty="0">
              <a:latin typeface="Comic Sans MS" pitchFamily="66" charset="0"/>
            </a:endParaRPr>
          </a:p>
          <a:p>
            <a:pPr marL="274320" indent="-274320" algn="just" eaLnBrk="1" fontAlgn="auto" hangingPunct="1">
              <a:spcAft>
                <a:spcPts val="0"/>
              </a:spcAft>
              <a:buFont typeface="Wingdings 2"/>
              <a:buChar char=""/>
              <a:defRPr/>
            </a:pPr>
            <a:r>
              <a:rPr lang="es-ES" sz="2800" dirty="0">
                <a:latin typeface="Comic Sans MS" pitchFamily="66" charset="0"/>
              </a:rPr>
              <a:t>Corrupción del aparato </a:t>
            </a:r>
            <a:r>
              <a:rPr lang="es-ES" sz="2800" dirty="0" smtClean="0">
                <a:latin typeface="Comic Sans MS" pitchFamily="66" charset="0"/>
              </a:rPr>
              <a:t>estatal. (Leamos la página 149)</a:t>
            </a:r>
          </a:p>
          <a:p>
            <a:pPr marL="274320" indent="-274320" algn="just" eaLnBrk="1" fontAlgn="auto" hangingPunct="1">
              <a:spcAft>
                <a:spcPts val="0"/>
              </a:spcAft>
              <a:buFont typeface="Wingdings 2"/>
              <a:buNone/>
              <a:defRPr/>
            </a:pPr>
            <a:endParaRPr lang="es-ES" sz="2800" dirty="0">
              <a:latin typeface="Comic Sans MS" pitchFamily="66" charset="0"/>
            </a:endParaRPr>
          </a:p>
          <a:p>
            <a:pPr marL="274320" indent="-274320" algn="just" eaLnBrk="1" fontAlgn="auto" hangingPunct="1">
              <a:spcAft>
                <a:spcPts val="0"/>
              </a:spcAft>
              <a:buFont typeface="Wingdings 2"/>
              <a:buChar char=""/>
              <a:defRPr/>
            </a:pPr>
            <a:r>
              <a:rPr lang="es-ES" sz="2800" dirty="0">
                <a:latin typeface="Comic Sans MS" pitchFamily="66" charset="0"/>
              </a:rPr>
              <a:t>Aparición de </a:t>
            </a:r>
            <a:r>
              <a:rPr lang="es-ES" sz="2800" b="1" dirty="0">
                <a:solidFill>
                  <a:srgbClr val="FFFF00"/>
                </a:solidFill>
                <a:latin typeface="Comic Sans MS" pitchFamily="66" charset="0"/>
              </a:rPr>
              <a:t>partidos de masas </a:t>
            </a:r>
            <a:r>
              <a:rPr lang="es-ES" sz="2800" dirty="0">
                <a:latin typeface="Comic Sans MS" pitchFamily="66" charset="0"/>
              </a:rPr>
              <a:t>(las ideas del nacionalismo, antiimperialismo, comunismo, etc. ocasionan temor en las clases altas</a:t>
            </a:r>
            <a:r>
              <a:rPr lang="es-ES" sz="2800" dirty="0" smtClean="0">
                <a:latin typeface="Comic Sans MS" pitchFamily="66" charset="0"/>
              </a:rPr>
              <a:t>).</a:t>
            </a:r>
            <a:endParaRPr lang="es-ES" sz="2800" dirty="0">
              <a:latin typeface="Comic Sans MS" pitchFamily="66" charset="0"/>
            </a:endParaRPr>
          </a:p>
          <a:p>
            <a:pPr marL="274320" indent="-274320" eaLnBrk="1" fontAlgn="auto" hangingPunct="1">
              <a:spcAft>
                <a:spcPts val="0"/>
              </a:spcAft>
              <a:buFont typeface="Wingdings 2"/>
              <a:buChar char=""/>
              <a:defRPr/>
            </a:pPr>
            <a:endParaRPr lang="es-ES" dirty="0"/>
          </a:p>
          <a:p>
            <a:pPr marL="274320" indent="-274320" eaLnBrk="1" fontAlgn="auto" hangingPunct="1">
              <a:spcAft>
                <a:spcPts val="0"/>
              </a:spcAft>
              <a:buFont typeface="Wingdings 2"/>
              <a:buChar char=""/>
              <a:defRP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0" y="214290"/>
            <a:ext cx="9144000" cy="1666865"/>
          </a:xfrm>
        </p:spPr>
        <p:txBody>
          <a:bodyPr>
            <a:noAutofit/>
          </a:bodyPr>
          <a:lstStyle/>
          <a:p>
            <a:pPr algn="just" eaLnBrk="1" hangingPunct="1"/>
            <a:r>
              <a:rPr lang="es-ES" sz="2800" dirty="0" smtClean="0">
                <a:latin typeface="Comic Sans MS" pitchFamily="66" charset="0"/>
              </a:rPr>
              <a:t>Se produce un </a:t>
            </a:r>
            <a:r>
              <a:rPr lang="es-ES" sz="2800" b="1" dirty="0" smtClean="0">
                <a:solidFill>
                  <a:srgbClr val="FFFF00"/>
                </a:solidFill>
                <a:latin typeface="Comic Sans MS" pitchFamily="66" charset="0"/>
              </a:rPr>
              <a:t>golpe de estado (agosto de 1930) </a:t>
            </a:r>
            <a:r>
              <a:rPr lang="es-ES" sz="2800" dirty="0" smtClean="0">
                <a:latin typeface="Comic Sans MS" pitchFamily="66" charset="0"/>
              </a:rPr>
              <a:t>dirigido por Luis Sánchez Cerro (acontecimiento que tiene mucho </a:t>
            </a:r>
            <a:r>
              <a:rPr lang="es-ES" sz="2800" b="1" dirty="0" smtClean="0">
                <a:solidFill>
                  <a:srgbClr val="FFFF00"/>
                </a:solidFill>
                <a:latin typeface="Comic Sans MS" pitchFamily="66" charset="0"/>
              </a:rPr>
              <a:t>respaldo popular</a:t>
            </a:r>
            <a:r>
              <a:rPr lang="es-ES" sz="2800" dirty="0" smtClean="0">
                <a:latin typeface="Comic Sans MS" pitchFamily="66" charset="0"/>
              </a:rPr>
              <a:t>). </a:t>
            </a:r>
          </a:p>
        </p:txBody>
      </p:sp>
      <p:pic>
        <p:nvPicPr>
          <p:cNvPr id="4100" name="Picture 4" descr="null"/>
          <p:cNvPicPr>
            <a:picLocks noChangeAspect="1" noChangeArrowheads="1"/>
          </p:cNvPicPr>
          <p:nvPr/>
        </p:nvPicPr>
        <p:blipFill>
          <a:blip r:embed="rId2"/>
          <a:srcRect/>
          <a:stretch>
            <a:fillRect/>
          </a:stretch>
        </p:blipFill>
        <p:spPr bwMode="auto">
          <a:xfrm>
            <a:off x="428596" y="1643050"/>
            <a:ext cx="4000528" cy="5000660"/>
          </a:xfrm>
          <a:prstGeom prst="rect">
            <a:avLst/>
          </a:prstGeom>
          <a:noFill/>
          <a:ln w="9525">
            <a:noFill/>
            <a:miter lim="800000"/>
            <a:headEnd/>
            <a:tailEnd/>
          </a:ln>
          <a:effectLst>
            <a:glow rad="228600">
              <a:schemeClr val="accent3">
                <a:satMod val="175000"/>
                <a:alpha val="40000"/>
              </a:schemeClr>
            </a:glow>
          </a:effectLst>
        </p:spPr>
      </p:pic>
      <p:pic>
        <p:nvPicPr>
          <p:cNvPr id="4102" name="Picture 6" descr="juntamil"/>
          <p:cNvPicPr>
            <a:picLocks noChangeAspect="1" noChangeArrowheads="1"/>
          </p:cNvPicPr>
          <p:nvPr/>
        </p:nvPicPr>
        <p:blipFill>
          <a:blip r:embed="rId3"/>
          <a:srcRect/>
          <a:stretch>
            <a:fillRect/>
          </a:stretch>
        </p:blipFill>
        <p:spPr bwMode="auto">
          <a:xfrm>
            <a:off x="4857752" y="1571612"/>
            <a:ext cx="4071966" cy="5072098"/>
          </a:xfrm>
          <a:prstGeom prst="rect">
            <a:avLst/>
          </a:prstGeom>
          <a:noFill/>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p:cTn id="7" dur="500" decel="50000" fill="hold">
                                          <p:stCondLst>
                                            <p:cond delay="0"/>
                                          </p:stCondLst>
                                        </p:cTn>
                                        <p:tgtEl>
                                          <p:spTgt spid="717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17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diamond(in)">
                                      <p:cBhvr>
                                        <p:cTn id="19" dur="20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checkerboard(across)">
                                      <p:cBhvr>
                                        <p:cTn id="2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rmAutofit/>
          </a:bodyPr>
          <a:lstStyle/>
          <a:p>
            <a:pPr algn="ctr"/>
            <a:r>
              <a:rPr lang="es-ES" sz="4000" b="1" dirty="0" smtClean="0">
                <a:solidFill>
                  <a:srgbClr val="FFFF00"/>
                </a:solidFill>
                <a:latin typeface="Algerian" pitchFamily="82" charset="0"/>
              </a:rPr>
              <a:t>DÉCADA DE VIOLENCIA POLÍTICA</a:t>
            </a:r>
            <a:endParaRPr lang="es-ES" sz="4000" dirty="0">
              <a:solidFill>
                <a:srgbClr val="FFFF00"/>
              </a:solidFill>
            </a:endParaRPr>
          </a:p>
        </p:txBody>
      </p:sp>
      <p:sp>
        <p:nvSpPr>
          <p:cNvPr id="3" name="2 Marcador de contenido"/>
          <p:cNvSpPr>
            <a:spLocks noGrp="1"/>
          </p:cNvSpPr>
          <p:nvPr>
            <p:ph idx="1"/>
          </p:nvPr>
        </p:nvSpPr>
        <p:spPr>
          <a:xfrm>
            <a:off x="0" y="785794"/>
            <a:ext cx="8786842" cy="6072206"/>
          </a:xfrm>
        </p:spPr>
        <p:txBody>
          <a:bodyPr>
            <a:normAutofit/>
          </a:bodyPr>
          <a:lstStyle/>
          <a:p>
            <a:pPr algn="just"/>
            <a:endParaRPr lang="es-ES" sz="3200" dirty="0" smtClean="0">
              <a:latin typeface="Comic Sans MS" pitchFamily="66" charset="0"/>
            </a:endParaRPr>
          </a:p>
          <a:p>
            <a:pPr algn="just">
              <a:buNone/>
            </a:pPr>
            <a:r>
              <a:rPr lang="es-PE" sz="3200" dirty="0" smtClean="0">
                <a:latin typeface="Monotype Corsiva" pitchFamily="66" charset="0"/>
              </a:rPr>
              <a:t>    “La </a:t>
            </a:r>
            <a:r>
              <a:rPr lang="es-PE" sz="3200" b="1" dirty="0" smtClean="0">
                <a:solidFill>
                  <a:srgbClr val="FF0000"/>
                </a:solidFill>
                <a:latin typeface="Monotype Corsiva" pitchFamily="66" charset="0"/>
              </a:rPr>
              <a:t>crisis económica </a:t>
            </a:r>
            <a:r>
              <a:rPr lang="es-PE" sz="3200" dirty="0" smtClean="0">
                <a:latin typeface="Monotype Corsiva" pitchFamily="66" charset="0"/>
              </a:rPr>
              <a:t>aceleró violentamente la cristalización de todas las </a:t>
            </a:r>
            <a:r>
              <a:rPr lang="es-PE" sz="3200" b="1" dirty="0" smtClean="0">
                <a:solidFill>
                  <a:srgbClr val="FF0000"/>
                </a:solidFill>
                <a:latin typeface="Monotype Corsiva" pitchFamily="66" charset="0"/>
              </a:rPr>
              <a:t>contradicciones y conflictos </a:t>
            </a:r>
            <a:r>
              <a:rPr lang="es-PE" sz="3200" dirty="0" smtClean="0">
                <a:latin typeface="Monotype Corsiva" pitchFamily="66" charset="0"/>
              </a:rPr>
              <a:t>que venían madurando en el seno de la sociedad peruana”</a:t>
            </a:r>
            <a:endParaRPr lang="es-ES" sz="3200" dirty="0">
              <a:latin typeface="Comic Sans MS" pitchFamily="66" charset="0"/>
            </a:endParaRPr>
          </a:p>
          <a:p>
            <a:pPr algn="just">
              <a:buNone/>
            </a:pPr>
            <a:endParaRPr lang="es-ES" sz="2400" dirty="0">
              <a:latin typeface="Comic Sans MS" pitchFamily="66" charset="0"/>
            </a:endParaRPr>
          </a:p>
          <a:p>
            <a:pPr algn="just"/>
            <a:r>
              <a:rPr lang="es-ES" sz="2800" dirty="0" smtClean="0">
                <a:latin typeface="Comic Sans MS" pitchFamily="66" charset="0"/>
              </a:rPr>
              <a:t>Estallan conflictos en varias regiones (Influenciados por </a:t>
            </a:r>
            <a:r>
              <a:rPr lang="es-ES" sz="2800" b="1" dirty="0" smtClean="0">
                <a:solidFill>
                  <a:srgbClr val="FF0000"/>
                </a:solidFill>
                <a:latin typeface="Comic Sans MS" pitchFamily="66" charset="0"/>
              </a:rPr>
              <a:t>apristas</a:t>
            </a:r>
            <a:r>
              <a:rPr lang="es-ES" sz="2800" dirty="0" smtClean="0">
                <a:latin typeface="Comic Sans MS" pitchFamily="66" charset="0"/>
              </a:rPr>
              <a:t> y </a:t>
            </a:r>
            <a:r>
              <a:rPr lang="es-ES" sz="2800" b="1" dirty="0" smtClean="0">
                <a:solidFill>
                  <a:srgbClr val="FF0000"/>
                </a:solidFill>
                <a:latin typeface="Comic Sans MS" pitchFamily="66" charset="0"/>
              </a:rPr>
              <a:t>comunistas)</a:t>
            </a:r>
            <a:r>
              <a:rPr lang="es-ES" sz="2800" dirty="0" smtClean="0">
                <a:latin typeface="Comic Sans MS" pitchFamily="66" charset="0"/>
              </a:rPr>
              <a:t>: Obreros contra la IPC, rebeliones campesinas, huelgas en los centros mineros de la sierra. </a:t>
            </a:r>
          </a:p>
          <a:p>
            <a:pPr algn="just"/>
            <a:r>
              <a:rPr lang="es-ES" sz="2800" dirty="0" smtClean="0">
                <a:latin typeface="Comic Sans MS" pitchFamily="66" charset="0"/>
              </a:rPr>
              <a:t>Represión violenta del gobierno militar.</a:t>
            </a:r>
          </a:p>
          <a:p>
            <a:pPr algn="just"/>
            <a:r>
              <a:rPr lang="es-ES" sz="2800" dirty="0" smtClean="0">
                <a:latin typeface="Comic Sans MS" pitchFamily="66" charset="0"/>
              </a:rPr>
              <a:t>Dimisión de Sánchez Cerro y convocatoria  a elecciones.</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80">
                                          <p:stCondLst>
                                            <p:cond delay="0"/>
                                          </p:stCondLst>
                                        </p:cTn>
                                        <p:tgtEl>
                                          <p:spTgt spid="3">
                                            <p:txEl>
                                              <p:pRg st="3" end="3"/>
                                            </p:txEl>
                                          </p:spTgt>
                                        </p:tgtEl>
                                      </p:cBhvr>
                                    </p:animEffect>
                                    <p:anim calcmode="lin" valueType="num">
                                      <p:cBhvr>
                                        <p:cTn id="3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3" end="3"/>
                                            </p:txEl>
                                          </p:spTgt>
                                        </p:tgtEl>
                                      </p:cBhvr>
                                      <p:to x="100000" y="60000"/>
                                    </p:animScale>
                                    <p:animScale>
                                      <p:cBhvr>
                                        <p:cTn id="38" dur="166" decel="50000">
                                          <p:stCondLst>
                                            <p:cond delay="676"/>
                                          </p:stCondLst>
                                        </p:cTn>
                                        <p:tgtEl>
                                          <p:spTgt spid="3">
                                            <p:txEl>
                                              <p:pRg st="3" end="3"/>
                                            </p:txEl>
                                          </p:spTgt>
                                        </p:tgtEl>
                                      </p:cBhvr>
                                      <p:to x="100000" y="100000"/>
                                    </p:animScale>
                                    <p:animScale>
                                      <p:cBhvr>
                                        <p:cTn id="39" dur="26">
                                          <p:stCondLst>
                                            <p:cond delay="1312"/>
                                          </p:stCondLst>
                                        </p:cTn>
                                        <p:tgtEl>
                                          <p:spTgt spid="3">
                                            <p:txEl>
                                              <p:pRg st="3" end="3"/>
                                            </p:txEl>
                                          </p:spTgt>
                                        </p:tgtEl>
                                      </p:cBhvr>
                                      <p:to x="100000" y="80000"/>
                                    </p:animScale>
                                    <p:animScale>
                                      <p:cBhvr>
                                        <p:cTn id="40" dur="166" decel="50000">
                                          <p:stCondLst>
                                            <p:cond delay="1338"/>
                                          </p:stCondLst>
                                        </p:cTn>
                                        <p:tgtEl>
                                          <p:spTgt spid="3">
                                            <p:txEl>
                                              <p:pRg st="3" end="3"/>
                                            </p:txEl>
                                          </p:spTgt>
                                        </p:tgtEl>
                                      </p:cBhvr>
                                      <p:to x="100000" y="100000"/>
                                    </p:animScale>
                                    <p:animScale>
                                      <p:cBhvr>
                                        <p:cTn id="41" dur="26">
                                          <p:stCondLst>
                                            <p:cond delay="1642"/>
                                          </p:stCondLst>
                                        </p:cTn>
                                        <p:tgtEl>
                                          <p:spTgt spid="3">
                                            <p:txEl>
                                              <p:pRg st="3" end="3"/>
                                            </p:txEl>
                                          </p:spTgt>
                                        </p:tgtEl>
                                      </p:cBhvr>
                                      <p:to x="100000" y="90000"/>
                                    </p:animScale>
                                    <p:animScale>
                                      <p:cBhvr>
                                        <p:cTn id="42" dur="166" decel="50000">
                                          <p:stCondLst>
                                            <p:cond delay="1668"/>
                                          </p:stCondLst>
                                        </p:cTn>
                                        <p:tgtEl>
                                          <p:spTgt spid="3">
                                            <p:txEl>
                                              <p:pRg st="3" end="3"/>
                                            </p:txEl>
                                          </p:spTgt>
                                        </p:tgtEl>
                                      </p:cBhvr>
                                      <p:to x="100000" y="100000"/>
                                    </p:animScale>
                                    <p:animScale>
                                      <p:cBhvr>
                                        <p:cTn id="43" dur="26">
                                          <p:stCondLst>
                                            <p:cond delay="1808"/>
                                          </p:stCondLst>
                                        </p:cTn>
                                        <p:tgtEl>
                                          <p:spTgt spid="3">
                                            <p:txEl>
                                              <p:pRg st="3" end="3"/>
                                            </p:txEl>
                                          </p:spTgt>
                                        </p:tgtEl>
                                      </p:cBhvr>
                                      <p:to x="100000" y="95000"/>
                                    </p:animScale>
                                    <p:animScale>
                                      <p:cBhvr>
                                        <p:cTn id="44" dur="166" decel="50000">
                                          <p:stCondLst>
                                            <p:cond delay="1834"/>
                                          </p:stCondLst>
                                        </p:cTn>
                                        <p:tgtEl>
                                          <p:spTgt spid="3">
                                            <p:txEl>
                                              <p:pRg st="3" end="3"/>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down)">
                                      <p:cBhvr>
                                        <p:cTn id="49" dur="580">
                                          <p:stCondLst>
                                            <p:cond delay="0"/>
                                          </p:stCondLst>
                                        </p:cTn>
                                        <p:tgtEl>
                                          <p:spTgt spid="3">
                                            <p:txEl>
                                              <p:pRg st="4" end="4"/>
                                            </p:txEl>
                                          </p:spTgt>
                                        </p:tgtEl>
                                      </p:cBhvr>
                                    </p:animEffect>
                                    <p:anim calcmode="lin" valueType="num">
                                      <p:cBhvr>
                                        <p:cTn id="5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4" end="4"/>
                                            </p:txEl>
                                          </p:spTgt>
                                        </p:tgtEl>
                                      </p:cBhvr>
                                      <p:to x="100000" y="60000"/>
                                    </p:animScale>
                                    <p:animScale>
                                      <p:cBhvr>
                                        <p:cTn id="56" dur="166" decel="50000">
                                          <p:stCondLst>
                                            <p:cond delay="676"/>
                                          </p:stCondLst>
                                        </p:cTn>
                                        <p:tgtEl>
                                          <p:spTgt spid="3">
                                            <p:txEl>
                                              <p:pRg st="4" end="4"/>
                                            </p:txEl>
                                          </p:spTgt>
                                        </p:tgtEl>
                                      </p:cBhvr>
                                      <p:to x="100000" y="100000"/>
                                    </p:animScale>
                                    <p:animScale>
                                      <p:cBhvr>
                                        <p:cTn id="57" dur="26">
                                          <p:stCondLst>
                                            <p:cond delay="1312"/>
                                          </p:stCondLst>
                                        </p:cTn>
                                        <p:tgtEl>
                                          <p:spTgt spid="3">
                                            <p:txEl>
                                              <p:pRg st="4" end="4"/>
                                            </p:txEl>
                                          </p:spTgt>
                                        </p:tgtEl>
                                      </p:cBhvr>
                                      <p:to x="100000" y="80000"/>
                                    </p:animScale>
                                    <p:animScale>
                                      <p:cBhvr>
                                        <p:cTn id="58" dur="166" decel="50000">
                                          <p:stCondLst>
                                            <p:cond delay="1338"/>
                                          </p:stCondLst>
                                        </p:cTn>
                                        <p:tgtEl>
                                          <p:spTgt spid="3">
                                            <p:txEl>
                                              <p:pRg st="4" end="4"/>
                                            </p:txEl>
                                          </p:spTgt>
                                        </p:tgtEl>
                                      </p:cBhvr>
                                      <p:to x="100000" y="100000"/>
                                    </p:animScale>
                                    <p:animScale>
                                      <p:cBhvr>
                                        <p:cTn id="59" dur="26">
                                          <p:stCondLst>
                                            <p:cond delay="1642"/>
                                          </p:stCondLst>
                                        </p:cTn>
                                        <p:tgtEl>
                                          <p:spTgt spid="3">
                                            <p:txEl>
                                              <p:pRg st="4" end="4"/>
                                            </p:txEl>
                                          </p:spTgt>
                                        </p:tgtEl>
                                      </p:cBhvr>
                                      <p:to x="100000" y="90000"/>
                                    </p:animScale>
                                    <p:animScale>
                                      <p:cBhvr>
                                        <p:cTn id="60" dur="166" decel="50000">
                                          <p:stCondLst>
                                            <p:cond delay="1668"/>
                                          </p:stCondLst>
                                        </p:cTn>
                                        <p:tgtEl>
                                          <p:spTgt spid="3">
                                            <p:txEl>
                                              <p:pRg st="4" end="4"/>
                                            </p:txEl>
                                          </p:spTgt>
                                        </p:tgtEl>
                                      </p:cBhvr>
                                      <p:to x="100000" y="100000"/>
                                    </p:animScale>
                                    <p:animScale>
                                      <p:cBhvr>
                                        <p:cTn id="61" dur="26">
                                          <p:stCondLst>
                                            <p:cond delay="1808"/>
                                          </p:stCondLst>
                                        </p:cTn>
                                        <p:tgtEl>
                                          <p:spTgt spid="3">
                                            <p:txEl>
                                              <p:pRg st="4" end="4"/>
                                            </p:txEl>
                                          </p:spTgt>
                                        </p:tgtEl>
                                      </p:cBhvr>
                                      <p:to x="100000" y="95000"/>
                                    </p:animScale>
                                    <p:animScale>
                                      <p:cBhvr>
                                        <p:cTn id="62" dur="166" decel="50000">
                                          <p:stCondLst>
                                            <p:cond delay="1834"/>
                                          </p:stCondLst>
                                        </p:cTn>
                                        <p:tgtEl>
                                          <p:spTgt spid="3">
                                            <p:txEl>
                                              <p:pRg st="4" end="4"/>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ipe(down)">
                                      <p:cBhvr>
                                        <p:cTn id="67" dur="580">
                                          <p:stCondLst>
                                            <p:cond delay="0"/>
                                          </p:stCondLst>
                                        </p:cTn>
                                        <p:tgtEl>
                                          <p:spTgt spid="3">
                                            <p:txEl>
                                              <p:pRg st="5" end="5"/>
                                            </p:txEl>
                                          </p:spTgt>
                                        </p:tgtEl>
                                      </p:cBhvr>
                                    </p:animEffect>
                                    <p:anim calcmode="lin" valueType="num">
                                      <p:cBhvr>
                                        <p:cTn id="6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5" end="5"/>
                                            </p:txEl>
                                          </p:spTgt>
                                        </p:tgtEl>
                                      </p:cBhvr>
                                      <p:to x="100000" y="60000"/>
                                    </p:animScale>
                                    <p:animScale>
                                      <p:cBhvr>
                                        <p:cTn id="74" dur="166" decel="50000">
                                          <p:stCondLst>
                                            <p:cond delay="676"/>
                                          </p:stCondLst>
                                        </p:cTn>
                                        <p:tgtEl>
                                          <p:spTgt spid="3">
                                            <p:txEl>
                                              <p:pRg st="5" end="5"/>
                                            </p:txEl>
                                          </p:spTgt>
                                        </p:tgtEl>
                                      </p:cBhvr>
                                      <p:to x="100000" y="100000"/>
                                    </p:animScale>
                                    <p:animScale>
                                      <p:cBhvr>
                                        <p:cTn id="75" dur="26">
                                          <p:stCondLst>
                                            <p:cond delay="1312"/>
                                          </p:stCondLst>
                                        </p:cTn>
                                        <p:tgtEl>
                                          <p:spTgt spid="3">
                                            <p:txEl>
                                              <p:pRg st="5" end="5"/>
                                            </p:txEl>
                                          </p:spTgt>
                                        </p:tgtEl>
                                      </p:cBhvr>
                                      <p:to x="100000" y="80000"/>
                                    </p:animScale>
                                    <p:animScale>
                                      <p:cBhvr>
                                        <p:cTn id="76" dur="166" decel="50000">
                                          <p:stCondLst>
                                            <p:cond delay="1338"/>
                                          </p:stCondLst>
                                        </p:cTn>
                                        <p:tgtEl>
                                          <p:spTgt spid="3">
                                            <p:txEl>
                                              <p:pRg st="5" end="5"/>
                                            </p:txEl>
                                          </p:spTgt>
                                        </p:tgtEl>
                                      </p:cBhvr>
                                      <p:to x="100000" y="100000"/>
                                    </p:animScale>
                                    <p:animScale>
                                      <p:cBhvr>
                                        <p:cTn id="77" dur="26">
                                          <p:stCondLst>
                                            <p:cond delay="1642"/>
                                          </p:stCondLst>
                                        </p:cTn>
                                        <p:tgtEl>
                                          <p:spTgt spid="3">
                                            <p:txEl>
                                              <p:pRg st="5" end="5"/>
                                            </p:txEl>
                                          </p:spTgt>
                                        </p:tgtEl>
                                      </p:cBhvr>
                                      <p:to x="100000" y="90000"/>
                                    </p:animScale>
                                    <p:animScale>
                                      <p:cBhvr>
                                        <p:cTn id="78" dur="166" decel="50000">
                                          <p:stCondLst>
                                            <p:cond delay="1668"/>
                                          </p:stCondLst>
                                        </p:cTn>
                                        <p:tgtEl>
                                          <p:spTgt spid="3">
                                            <p:txEl>
                                              <p:pRg st="5" end="5"/>
                                            </p:txEl>
                                          </p:spTgt>
                                        </p:tgtEl>
                                      </p:cBhvr>
                                      <p:to x="100000" y="100000"/>
                                    </p:animScale>
                                    <p:animScale>
                                      <p:cBhvr>
                                        <p:cTn id="79" dur="26">
                                          <p:stCondLst>
                                            <p:cond delay="1808"/>
                                          </p:stCondLst>
                                        </p:cTn>
                                        <p:tgtEl>
                                          <p:spTgt spid="3">
                                            <p:txEl>
                                              <p:pRg st="5" end="5"/>
                                            </p:txEl>
                                          </p:spTgt>
                                        </p:tgtEl>
                                      </p:cBhvr>
                                      <p:to x="100000" y="95000"/>
                                    </p:animScale>
                                    <p:animScale>
                                      <p:cBhvr>
                                        <p:cTn id="8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28596" y="0"/>
            <a:ext cx="8229600" cy="990584"/>
          </a:xfrm>
        </p:spPr>
        <p:txBody>
          <a:bodyPr>
            <a:normAutofit/>
          </a:bodyPr>
          <a:lstStyle/>
          <a:p>
            <a:pPr algn="ctr" eaLnBrk="1" fontAlgn="auto" hangingPunct="1">
              <a:spcAft>
                <a:spcPts val="0"/>
              </a:spcAft>
              <a:defRPr/>
            </a:pPr>
            <a:r>
              <a:rPr lang="es-ES" sz="4000" b="1" dirty="0">
                <a:solidFill>
                  <a:srgbClr val="FFFF00"/>
                </a:solidFill>
                <a:latin typeface="Algerian" pitchFamily="82" charset="0"/>
              </a:rPr>
              <a:t>DÉCADA DE VIOLENCIA POLÍTICA</a:t>
            </a:r>
          </a:p>
        </p:txBody>
      </p:sp>
      <p:sp>
        <p:nvSpPr>
          <p:cNvPr id="9218" name="Rectangle 3"/>
          <p:cNvSpPr>
            <a:spLocks noGrp="1" noRot="1" noChangeArrowheads="1"/>
          </p:cNvSpPr>
          <p:nvPr>
            <p:ph idx="1"/>
          </p:nvPr>
        </p:nvSpPr>
        <p:spPr>
          <a:xfrm>
            <a:off x="0" y="785794"/>
            <a:ext cx="8858280" cy="4572000"/>
          </a:xfrm>
        </p:spPr>
        <p:txBody>
          <a:bodyPr>
            <a:normAutofit/>
          </a:bodyPr>
          <a:lstStyle/>
          <a:p>
            <a:pPr algn="just" eaLnBrk="1" hangingPunct="1"/>
            <a:r>
              <a:rPr lang="es-ES" sz="2800" dirty="0" smtClean="0">
                <a:latin typeface="Comic Sans MS" pitchFamily="66" charset="0"/>
              </a:rPr>
              <a:t>Triunfo electoral (octubre de 1931) de Sánchez Cerro </a:t>
            </a:r>
            <a:r>
              <a:rPr lang="es-ES" sz="2800" b="1" dirty="0" smtClean="0">
                <a:solidFill>
                  <a:srgbClr val="FF0000"/>
                </a:solidFill>
                <a:latin typeface="Comic Sans MS" pitchFamily="66" charset="0"/>
              </a:rPr>
              <a:t>desconocido por los apristas </a:t>
            </a:r>
            <a:r>
              <a:rPr lang="es-ES" sz="2800" dirty="0" smtClean="0">
                <a:latin typeface="Comic Sans MS" pitchFamily="66" charset="0"/>
              </a:rPr>
              <a:t>que incentivan constantes protestas.</a:t>
            </a:r>
          </a:p>
        </p:txBody>
      </p:sp>
      <p:pic>
        <p:nvPicPr>
          <p:cNvPr id="5124" name="Picture 4" descr="null"/>
          <p:cNvPicPr>
            <a:picLocks noChangeAspect="1" noChangeArrowheads="1"/>
          </p:cNvPicPr>
          <p:nvPr/>
        </p:nvPicPr>
        <p:blipFill>
          <a:blip r:embed="rId2"/>
          <a:srcRect/>
          <a:stretch>
            <a:fillRect/>
          </a:stretch>
        </p:blipFill>
        <p:spPr bwMode="auto">
          <a:xfrm>
            <a:off x="714348" y="2285992"/>
            <a:ext cx="3713190" cy="4384683"/>
          </a:xfrm>
          <a:prstGeom prst="rect">
            <a:avLst/>
          </a:prstGeom>
          <a:noFill/>
          <a:ln w="9525">
            <a:noFill/>
            <a:miter lim="800000"/>
            <a:headEnd/>
            <a:tailEnd/>
          </a:ln>
          <a:effectLst>
            <a:glow rad="228600">
              <a:schemeClr val="accent3">
                <a:satMod val="175000"/>
                <a:alpha val="40000"/>
              </a:schemeClr>
            </a:glow>
          </a:effectLst>
        </p:spPr>
      </p:pic>
      <p:pic>
        <p:nvPicPr>
          <p:cNvPr id="5125" name="Picture 5" descr="null"/>
          <p:cNvPicPr>
            <a:picLocks noChangeAspect="1" noChangeArrowheads="1"/>
          </p:cNvPicPr>
          <p:nvPr/>
        </p:nvPicPr>
        <p:blipFill>
          <a:blip r:embed="rId3"/>
          <a:srcRect/>
          <a:stretch>
            <a:fillRect/>
          </a:stretch>
        </p:blipFill>
        <p:spPr bwMode="auto">
          <a:xfrm>
            <a:off x="5072066" y="2285992"/>
            <a:ext cx="3500462" cy="4357718"/>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amond(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8">
                                            <p:txEl>
                                              <p:pRg st="0" end="0"/>
                                            </p:txEl>
                                          </p:spTgt>
                                        </p:tgtEl>
                                        <p:attrNameLst>
                                          <p:attrName>style.visibility</p:attrName>
                                        </p:attrNameLst>
                                      </p:cBhvr>
                                      <p:to>
                                        <p:strVal val="visible"/>
                                      </p:to>
                                    </p:set>
                                    <p:anim calcmode="lin" valueType="num">
                                      <p:cBhvr additive="base">
                                        <p:cTn id="1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ull"/>
          <p:cNvPicPr>
            <a:picLocks noChangeAspect="1" noChangeArrowheads="1"/>
          </p:cNvPicPr>
          <p:nvPr/>
        </p:nvPicPr>
        <p:blipFill>
          <a:blip r:embed="rId2"/>
          <a:srcRect/>
          <a:stretch>
            <a:fillRect/>
          </a:stretch>
        </p:blipFill>
        <p:spPr bwMode="auto">
          <a:xfrm>
            <a:off x="214282" y="1214422"/>
            <a:ext cx="4214842" cy="5429288"/>
          </a:xfrm>
          <a:prstGeom prst="rect">
            <a:avLst/>
          </a:prstGeom>
          <a:noFill/>
          <a:ln w="9525">
            <a:noFill/>
            <a:miter lim="800000"/>
            <a:headEnd/>
            <a:tailEnd/>
          </a:ln>
          <a:effectLst>
            <a:glow rad="228600">
              <a:schemeClr val="accent3">
                <a:satMod val="175000"/>
                <a:alpha val="40000"/>
              </a:schemeClr>
            </a:glow>
          </a:effectLst>
        </p:spPr>
      </p:pic>
      <p:pic>
        <p:nvPicPr>
          <p:cNvPr id="5" name="Picture 4" descr="apra_rev"/>
          <p:cNvPicPr>
            <a:picLocks noChangeAspect="1" noChangeArrowheads="1"/>
          </p:cNvPicPr>
          <p:nvPr/>
        </p:nvPicPr>
        <p:blipFill>
          <a:blip r:embed="rId3"/>
          <a:srcRect/>
          <a:stretch>
            <a:fillRect/>
          </a:stretch>
        </p:blipFill>
        <p:spPr bwMode="auto">
          <a:xfrm>
            <a:off x="4714876" y="1214422"/>
            <a:ext cx="4214810" cy="5429288"/>
          </a:xfrm>
          <a:prstGeom prst="rect">
            <a:avLst/>
          </a:prstGeom>
          <a:noFill/>
          <a:ln w="9525">
            <a:noFill/>
            <a:miter lim="800000"/>
            <a:headEnd/>
            <a:tailEnd/>
          </a:ln>
          <a:effectLst>
            <a:glow rad="228600">
              <a:srgbClr val="FFFF00">
                <a:alpha val="40000"/>
              </a:srgbClr>
            </a:glow>
          </a:effectLst>
        </p:spPr>
      </p:pic>
      <p:sp>
        <p:nvSpPr>
          <p:cNvPr id="6" name="5 CuadroTexto"/>
          <p:cNvSpPr txBox="1"/>
          <p:nvPr/>
        </p:nvSpPr>
        <p:spPr>
          <a:xfrm>
            <a:off x="1071538" y="0"/>
            <a:ext cx="7000924" cy="954107"/>
          </a:xfrm>
          <a:prstGeom prst="rect">
            <a:avLst/>
          </a:prstGeom>
          <a:noFill/>
        </p:spPr>
        <p:txBody>
          <a:bodyPr wrap="square" rtlCol="0">
            <a:spAutoFit/>
          </a:bodyPr>
          <a:lstStyle/>
          <a:p>
            <a:pPr algn="ctr"/>
            <a:r>
              <a:rPr lang="es-ES" sz="2800" b="1" dirty="0" smtClean="0">
                <a:solidFill>
                  <a:srgbClr val="FFFF00"/>
                </a:solidFill>
              </a:rPr>
              <a:t>EL DISCURSO DE HAYA DE LA TORRE EN OCTUBRE DE 1931</a:t>
            </a:r>
            <a:endParaRPr lang="es-E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fontAlgn="auto" hangingPunct="1">
              <a:spcAft>
                <a:spcPts val="0"/>
              </a:spcAft>
              <a:defRPr/>
            </a:pPr>
            <a:endParaRPr lang="es-ES"/>
          </a:p>
        </p:txBody>
      </p:sp>
      <p:sp>
        <p:nvSpPr>
          <p:cNvPr id="10242" name="1 Marcador de contenido"/>
          <p:cNvSpPr>
            <a:spLocks noGrp="1"/>
          </p:cNvSpPr>
          <p:nvPr>
            <p:ph idx="1"/>
          </p:nvPr>
        </p:nvSpPr>
        <p:spPr>
          <a:xfrm>
            <a:off x="2571750" y="2500313"/>
            <a:ext cx="6115050" cy="3595687"/>
          </a:xfrm>
        </p:spPr>
        <p:txBody>
          <a:bodyPr/>
          <a:lstStyle/>
          <a:p>
            <a:pPr eaLnBrk="1" hangingPunct="1"/>
            <a:endParaRPr lang="es-ES" smtClean="0"/>
          </a:p>
        </p:txBody>
      </p:sp>
      <p:pic>
        <p:nvPicPr>
          <p:cNvPr id="10244" name="Picture 2" descr="http://academic.mu.edu/matthew/hist071/peru/haya%20de%20la%20torre.jpg"/>
          <p:cNvPicPr>
            <a:picLocks noChangeAspect="1" noChangeArrowheads="1"/>
          </p:cNvPicPr>
          <p:nvPr/>
        </p:nvPicPr>
        <p:blipFill>
          <a:blip r:embed="rId2"/>
          <a:srcRect l="4687" t="3125" r="312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489</TotalTime>
  <Words>953</Words>
  <Application>Microsoft Office PowerPoint</Application>
  <PresentationFormat>Presentación en pantalla (4:3)</PresentationFormat>
  <Paragraphs>112</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Técnico</vt:lpstr>
      <vt:lpstr>Diapositiva 1</vt:lpstr>
      <vt:lpstr>PREGUNTAS</vt:lpstr>
      <vt:lpstr>Diapositiva 3</vt:lpstr>
      <vt:lpstr>ANTECEDENTES / CAUSAS DE SU APARICIÓN</vt:lpstr>
      <vt:lpstr>Diapositiva 5</vt:lpstr>
      <vt:lpstr>DÉCADA DE VIOLENCIA POLÍTICA</vt:lpstr>
      <vt:lpstr>DÉCADA DE VIOLENCIA POLÍTICA</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“Sin embargo, la revolución fue derrotada…”</vt:lpstr>
      <vt:lpstr>¿CÓMO DETUVIERON LA PROTESTA POPULAR?</vt:lpstr>
      <vt:lpstr>OTROS ASPECTOS: LA MUERTE DE LEGUÍA (FEBRERO DE 1932)</vt:lpstr>
      <vt:lpstr>OTROS ASPECTOS: RELACIONES INTERNACIONALES</vt:lpstr>
      <vt:lpstr>Diapositiva 22</vt:lpstr>
      <vt:lpstr>Diapositiva 23</vt:lpstr>
      <vt:lpstr>Diapositiva 24</vt:lpstr>
      <vt:lpstr>Diapositiva 25</vt:lpstr>
      <vt:lpstr>OTROS ASPECTOS</vt:lpstr>
      <vt:lpstr>Diapositiva 27</vt:lpstr>
      <vt:lpstr>Diapositiva 28</vt:lpstr>
      <vt:lpstr>Diapositiva 29</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PERSONAL</dc:creator>
  <cp:lastModifiedBy>Carlos</cp:lastModifiedBy>
  <cp:revision>43</cp:revision>
  <dcterms:created xsi:type="dcterms:W3CDTF">2009-08-11T07:01:02Z</dcterms:created>
  <dcterms:modified xsi:type="dcterms:W3CDTF">2012-08-27T02:24:39Z</dcterms:modified>
</cp:coreProperties>
</file>