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81" r:id="rId4"/>
    <p:sldId id="258" r:id="rId5"/>
    <p:sldId id="259" r:id="rId6"/>
    <p:sldId id="260" r:id="rId7"/>
    <p:sldId id="280" r:id="rId8"/>
    <p:sldId id="276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7" r:id="rId18"/>
    <p:sldId id="278" r:id="rId19"/>
    <p:sldId id="269" r:id="rId20"/>
    <p:sldId id="270" r:id="rId21"/>
    <p:sldId id="272" r:id="rId22"/>
    <p:sldId id="279" r:id="rId23"/>
    <p:sldId id="273" r:id="rId24"/>
    <p:sldId id="274" r:id="rId2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7FA67-BF20-408C-93B6-B4BC8A9B03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FDFEF-64BC-4D93-A083-81E42046691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69A81-9162-4871-AA17-C2CE9E8023C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91896-8EEC-4599-854C-31207EFFE1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4BB15-12C3-48ED-BB34-D6CA1C67830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486A0-A84C-4A82-9E20-514C70263B6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BDC7B-D6CD-44A1-8503-CC5F8F6FA18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D8672-BA24-466D-85E0-5A1729A50DE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CA406-8364-4636-958E-29E7D1C6045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0BF56-E516-4BCB-BDC0-976570E3B29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FD40A-2118-4D66-ACA3-4CD831016B8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534FAAC-60BD-4C73-8B1C-D66A420C081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www.agendadereflexion.com.ar/fotos/343/ElApra2_AgendadeReflexion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ar.geocities.com/argentinaroja/mariategui6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3.bp.blogspot.com/_LGam1fzn7H0/SZoe96frsTI/AAAAAAAAARw/jy5fXjwXb-U/s400/Amauta-2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bnm.me.gov.ar/e-recursos/medar/historia_investigacion/archivos/doc_2/img/libro_mariategui.jpg" TargetMode="Externa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es.geocities.com/partidosocialistaperuano/Libro3.gi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://www.profesorenlinea.cl/imagenChilegeogra/salitre02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http://ipsnoticias.net/fotos/papa1_campesinos_Huama_Peru_Milagros_Salazar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http://bp3.blogger.com/_3q8ajtXKJHk/R6jS-jJrQFI/AAAAAAAAASE/r-xhCoEJ9cI/s400/estrella100+por+siempre+aprista.jpg" TargetMode="External"/><Relationship Id="rId3" Type="http://schemas.openxmlformats.org/officeDocument/2006/relationships/image" Target="http://www.vanguardiaaprista.com/imagenes/0808lib4_2.jpg" TargetMode="External"/><Relationship Id="rId7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tbn2.google.com/images?q=tbn:Vyp-griiyyNbKM:http://lisis.files.wordpress.com/2008/09/indoamerica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lisis.files.wordpress.com/2008/09/indoamerica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857232"/>
            <a:ext cx="8643998" cy="1431925"/>
          </a:xfrm>
        </p:spPr>
        <p:txBody>
          <a:bodyPr/>
          <a:lstStyle/>
          <a:p>
            <a:pPr eaLnBrk="1" hangingPunct="1">
              <a:defRPr/>
            </a:pPr>
            <a:r>
              <a:rPr lang="es-ES" sz="5400" dirty="0" smtClean="0">
                <a:solidFill>
                  <a:srgbClr val="FF0000"/>
                </a:solidFill>
                <a:latin typeface="Algerian" pitchFamily="82" charset="0"/>
              </a:rPr>
              <a:t/>
            </a:r>
            <a:br>
              <a:rPr lang="es-ES" sz="54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s-ES" sz="5400" dirty="0" smtClean="0">
                <a:solidFill>
                  <a:srgbClr val="FF0000"/>
                </a:solidFill>
                <a:latin typeface="Algerian" pitchFamily="82" charset="0"/>
              </a:rPr>
              <a:t/>
            </a:r>
            <a:br>
              <a:rPr lang="es-ES" sz="54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s-ES" sz="5400" dirty="0" smtClean="0">
                <a:solidFill>
                  <a:srgbClr val="FF0000"/>
                </a:solidFill>
                <a:latin typeface="Algerian" pitchFamily="82" charset="0"/>
              </a:rPr>
              <a:t/>
            </a:r>
            <a:br>
              <a:rPr lang="es-ES" sz="54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s-ES" sz="5400" dirty="0" smtClean="0">
                <a:solidFill>
                  <a:srgbClr val="FF0000"/>
                </a:solidFill>
                <a:latin typeface="Algerian" pitchFamily="82" charset="0"/>
              </a:rPr>
              <a:t/>
            </a:r>
            <a:br>
              <a:rPr lang="es-ES" sz="54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s-ES" sz="4800" dirty="0" smtClean="0">
                <a:solidFill>
                  <a:srgbClr val="FF0000"/>
                </a:solidFill>
                <a:latin typeface="Algerian" pitchFamily="82" charset="0"/>
              </a:rPr>
              <a:t>NUEVOS PARTIDOS POLÍTICOS: EL APRA Y EL PARTIDO SOCIALISTA</a:t>
            </a:r>
          </a:p>
        </p:txBody>
      </p:sp>
      <p:pic>
        <p:nvPicPr>
          <p:cNvPr id="2052" name="Picture 4" descr="http://www.agendadereflexion.com.ar/fotos/343/ElApra2_AgendadeReflexion.jpg"/>
          <p:cNvPicPr>
            <a:picLocks noChangeAspect="1" noChangeArrowheads="1"/>
          </p:cNvPicPr>
          <p:nvPr/>
        </p:nvPicPr>
        <p:blipFill>
          <a:blip r:embed="rId2" r:link="rId3"/>
          <a:srcRect r="47421"/>
          <a:stretch>
            <a:fillRect/>
          </a:stretch>
        </p:blipFill>
        <p:spPr bwMode="auto">
          <a:xfrm>
            <a:off x="357158" y="2428868"/>
            <a:ext cx="4214842" cy="4214842"/>
          </a:xfrm>
          <a:prstGeom prst="ellips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3" name="Picture 5" descr="http://www.agendadereflexion.com.ar/fotos/343/ElApra2_AgendadeReflexion.jpg"/>
          <p:cNvPicPr>
            <a:picLocks noChangeAspect="1" noChangeArrowheads="1"/>
          </p:cNvPicPr>
          <p:nvPr/>
        </p:nvPicPr>
        <p:blipFill>
          <a:blip r:embed="rId2" r:link="rId3"/>
          <a:srcRect l="52579"/>
          <a:stretch>
            <a:fillRect/>
          </a:stretch>
        </p:blipFill>
        <p:spPr bwMode="auto">
          <a:xfrm>
            <a:off x="4786314" y="2500306"/>
            <a:ext cx="3929090" cy="4143404"/>
          </a:xfrm>
          <a:prstGeom prst="ellips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214313"/>
            <a:ext cx="8715375" cy="6357937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s-ES" sz="3600" dirty="0" smtClean="0">
                <a:solidFill>
                  <a:srgbClr val="FF0000"/>
                </a:solidFill>
                <a:latin typeface="Algerian" pitchFamily="82" charset="0"/>
              </a:rPr>
              <a:t>LA RELACIÓN CON EL IMPERIALISMO: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endParaRPr lang="es-ES" sz="2800" dirty="0" smtClean="0">
              <a:solidFill>
                <a:srgbClr val="FF0000"/>
              </a:solidFill>
              <a:latin typeface="Algerian" pitchFamily="82" charset="0"/>
            </a:endParaRPr>
          </a:p>
          <a:p>
            <a:pPr algn="just" eaLnBrk="1" hangingPunct="1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sz="2800" dirty="0" smtClean="0">
                <a:latin typeface="Comic Sans MS" pitchFamily="66" charset="0"/>
              </a:rPr>
              <a:t>El imperialismo trae a </a:t>
            </a:r>
            <a:r>
              <a:rPr lang="es-ES" sz="2800" dirty="0" err="1" smtClean="0">
                <a:latin typeface="Comic Sans MS" pitchFamily="66" charset="0"/>
              </a:rPr>
              <a:t>Indoamérica</a:t>
            </a:r>
            <a:r>
              <a:rPr lang="es-ES" sz="2800" dirty="0" smtClean="0">
                <a:latin typeface="Comic Sans MS" pitchFamily="66" charset="0"/>
              </a:rPr>
              <a:t> las industrias, el desarrollo y el progreso. </a:t>
            </a:r>
            <a:r>
              <a:rPr lang="es-ES" sz="2800" b="1" dirty="0" smtClean="0">
                <a:solidFill>
                  <a:srgbClr val="FFFF00"/>
                </a:solidFill>
                <a:latin typeface="Comic Sans MS" pitchFamily="66" charset="0"/>
              </a:rPr>
              <a:t>Pero también tiene un lado negativo: Trae dependencia y subordinación</a:t>
            </a:r>
            <a:r>
              <a:rPr lang="es-ES" sz="2800" b="1" dirty="0" smtClean="0">
                <a:latin typeface="Comic Sans MS" pitchFamily="66" charset="0"/>
              </a:rPr>
              <a:t>.</a:t>
            </a:r>
          </a:p>
          <a:p>
            <a:pPr algn="just" eaLnBrk="1" hangingPunct="1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es-ES" sz="2800" dirty="0" smtClean="0">
              <a:latin typeface="Comic Sans MS" pitchFamily="66" charset="0"/>
            </a:endParaRPr>
          </a:p>
          <a:p>
            <a:pPr algn="just" eaLnBrk="1" hangingPunct="1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sz="2800" dirty="0" smtClean="0">
                <a:latin typeface="Comic Sans MS" pitchFamily="66" charset="0"/>
              </a:rPr>
              <a:t>La etapa capitalista nos llega a través del imperialismo. </a:t>
            </a:r>
            <a:r>
              <a:rPr lang="es-ES" sz="2800" b="1" dirty="0" smtClean="0">
                <a:solidFill>
                  <a:srgbClr val="FFFF00"/>
                </a:solidFill>
                <a:latin typeface="Comic Sans MS" pitchFamily="66" charset="0"/>
              </a:rPr>
              <a:t>Necesitábamos del capitalismo para poder en el futuro construir una sociedad socialista</a:t>
            </a:r>
            <a:r>
              <a:rPr lang="es-ES" sz="2800" b="1" dirty="0" smtClean="0">
                <a:latin typeface="Comic Sans MS" pitchFamily="66" charset="0"/>
              </a:rPr>
              <a:t>.</a:t>
            </a:r>
          </a:p>
          <a:p>
            <a:pPr algn="just" eaLnBrk="1" hangingPunct="1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es-ES" sz="2800" dirty="0" smtClean="0">
              <a:latin typeface="Comic Sans MS" pitchFamily="66" charset="0"/>
            </a:endParaRPr>
          </a:p>
          <a:p>
            <a:pPr algn="just" eaLnBrk="1" hangingPunct="1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sz="2800" dirty="0" smtClean="0">
                <a:latin typeface="Comic Sans MS" pitchFamily="66" charset="0"/>
              </a:rPr>
              <a:t>Aprovechar el lado positivo del imperialismo era el camino que debería seguirse. Había que plantearse</a:t>
            </a:r>
            <a:r>
              <a:rPr lang="es-ES" sz="2800" b="1" dirty="0" smtClean="0">
                <a:solidFill>
                  <a:srgbClr val="FFFF00"/>
                </a:solidFill>
                <a:latin typeface="Comic Sans MS" pitchFamily="66" charset="0"/>
              </a:rPr>
              <a:t> ¿Cómo tratar con el imperialismo?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29717" cy="6500834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s-ES" dirty="0" smtClean="0">
                <a:solidFill>
                  <a:srgbClr val="FF0000"/>
                </a:solidFill>
                <a:latin typeface="Algerian" pitchFamily="82" charset="0"/>
              </a:rPr>
              <a:t>El papel de las diferentes clases </a:t>
            </a:r>
            <a:r>
              <a:rPr lang="es-ES" dirty="0" smtClean="0">
                <a:solidFill>
                  <a:srgbClr val="FF0000"/>
                </a:solidFill>
                <a:latin typeface="Algerian" pitchFamily="82" charset="0"/>
              </a:rPr>
              <a:t>sociales</a:t>
            </a:r>
          </a:p>
          <a:p>
            <a:pPr algn="ctr" eaLnBrk="1" hangingPunct="1">
              <a:buFontTx/>
              <a:buNone/>
              <a:defRPr/>
            </a:pPr>
            <a:endParaRPr lang="es-ES" dirty="0" smtClean="0">
              <a:solidFill>
                <a:srgbClr val="FF0000"/>
              </a:solidFill>
              <a:latin typeface="Algerian" pitchFamily="82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sz="2800" b="1" dirty="0" smtClean="0">
                <a:solidFill>
                  <a:srgbClr val="FF0000"/>
                </a:solidFill>
                <a:latin typeface="Comic Sans MS" pitchFamily="66" charset="0"/>
              </a:rPr>
              <a:t>El proletariado: </a:t>
            </a:r>
            <a:r>
              <a:rPr lang="es-ES" sz="2800" dirty="0" smtClean="0">
                <a:latin typeface="Comic Sans MS" pitchFamily="66" charset="0"/>
              </a:rPr>
              <a:t>Numéricamente reducido. Mejora, al principio, su condición con la llegada de los capitales extranjeros. Reciben un salario seguro y más alto.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es-ES" sz="2800" dirty="0" smtClean="0">
              <a:latin typeface="Comic Sans MS" pitchFamily="66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sz="2800" b="1" dirty="0" smtClean="0">
                <a:solidFill>
                  <a:srgbClr val="FF0000"/>
                </a:solidFill>
                <a:latin typeface="Comic Sans MS" pitchFamily="66" charset="0"/>
              </a:rPr>
              <a:t>El campesinado: </a:t>
            </a:r>
            <a:r>
              <a:rPr lang="es-ES" sz="2800" dirty="0" smtClean="0">
                <a:latin typeface="Comic Sans MS" pitchFamily="66" charset="0"/>
              </a:rPr>
              <a:t>Mejora también su condición al proletarizarse dentro de una gran empresa manufacturera, minera o agrícola. </a:t>
            </a:r>
            <a:endParaRPr lang="es-ES" sz="2800" dirty="0" smtClean="0">
              <a:latin typeface="Comic Sans MS" pitchFamily="66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es-ES" sz="2800" dirty="0" smtClean="0">
              <a:latin typeface="Comic Sans MS" pitchFamily="66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s-ES" sz="2800" b="1" dirty="0" smtClean="0">
                <a:solidFill>
                  <a:srgbClr val="FFFF00"/>
                </a:solidFill>
                <a:latin typeface="Comic Sans MS" pitchFamily="66" charset="0"/>
              </a:rPr>
              <a:t>Ambas clases sociales disfrutan casi siempre de un bienestar temporal.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857250"/>
            <a:ext cx="8229600" cy="45259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</a:rPr>
              <a:t>Las clases medias o pequeña burguesía</a:t>
            </a:r>
            <a:r>
              <a:rPr lang="es-E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dirty="0" smtClean="0">
                <a:latin typeface="Comic Sans MS" pitchFamily="66" charset="0"/>
              </a:rPr>
              <a:t>(pequeños empresarios) solo tienen un destino irreversible ante la penetración imperialista : </a:t>
            </a:r>
            <a:r>
              <a:rPr lang="es-ES" b="1" dirty="0" smtClean="0">
                <a:solidFill>
                  <a:srgbClr val="FFFF00"/>
                </a:solidFill>
                <a:latin typeface="Comic Sans MS" pitchFamily="66" charset="0"/>
              </a:rPr>
              <a:t>SER APLASTADAS.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es-ES" b="1" dirty="0" smtClean="0">
              <a:latin typeface="Comic Sans MS" pitchFamily="66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s-ES" dirty="0" smtClean="0">
                <a:latin typeface="Comic Sans MS" pitchFamily="66" charset="0"/>
              </a:rPr>
              <a:t>   Son las </a:t>
            </a:r>
            <a:r>
              <a:rPr lang="es-ES" b="1" dirty="0" smtClean="0">
                <a:latin typeface="Comic Sans MS" pitchFamily="66" charset="0"/>
              </a:rPr>
              <a:t>más explotadas </a:t>
            </a:r>
            <a:r>
              <a:rPr lang="es-ES" dirty="0" smtClean="0">
                <a:latin typeface="Comic Sans MS" pitchFamily="66" charset="0"/>
              </a:rPr>
              <a:t>por el imperialismo.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endParaRPr lang="es-ES" dirty="0" smtClean="0">
              <a:latin typeface="Comic Sans MS" pitchFamily="66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s-ES" dirty="0" smtClean="0">
                <a:solidFill>
                  <a:srgbClr val="FFFF00"/>
                </a:solidFill>
                <a:latin typeface="Comic Sans MS" pitchFamily="66" charset="0"/>
              </a:rPr>
              <a:t>   Tiende a desarrollar actitudes </a:t>
            </a:r>
            <a:r>
              <a:rPr lang="es-ES" b="1" dirty="0" smtClean="0">
                <a:solidFill>
                  <a:srgbClr val="FFFF00"/>
                </a:solidFill>
                <a:latin typeface="Comic Sans MS" pitchFamily="66" charset="0"/>
              </a:rPr>
              <a:t>nacionalistas, antiimperialistas.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065213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" dirty="0" smtClean="0">
                <a:solidFill>
                  <a:srgbClr val="FF0000"/>
                </a:solidFill>
                <a:latin typeface="Algerian" pitchFamily="82" charset="0"/>
              </a:rPr>
              <a:t>TOMA DEL PODER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8229600" cy="50720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dirty="0" smtClean="0">
                <a:latin typeface="Comic Sans MS" pitchFamily="66" charset="0"/>
              </a:rPr>
              <a:t>Organizar un </a:t>
            </a:r>
            <a:r>
              <a:rPr lang="es-ES" b="1" dirty="0" smtClean="0">
                <a:solidFill>
                  <a:srgbClr val="FFFF00"/>
                </a:solidFill>
                <a:latin typeface="Comic Sans MS" pitchFamily="66" charset="0"/>
              </a:rPr>
              <a:t>frente único </a:t>
            </a:r>
            <a:r>
              <a:rPr lang="es-ES" dirty="0" smtClean="0">
                <a:latin typeface="Comic Sans MS" pitchFamily="66" charset="0"/>
              </a:rPr>
              <a:t>de clases explotadas: Clases medias, obreros, campesinos, intelectuales, etc.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es-ES" sz="2800" dirty="0" smtClean="0">
              <a:latin typeface="Comic Sans MS" pitchFamily="66" charset="0"/>
            </a:endParaRP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dirty="0" smtClean="0">
                <a:latin typeface="Comic Sans MS" pitchFamily="66" charset="0"/>
              </a:rPr>
              <a:t>Este frente sería </a:t>
            </a:r>
            <a:r>
              <a:rPr lang="es-ES" b="1" dirty="0" smtClean="0">
                <a:solidFill>
                  <a:srgbClr val="FFFF00"/>
                </a:solidFill>
                <a:latin typeface="Comic Sans MS" pitchFamily="66" charset="0"/>
              </a:rPr>
              <a:t>dirigido por intelectuales y profesionales procedentes de las clases medias.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es-ES" sz="2800" b="1" dirty="0" smtClean="0">
              <a:latin typeface="Comic Sans MS" pitchFamily="66" charset="0"/>
            </a:endParaRP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dirty="0" smtClean="0">
                <a:latin typeface="Comic Sans MS" pitchFamily="66" charset="0"/>
              </a:rPr>
              <a:t>Llegar al poder por </a:t>
            </a:r>
            <a:r>
              <a:rPr lang="es-ES" b="1" dirty="0" smtClean="0">
                <a:solidFill>
                  <a:srgbClr val="FFFF00"/>
                </a:solidFill>
                <a:latin typeface="Comic Sans MS" pitchFamily="66" charset="0"/>
              </a:rPr>
              <a:t>vía electoral. </a:t>
            </a:r>
            <a:r>
              <a:rPr lang="es-ES" dirty="0" smtClean="0">
                <a:latin typeface="Comic Sans MS" pitchFamily="66" charset="0"/>
              </a:rPr>
              <a:t>Aparición del Partido Nacionalista Libertador que lanza la candidatura de Haya de la Torre.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214290"/>
            <a:ext cx="8715375" cy="57213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s-ES" sz="4000" dirty="0" smtClean="0">
                <a:solidFill>
                  <a:srgbClr val="FF0000"/>
                </a:solidFill>
                <a:latin typeface="Algerian" pitchFamily="82" charset="0"/>
              </a:rPr>
              <a:t>El Estado antiimperialista: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s-ES" sz="2800" dirty="0" smtClean="0">
              <a:solidFill>
                <a:srgbClr val="FF0000"/>
              </a:solidFill>
              <a:latin typeface="Algerian" pitchFamily="82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sz="2800" dirty="0" smtClean="0">
                <a:latin typeface="Comic Sans MS" pitchFamily="66" charset="0"/>
              </a:rPr>
              <a:t>Dirigido por las</a:t>
            </a:r>
            <a:r>
              <a:rPr lang="es-ES" sz="28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s-ES" sz="2800" b="1" dirty="0" smtClean="0">
                <a:solidFill>
                  <a:srgbClr val="FFFF00"/>
                </a:solidFill>
                <a:latin typeface="Comic Sans MS" pitchFamily="66" charset="0"/>
              </a:rPr>
              <a:t>clases medias</a:t>
            </a:r>
            <a:r>
              <a:rPr lang="es-ES" sz="2800" dirty="0" smtClean="0">
                <a:solidFill>
                  <a:srgbClr val="FFFF00"/>
                </a:solidFill>
                <a:latin typeface="Comic Sans MS" pitchFamily="66" charset="0"/>
              </a:rPr>
              <a:t>.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sz="2800" dirty="0" smtClean="0">
                <a:latin typeface="Comic Sans MS" pitchFamily="66" charset="0"/>
              </a:rPr>
              <a:t>Aplicaría una política de </a:t>
            </a:r>
            <a:r>
              <a:rPr lang="es-ES" sz="2800" b="1" dirty="0" smtClean="0">
                <a:solidFill>
                  <a:srgbClr val="FFFF00"/>
                </a:solidFill>
                <a:latin typeface="Comic Sans MS" pitchFamily="66" charset="0"/>
              </a:rPr>
              <a:t>nacionalizaciones de empresas mineras y petroleras: </a:t>
            </a:r>
            <a:r>
              <a:rPr lang="es-ES" sz="2800" dirty="0" smtClean="0">
                <a:latin typeface="Comic Sans MS" pitchFamily="66" charset="0"/>
              </a:rPr>
              <a:t>Esto le permitiría negociar con el imperialismo en mejores condiciones (Sacar provecho para el Perú).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sz="2800" dirty="0" smtClean="0">
                <a:latin typeface="Comic Sans MS" pitchFamily="66" charset="0"/>
              </a:rPr>
              <a:t>El Estado antiimperialista conseguiría los capitales necesarios para el desarrollo del Perú e impediría la subordinación económica al Imperio </a:t>
            </a:r>
            <a:r>
              <a:rPr lang="es-ES" sz="2800" b="1" dirty="0" smtClean="0">
                <a:solidFill>
                  <a:srgbClr val="FFFF00"/>
                </a:solidFill>
                <a:latin typeface="Comic Sans MS" pitchFamily="66" charset="0"/>
              </a:rPr>
              <a:t>(“Aprovechar el lado positivo del imperialismo”).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sz="2800" dirty="0" smtClean="0">
                <a:latin typeface="Comic Sans MS" pitchFamily="66" charset="0"/>
              </a:rPr>
              <a:t>El Estado antiimperialista sería el instrumento para alcanzar la </a:t>
            </a:r>
            <a:r>
              <a:rPr lang="es-ES" sz="2800" b="1" dirty="0" smtClean="0">
                <a:solidFill>
                  <a:srgbClr val="FFFF00"/>
                </a:solidFill>
                <a:latin typeface="Comic Sans MS" pitchFamily="66" charset="0"/>
              </a:rPr>
              <a:t>superación de la feudalidad, el desarrollo económico y la autonomía nacional.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es-E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" dirty="0" smtClean="0">
                <a:solidFill>
                  <a:srgbClr val="FF0000"/>
                </a:solidFill>
                <a:latin typeface="Algerian" pitchFamily="82" charset="0"/>
              </a:rPr>
              <a:t>IDEAS DE MARIÁTEGUI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57232"/>
            <a:ext cx="4757738" cy="5289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FF00"/>
              </a:buClr>
              <a:defRPr/>
            </a:pPr>
            <a:r>
              <a:rPr lang="es-ES" sz="2800" b="1" dirty="0" smtClean="0">
                <a:solidFill>
                  <a:srgbClr val="FFFF00"/>
                </a:solidFill>
              </a:rPr>
              <a:t>Datos biográficos: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sz="2800" dirty="0" smtClean="0">
                <a:latin typeface="Comic Sans MS" pitchFamily="66" charset="0"/>
              </a:rPr>
              <a:t>Nació </a:t>
            </a:r>
            <a:r>
              <a:rPr lang="es-ES" sz="2800" dirty="0" smtClean="0">
                <a:latin typeface="Comic Sans MS" pitchFamily="66" charset="0"/>
              </a:rPr>
              <a:t>en Moquegua, el 14 de junio de 1894.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sz="2800" dirty="0" smtClean="0">
                <a:latin typeface="Comic Sans MS" pitchFamily="66" charset="0"/>
              </a:rPr>
              <a:t>Una enfermedad a los huesos le impide acceder a la educación formal convirtiéndose en autodidacta.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sz="2800" dirty="0" smtClean="0">
                <a:latin typeface="Comic Sans MS" pitchFamily="66" charset="0"/>
              </a:rPr>
              <a:t>A los 14 años ingresa a trabajar al diario “La Prensa”. Llegó a ser redactor en este periódico.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es-ES" sz="2800" dirty="0" smtClean="0">
              <a:latin typeface="Comic Sans MS" pitchFamily="66" charset="0"/>
            </a:endParaRPr>
          </a:p>
        </p:txBody>
      </p:sp>
      <p:pic>
        <p:nvPicPr>
          <p:cNvPr id="6" name="Picture 4" descr="http://ar.geocities.com/argentinaroja/mariategui6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072066" y="857232"/>
            <a:ext cx="3749670" cy="550072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0"/>
            <a:ext cx="5286381" cy="6126163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es-ES" dirty="0" smtClean="0"/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sz="2800" dirty="0" smtClean="0">
                <a:latin typeface="Comic Sans MS" pitchFamily="66" charset="0"/>
              </a:rPr>
              <a:t>Fundó el diario “La Razón” donde apoyó la reforma universitaria y las luchas obreras.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sz="2800" dirty="0" smtClean="0">
                <a:latin typeface="Comic Sans MS" pitchFamily="66" charset="0"/>
              </a:rPr>
              <a:t>Exiliado por el régimen de Leguía recorre varios países europeos asumiendo la ideología marxista como </a:t>
            </a:r>
            <a:r>
              <a:rPr lang="es-ES" sz="2800" b="1" dirty="0" smtClean="0">
                <a:solidFill>
                  <a:srgbClr val="FF0000"/>
                </a:solidFill>
                <a:latin typeface="Comic Sans MS" pitchFamily="66" charset="0"/>
              </a:rPr>
              <a:t>“método de estudio”.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sz="2800" dirty="0" smtClean="0">
                <a:latin typeface="Comic Sans MS" pitchFamily="66" charset="0"/>
              </a:rPr>
              <a:t>A su regreso a Lima comienza a escribir artículos sobre la situación </a:t>
            </a:r>
            <a:r>
              <a:rPr lang="es-ES" sz="2800" dirty="0" smtClean="0">
                <a:latin typeface="Comic Sans MS" pitchFamily="66" charset="0"/>
              </a:rPr>
              <a:t>mundial.</a:t>
            </a:r>
            <a:endParaRPr lang="es-ES" sz="2800" dirty="0" smtClean="0">
              <a:latin typeface="Comic Sans MS" pitchFamily="66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sz="2800" dirty="0" smtClean="0">
                <a:latin typeface="Comic Sans MS" pitchFamily="66" charset="0"/>
              </a:rPr>
              <a:t>En 1924 sufre la amputación de una pierna.</a:t>
            </a:r>
          </a:p>
          <a:p>
            <a:pPr eaLnBrk="1" hangingPunct="1">
              <a:defRPr/>
            </a:pPr>
            <a:endParaRPr lang="es-ES" dirty="0" smtClean="0"/>
          </a:p>
        </p:txBody>
      </p:sp>
      <p:pic>
        <p:nvPicPr>
          <p:cNvPr id="14342" name="Picture 6" descr="http://www.librosperuanos.com/articulos/imagenes/mariategu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642918"/>
            <a:ext cx="3429024" cy="5786478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0350"/>
            <a:ext cx="8929718" cy="4525963"/>
          </a:xfrm>
        </p:spPr>
        <p:txBody>
          <a:bodyPr/>
          <a:lstStyle/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dirty="0" smtClean="0">
                <a:latin typeface="Comic Sans MS" pitchFamily="66" charset="0"/>
              </a:rPr>
              <a:t>En 1926 funda la revista </a:t>
            </a:r>
            <a:r>
              <a:rPr lang="es-ES" b="1" dirty="0" smtClean="0">
                <a:solidFill>
                  <a:srgbClr val="FFFF00"/>
                </a:solidFill>
                <a:latin typeface="Comic Sans MS" pitchFamily="66" charset="0"/>
              </a:rPr>
              <a:t>“Amauta” </a:t>
            </a:r>
            <a:r>
              <a:rPr lang="es-ES" dirty="0" smtClean="0">
                <a:latin typeface="Comic Sans MS" pitchFamily="66" charset="0"/>
              </a:rPr>
              <a:t>y escribe </a:t>
            </a:r>
            <a:r>
              <a:rPr lang="es-ES" b="1" dirty="0" smtClean="0">
                <a:solidFill>
                  <a:srgbClr val="FFFF00"/>
                </a:solidFill>
                <a:latin typeface="Comic Sans MS" pitchFamily="66" charset="0"/>
              </a:rPr>
              <a:t>“Los 7 ensayos de interpretación de la realidad peruana”</a:t>
            </a:r>
            <a:r>
              <a:rPr lang="es-ES" b="1" dirty="0" smtClean="0">
                <a:latin typeface="Comic Sans MS" pitchFamily="66" charset="0"/>
              </a:rPr>
              <a:t>.</a:t>
            </a:r>
          </a:p>
          <a:p>
            <a:pPr eaLnBrk="1" hangingPunct="1">
              <a:defRPr/>
            </a:pPr>
            <a:endParaRPr lang="es-ES" dirty="0" smtClean="0"/>
          </a:p>
        </p:txBody>
      </p:sp>
      <p:pic>
        <p:nvPicPr>
          <p:cNvPr id="23556" name="Picture 4" descr="http://3.bp.blogspot.com/_LGam1fzn7H0/SZoe96frsTI/AAAAAAAAARw/jy5fXjwXb-U/s400/Amauta-2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187450" y="2000240"/>
            <a:ext cx="3313113" cy="464347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3557" name="Picture 5" descr="http://www.bnm.me.gov.ar/e-recursos/medar/historia_investigacion/archivos/doc_2/img/libro_mariategui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003800" y="2060575"/>
            <a:ext cx="3313113" cy="45370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714356"/>
            <a:ext cx="4460878" cy="4525963"/>
          </a:xfrm>
        </p:spPr>
        <p:txBody>
          <a:bodyPr/>
          <a:lstStyle/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dirty="0" smtClean="0">
                <a:latin typeface="Comic Sans MS" pitchFamily="66" charset="0"/>
              </a:rPr>
              <a:t>En 1928, rompe relaciones con el APRA y funda el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smtClean="0">
                <a:solidFill>
                  <a:srgbClr val="FFFF00"/>
                </a:solidFill>
                <a:latin typeface="Comic Sans MS" pitchFamily="66" charset="0"/>
              </a:rPr>
              <a:t>Partido Socialista Peruano</a:t>
            </a:r>
            <a:r>
              <a:rPr lang="es-ES" b="1" dirty="0" smtClean="0">
                <a:latin typeface="Comic Sans MS" pitchFamily="66" charset="0"/>
              </a:rPr>
              <a:t>.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dirty="0" smtClean="0">
                <a:latin typeface="Comic Sans MS" pitchFamily="66" charset="0"/>
              </a:rPr>
              <a:t>En 1929 funda, junto a otros intelectuales y obreros,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smtClean="0">
                <a:solidFill>
                  <a:srgbClr val="FFFF00"/>
                </a:solidFill>
                <a:latin typeface="Comic Sans MS" pitchFamily="66" charset="0"/>
              </a:rPr>
              <a:t>la CGTP</a:t>
            </a:r>
            <a:r>
              <a:rPr lang="es-ES" b="1" dirty="0" smtClean="0">
                <a:latin typeface="Comic Sans MS" pitchFamily="66" charset="0"/>
              </a:rPr>
              <a:t>.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dirty="0" smtClean="0">
                <a:latin typeface="Comic Sans MS" pitchFamily="66" charset="0"/>
              </a:rPr>
              <a:t>Fallece el 16 de abril de 1930.</a:t>
            </a:r>
          </a:p>
          <a:p>
            <a:pPr eaLnBrk="1" hangingPunct="1">
              <a:defRPr/>
            </a:pPr>
            <a:endParaRPr lang="es-ES" dirty="0" smtClean="0"/>
          </a:p>
        </p:txBody>
      </p:sp>
      <p:pic>
        <p:nvPicPr>
          <p:cNvPr id="24580" name="Picture 4" descr="http://es.geocities.com/partidosocialistaperuano/Libro3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214942" y="714356"/>
            <a:ext cx="3597278" cy="578647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571625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" sz="4000" dirty="0" smtClean="0">
                <a:solidFill>
                  <a:srgbClr val="FF0000"/>
                </a:solidFill>
                <a:latin typeface="Algerian" pitchFamily="82" charset="0"/>
              </a:rPr>
              <a:t>CARACTERÍSTICAS DEL PERÚ Y SU RELACIÓN CON EL IMPERIALISMO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500174"/>
            <a:ext cx="8572500" cy="4114800"/>
          </a:xfrm>
        </p:spPr>
        <p:txBody>
          <a:bodyPr/>
          <a:lstStyle/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sz="2800" dirty="0" smtClean="0">
                <a:latin typeface="Comic Sans MS" pitchFamily="66" charset="0"/>
              </a:rPr>
              <a:t>La </a:t>
            </a:r>
            <a:r>
              <a:rPr lang="es-ES" sz="2800" b="1" dirty="0" smtClean="0">
                <a:solidFill>
                  <a:srgbClr val="FFFF00"/>
                </a:solidFill>
                <a:latin typeface="Comic Sans MS" pitchFamily="66" charset="0"/>
              </a:rPr>
              <a:t>feudalidad persiste </a:t>
            </a:r>
            <a:r>
              <a:rPr lang="es-ES" sz="2800" dirty="0" smtClean="0">
                <a:latin typeface="Comic Sans MS" pitchFamily="66" charset="0"/>
              </a:rPr>
              <a:t>en el Perú pero el </a:t>
            </a:r>
            <a:r>
              <a:rPr lang="es-ES" sz="2800" b="1" dirty="0" smtClean="0">
                <a:solidFill>
                  <a:srgbClr val="FFFF00"/>
                </a:solidFill>
                <a:latin typeface="Comic Sans MS" pitchFamily="66" charset="0"/>
              </a:rPr>
              <a:t>capitalismo estaba ya iniciando su desarrollo</a:t>
            </a:r>
            <a:r>
              <a:rPr lang="es-ES" sz="2800" b="1" dirty="0" smtClean="0">
                <a:latin typeface="Comic Sans MS" pitchFamily="66" charset="0"/>
              </a:rPr>
              <a:t>.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es-ES" sz="2800" dirty="0" smtClean="0">
              <a:latin typeface="Comic Sans MS" pitchFamily="66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sz="2800" dirty="0" smtClean="0">
                <a:latin typeface="Comic Sans MS" pitchFamily="66" charset="0"/>
              </a:rPr>
              <a:t>Es </a:t>
            </a:r>
            <a:r>
              <a:rPr lang="es-ES" sz="2800" b="1" dirty="0" smtClean="0">
                <a:solidFill>
                  <a:srgbClr val="FFFF00"/>
                </a:solidFill>
                <a:latin typeface="Comic Sans MS" pitchFamily="66" charset="0"/>
              </a:rPr>
              <a:t>erróneo</a:t>
            </a:r>
            <a:r>
              <a:rPr lang="es-ES" sz="2800" dirty="0" smtClean="0">
                <a:latin typeface="Comic Sans MS" pitchFamily="66" charset="0"/>
              </a:rPr>
              <a:t> distinguir aspectos positivos y negativos del imperialismo</a:t>
            </a:r>
            <a:r>
              <a:rPr lang="es-ES" sz="2800" dirty="0" smtClean="0">
                <a:latin typeface="Comic Sans MS" pitchFamily="66" charset="0"/>
              </a:rPr>
              <a:t>.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es-ES" sz="2800" dirty="0" smtClean="0">
              <a:latin typeface="Comic Sans MS" pitchFamily="66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sz="2800" dirty="0" smtClean="0">
                <a:latin typeface="Comic Sans MS" pitchFamily="66" charset="0"/>
              </a:rPr>
              <a:t>El imperialismo sólo trae dependencia y subordinación: </a:t>
            </a:r>
            <a:r>
              <a:rPr lang="es-ES" sz="2800" b="1" dirty="0" smtClean="0">
                <a:solidFill>
                  <a:srgbClr val="FFFF00"/>
                </a:solidFill>
                <a:latin typeface="Comic Sans MS" pitchFamily="66" charset="0"/>
              </a:rPr>
              <a:t>“Los países latinoamericanos llegan con retardo a la competencia capitalista… El destino de estos países dentro del orden capitalista es de simples colonias”.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es-ES" dirty="0" smtClean="0">
              <a:latin typeface="Comic Sans MS" pitchFamily="66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14290"/>
            <a:ext cx="8229600" cy="561975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" sz="4000" dirty="0" smtClean="0">
                <a:solidFill>
                  <a:srgbClr val="FF0000"/>
                </a:solidFill>
                <a:latin typeface="Algerian" pitchFamily="82" charset="0"/>
              </a:rPr>
              <a:t>CONTEXTO INTERNACIONAL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28688"/>
            <a:ext cx="5286375" cy="51435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ClrTx/>
              <a:buFontTx/>
              <a:buNone/>
              <a:defRPr/>
            </a:pPr>
            <a:endParaRPr lang="es-ES" sz="2800" b="1" dirty="0" smtClean="0"/>
          </a:p>
          <a:p>
            <a:pPr algn="just" eaLnBrk="1" hangingPunct="1">
              <a:lnSpc>
                <a:spcPct val="80000"/>
              </a:lnSpc>
              <a:buClrTx/>
              <a:defRPr/>
            </a:pPr>
            <a:r>
              <a:rPr lang="es-ES" sz="2800" b="1" dirty="0" smtClean="0">
                <a:solidFill>
                  <a:srgbClr val="FF0000"/>
                </a:solidFill>
              </a:rPr>
              <a:t>La revolución mexicana (1910): 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es-ES" sz="2800" dirty="0" smtClean="0"/>
              <a:t>   </a:t>
            </a:r>
            <a:r>
              <a:rPr lang="es-ES" sz="2800" dirty="0" smtClean="0">
                <a:latin typeface="Comic Sans MS" pitchFamily="66" charset="0"/>
              </a:rPr>
              <a:t>Fin de la dictadura de Porfirio Díaz / Participación de las clases medias, obreros y campesinos. 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es-ES" sz="2800" dirty="0" smtClean="0">
              <a:latin typeface="Comic Sans MS" pitchFamily="66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FF0000"/>
              </a:buClr>
              <a:defRPr/>
            </a:pPr>
            <a:r>
              <a:rPr lang="es-ES" sz="2800" b="1" dirty="0" smtClean="0">
                <a:solidFill>
                  <a:srgbClr val="FF0000"/>
                </a:solidFill>
              </a:rPr>
              <a:t>La revolución rusa (1917): 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Tx/>
              <a:buNone/>
              <a:defRPr/>
            </a:pPr>
            <a:r>
              <a:rPr lang="es-ES" sz="2800" dirty="0" smtClean="0"/>
              <a:t>   </a:t>
            </a:r>
            <a:r>
              <a:rPr lang="es-ES" sz="2800" dirty="0" smtClean="0">
                <a:latin typeface="Comic Sans MS" pitchFamily="66" charset="0"/>
              </a:rPr>
              <a:t>Fin de la monarquía zarista / El poder es ocupado por un partido de ideología marxista representante de los intereses de obreros y campesinos.</a:t>
            </a:r>
          </a:p>
        </p:txBody>
      </p:sp>
      <p:pic>
        <p:nvPicPr>
          <p:cNvPr id="3077" name="Picture 5" descr="http://coloccini.files.wordpress.com/2008/09/revoluc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071546"/>
            <a:ext cx="3429024" cy="271464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079" name="Picture 7" descr="http://www.profesionalespcm.org/foto/posters/472det1LENIN_BARRIENDO.jpg"/>
          <p:cNvPicPr>
            <a:picLocks noChangeAspect="1" noChangeArrowheads="1"/>
          </p:cNvPicPr>
          <p:nvPr/>
        </p:nvPicPr>
        <p:blipFill>
          <a:blip r:embed="rId3"/>
          <a:srcRect b="17497"/>
          <a:stretch>
            <a:fillRect/>
          </a:stretch>
        </p:blipFill>
        <p:spPr bwMode="auto">
          <a:xfrm>
            <a:off x="5500694" y="4071943"/>
            <a:ext cx="3429024" cy="264320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0"/>
            <a:ext cx="8229600" cy="5233987"/>
          </a:xfrm>
        </p:spPr>
        <p:txBody>
          <a:bodyPr/>
          <a:lstStyle/>
          <a:p>
            <a:pPr algn="ctr" eaLnBrk="1" hangingPunct="1">
              <a:buClr>
                <a:schemeClr val="tx1"/>
              </a:buClr>
              <a:buNone/>
              <a:defRPr/>
            </a:pPr>
            <a:r>
              <a:rPr lang="es-ES" sz="4000" dirty="0" smtClean="0">
                <a:solidFill>
                  <a:srgbClr val="FF0000"/>
                </a:solidFill>
                <a:latin typeface="Algerian" pitchFamily="82" charset="0"/>
              </a:rPr>
              <a:t>CARACTERÍSTICAS DEL PERÚ Y SU RELACIÓN CON EL IMPERIALISMO</a:t>
            </a:r>
            <a:endParaRPr lang="es-ES" sz="4000" dirty="0" smtClean="0"/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es-ES" sz="2800" dirty="0" smtClean="0">
              <a:latin typeface="Comic Sans MS" pitchFamily="66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sz="2800" dirty="0" smtClean="0">
                <a:latin typeface="Comic Sans MS" pitchFamily="66" charset="0"/>
              </a:rPr>
              <a:t>El Perú es una </a:t>
            </a:r>
            <a:r>
              <a:rPr lang="es-ES" sz="2800" b="1" dirty="0" smtClean="0">
                <a:latin typeface="Comic Sans MS" pitchFamily="66" charset="0"/>
              </a:rPr>
              <a:t>sociedad </a:t>
            </a:r>
            <a:r>
              <a:rPr lang="es-ES" sz="2800" b="1" dirty="0" err="1" smtClean="0">
                <a:latin typeface="Comic Sans MS" pitchFamily="66" charset="0"/>
              </a:rPr>
              <a:t>semicolonial</a:t>
            </a:r>
            <a:r>
              <a:rPr lang="es-ES" sz="2800" b="1" dirty="0" smtClean="0">
                <a:latin typeface="Comic Sans MS" pitchFamily="66" charset="0"/>
              </a:rPr>
              <a:t>.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es-ES" sz="2800" dirty="0" smtClean="0">
              <a:latin typeface="Comic Sans MS" pitchFamily="66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sz="2800" b="1" dirty="0" smtClean="0">
                <a:solidFill>
                  <a:srgbClr val="FFFF00"/>
                </a:solidFill>
                <a:latin typeface="Comic Sans MS" pitchFamily="66" charset="0"/>
              </a:rPr>
              <a:t>A medida que crezca el capitalismo en el Perú crecerá nuestra dependencia</a:t>
            </a:r>
            <a:r>
              <a:rPr lang="es-ES" sz="2800" b="1" dirty="0" smtClean="0">
                <a:solidFill>
                  <a:srgbClr val="FFFF00"/>
                </a:solidFill>
                <a:latin typeface="Comic Sans MS" pitchFamily="66" charset="0"/>
              </a:rPr>
              <a:t>.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es-ES" sz="28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sz="2800" dirty="0" smtClean="0">
                <a:latin typeface="Comic Sans MS" pitchFamily="66" charset="0"/>
              </a:rPr>
              <a:t>Dentro </a:t>
            </a:r>
            <a:r>
              <a:rPr lang="es-ES" sz="2800" dirty="0" smtClean="0">
                <a:latin typeface="Comic Sans MS" pitchFamily="66" charset="0"/>
              </a:rPr>
              <a:t>del sistema capitalista no había forma de alcanzar la independencia económica.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es-ES" sz="2800" dirty="0" smtClean="0">
              <a:latin typeface="Comic Sans MS" pitchFamily="66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sz="2800" b="1" dirty="0" smtClean="0">
                <a:solidFill>
                  <a:srgbClr val="FFFF00"/>
                </a:solidFill>
                <a:latin typeface="Comic Sans MS" pitchFamily="66" charset="0"/>
              </a:rPr>
              <a:t>Sólo el socialismo traería el desarrollo al Perú</a:t>
            </a:r>
            <a:r>
              <a:rPr lang="es-ES" sz="2800" dirty="0" smtClean="0">
                <a:latin typeface="Comic Sans MS" pitchFamily="66" charset="0"/>
              </a:rPr>
              <a:t>.</a:t>
            </a:r>
          </a:p>
          <a:p>
            <a:pPr eaLnBrk="1" hangingPunct="1">
              <a:defRPr/>
            </a:pPr>
            <a:endParaRPr lang="es-E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071563"/>
            <a:ext cx="5429250" cy="25717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s-ES" sz="2800" b="1" dirty="0" smtClean="0">
                <a:solidFill>
                  <a:srgbClr val="FF0000"/>
                </a:solidFill>
                <a:latin typeface="Comic Sans MS" pitchFamily="66" charset="0"/>
              </a:rPr>
              <a:t>El proletariado</a:t>
            </a:r>
            <a:r>
              <a:rPr lang="es-ES" sz="2800" dirty="0" smtClean="0">
                <a:solidFill>
                  <a:srgbClr val="FF0000"/>
                </a:solidFill>
                <a:latin typeface="Comic Sans MS" pitchFamily="66" charset="0"/>
              </a:rPr>
              <a:t>: </a:t>
            </a:r>
            <a:r>
              <a:rPr lang="es-ES" sz="2800" dirty="0" smtClean="0">
                <a:latin typeface="Comic Sans MS" pitchFamily="66" charset="0"/>
              </a:rPr>
              <a:t>La clase que por su naturaleza se opone al capitalismo.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s-ES" sz="2800" dirty="0" smtClean="0">
                <a:latin typeface="Comic Sans MS" pitchFamily="66" charset="0"/>
              </a:rPr>
              <a:t>   Numéricamente reducido pero estaba en ascenso a medida que se desarrollaba el capitalismo.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s-ES" sz="2800" dirty="0" smtClean="0">
                <a:latin typeface="Comic Sans MS" pitchFamily="66" charset="0"/>
              </a:rPr>
              <a:t>   Esta clase debe asumir el </a:t>
            </a:r>
            <a:r>
              <a:rPr lang="es-ES" sz="2800" b="1" dirty="0" smtClean="0">
                <a:solidFill>
                  <a:srgbClr val="FFFF00"/>
                </a:solidFill>
                <a:latin typeface="Comic Sans MS" pitchFamily="66" charset="0"/>
              </a:rPr>
              <a:t>papel dirigente</a:t>
            </a:r>
            <a:r>
              <a:rPr lang="es-ES" sz="28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s-ES" sz="2800" dirty="0" smtClean="0">
                <a:latin typeface="Comic Sans MS" pitchFamily="66" charset="0"/>
              </a:rPr>
              <a:t>previa preparación de </a:t>
            </a:r>
            <a:r>
              <a:rPr lang="es-ES" sz="2800" b="1" dirty="0" smtClean="0">
                <a:solidFill>
                  <a:srgbClr val="FFFF00"/>
                </a:solidFill>
                <a:latin typeface="Comic Sans MS" pitchFamily="66" charset="0"/>
              </a:rPr>
              <a:t>“largo aliento”</a:t>
            </a:r>
            <a:r>
              <a:rPr lang="es-ES" sz="2800" b="1" dirty="0" smtClean="0">
                <a:latin typeface="Comic Sans MS" pitchFamily="66" charset="0"/>
              </a:rPr>
              <a:t> </a:t>
            </a:r>
            <a:r>
              <a:rPr lang="es-ES" sz="2800" dirty="0" smtClean="0">
                <a:latin typeface="Comic Sans MS" pitchFamily="66" charset="0"/>
              </a:rPr>
              <a:t>(Educar políticamente al proletariado para que tenga </a:t>
            </a:r>
            <a:r>
              <a:rPr lang="es-ES" sz="2800" b="1" dirty="0" smtClean="0">
                <a:solidFill>
                  <a:srgbClr val="FFFF00"/>
                </a:solidFill>
                <a:latin typeface="Comic Sans MS" pitchFamily="66" charset="0"/>
              </a:rPr>
              <a:t>“conciencia de clase”</a:t>
            </a:r>
            <a:r>
              <a:rPr lang="es-ES" sz="2800" b="1" dirty="0" smtClean="0">
                <a:latin typeface="Comic Sans MS" pitchFamily="66" charset="0"/>
              </a:rPr>
              <a:t>).</a:t>
            </a:r>
          </a:p>
        </p:txBody>
      </p:sp>
      <p:pic>
        <p:nvPicPr>
          <p:cNvPr id="18437" name="Picture 5" descr="http://www.profesorenlinea.cl/imagenChilegeogra/salitre02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903912" y="1071546"/>
            <a:ext cx="3025806" cy="521497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3556" name="6 CuadroTexto"/>
          <p:cNvSpPr txBox="1">
            <a:spLocks noChangeArrowheads="1"/>
          </p:cNvSpPr>
          <p:nvPr/>
        </p:nvSpPr>
        <p:spPr bwMode="auto">
          <a:xfrm>
            <a:off x="285750" y="0"/>
            <a:ext cx="8501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Algerian" pitchFamily="82" charset="0"/>
              </a:rPr>
              <a:t>PAPEL DE LAS CLASES SOCIALES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285728"/>
            <a:ext cx="8715436" cy="4114800"/>
          </a:xfrm>
        </p:spPr>
        <p:txBody>
          <a:bodyPr/>
          <a:lstStyle/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dirty="0" smtClean="0">
                <a:solidFill>
                  <a:srgbClr val="FF0000"/>
                </a:solidFill>
                <a:latin typeface="Comic Sans MS" pitchFamily="66" charset="0"/>
              </a:rPr>
              <a:t>El campesinado: </a:t>
            </a:r>
            <a:r>
              <a:rPr lang="es-ES" dirty="0" smtClean="0">
                <a:latin typeface="Comic Sans MS" pitchFamily="66" charset="0"/>
              </a:rPr>
              <a:t>Aprovechar la supervivencia del </a:t>
            </a:r>
            <a:r>
              <a:rPr lang="es-ES" b="1" dirty="0" smtClean="0">
                <a:solidFill>
                  <a:srgbClr val="FFFF00"/>
                </a:solidFill>
                <a:latin typeface="Comic Sans MS" pitchFamily="66" charset="0"/>
              </a:rPr>
              <a:t>“comunismo incaico”, </a:t>
            </a:r>
            <a:r>
              <a:rPr lang="es-ES" dirty="0" smtClean="0">
                <a:latin typeface="Comic Sans MS" pitchFamily="66" charset="0"/>
              </a:rPr>
              <a:t>que todavía subsistía en las comunidades indígenas.</a:t>
            </a:r>
          </a:p>
          <a:p>
            <a:pPr eaLnBrk="1" hangingPunct="1">
              <a:defRPr/>
            </a:pPr>
            <a:endParaRPr lang="es-ES" dirty="0" smtClean="0"/>
          </a:p>
        </p:txBody>
      </p:sp>
      <p:pic>
        <p:nvPicPr>
          <p:cNvPr id="25604" name="Picture 4" descr="http://ipsnoticias.net/fotos/papa1_campesinos_Huama_Peru_Milagros_Salazar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268538" y="2285992"/>
            <a:ext cx="4824412" cy="4357718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71500"/>
            <a:ext cx="8229600" cy="5448300"/>
          </a:xfrm>
        </p:spPr>
        <p:txBody>
          <a:bodyPr/>
          <a:lstStyle/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dirty="0" smtClean="0">
                <a:solidFill>
                  <a:srgbClr val="FF0000"/>
                </a:solidFill>
                <a:latin typeface="Comic Sans MS" pitchFamily="66" charset="0"/>
              </a:rPr>
              <a:t>Las clases medias: </a:t>
            </a:r>
            <a:r>
              <a:rPr lang="es-ES" dirty="0" smtClean="0">
                <a:latin typeface="Comic Sans MS" pitchFamily="66" charset="0"/>
              </a:rPr>
              <a:t>No son nacionalistas. </a:t>
            </a:r>
            <a:r>
              <a:rPr lang="es-ES" b="1" dirty="0" smtClean="0">
                <a:solidFill>
                  <a:srgbClr val="FFFF00"/>
                </a:solidFill>
                <a:latin typeface="Comic Sans MS" pitchFamily="66" charset="0"/>
              </a:rPr>
              <a:t>Desprecian lo nacional</a:t>
            </a:r>
            <a:r>
              <a:rPr lang="es-ES" dirty="0" smtClean="0">
                <a:latin typeface="Comic Sans MS" pitchFamily="66" charset="0"/>
              </a:rPr>
              <a:t>. En el Perú no asumieron nunca posturas radicales ni se enfrentaron a los intereses imperialistas. </a:t>
            </a:r>
            <a:endParaRPr lang="es-ES" dirty="0" smtClean="0">
              <a:latin typeface="Comic Sans MS" pitchFamily="66" charset="0"/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smtClean="0">
                <a:latin typeface="Comic Sans MS" pitchFamily="66" charset="0"/>
              </a:rPr>
              <a:t>Se </a:t>
            </a:r>
            <a:r>
              <a:rPr lang="es-ES" dirty="0" smtClean="0">
                <a:latin typeface="Comic Sans MS" pitchFamily="66" charset="0"/>
              </a:rPr>
              <a:t>conformaban con ser los </a:t>
            </a:r>
            <a:r>
              <a:rPr lang="es-ES" b="1" dirty="0" smtClean="0">
                <a:solidFill>
                  <a:srgbClr val="FFFF00"/>
                </a:solidFill>
                <a:latin typeface="Comic Sans MS" pitchFamily="66" charset="0"/>
              </a:rPr>
              <a:t>socios menores del capital extranjero</a:t>
            </a:r>
            <a:r>
              <a:rPr lang="es-ES" b="1" dirty="0" smtClean="0">
                <a:latin typeface="Comic Sans MS" pitchFamily="66" charset="0"/>
              </a:rPr>
              <a:t>.</a:t>
            </a:r>
            <a:r>
              <a:rPr lang="es-ES" dirty="0" smtClean="0">
                <a:latin typeface="Comic Sans MS" pitchFamily="66" charset="0"/>
              </a:rPr>
              <a:t> Sin embargo se reconoce el papel de algunos intelectuales progresistas.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5750"/>
            <a:ext cx="8929688" cy="65722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s-ES" sz="4000" dirty="0" smtClean="0">
                <a:solidFill>
                  <a:srgbClr val="FF0000"/>
                </a:solidFill>
                <a:latin typeface="Algerian" pitchFamily="82" charset="0"/>
              </a:rPr>
              <a:t>La toma del poder:</a:t>
            </a:r>
            <a:endParaRPr lang="es-ES" sz="2800" dirty="0" smtClean="0">
              <a:solidFill>
                <a:srgbClr val="FF0000"/>
              </a:solidFill>
              <a:latin typeface="Algerian" pitchFamily="82" charset="0"/>
            </a:endParaRP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sz="2800" dirty="0" smtClean="0">
                <a:latin typeface="Comic Sans MS" pitchFamily="66" charset="0"/>
              </a:rPr>
              <a:t>Sería </a:t>
            </a:r>
            <a:r>
              <a:rPr lang="es-ES" sz="2800" b="1" dirty="0" smtClean="0">
                <a:solidFill>
                  <a:srgbClr val="FFFF00"/>
                </a:solidFill>
                <a:latin typeface="Comic Sans MS" pitchFamily="66" charset="0"/>
              </a:rPr>
              <a:t>mediante una revolución </a:t>
            </a:r>
            <a:r>
              <a:rPr lang="es-ES" sz="2800" dirty="0" smtClean="0">
                <a:latin typeface="Comic Sans MS" pitchFamily="66" charset="0"/>
              </a:rPr>
              <a:t>dirigida por un </a:t>
            </a:r>
            <a:r>
              <a:rPr lang="es-ES" sz="2800" b="1" dirty="0" smtClean="0">
                <a:solidFill>
                  <a:srgbClr val="FFFF00"/>
                </a:solidFill>
                <a:latin typeface="Comic Sans MS" pitchFamily="66" charset="0"/>
              </a:rPr>
              <a:t>“partido de clase”. </a:t>
            </a:r>
            <a:r>
              <a:rPr lang="es-ES" sz="2800" dirty="0" smtClean="0">
                <a:latin typeface="Comic Sans MS" pitchFamily="66" charset="0"/>
              </a:rPr>
              <a:t>Un partido que represente los intereses de las clases verdaderamente oprimidas. El proletariado es la clase dirigente de este partido, aliado con los campesinos e intelectuales progresistas.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sz="2800" dirty="0" smtClean="0">
                <a:latin typeface="Comic Sans MS" pitchFamily="66" charset="0"/>
              </a:rPr>
              <a:t>Esta revolución debería ser </a:t>
            </a:r>
            <a:r>
              <a:rPr lang="es-ES" sz="2800" b="1" dirty="0" smtClean="0">
                <a:solidFill>
                  <a:srgbClr val="FFFF00"/>
                </a:solidFill>
                <a:latin typeface="Comic Sans MS" pitchFamily="66" charset="0"/>
              </a:rPr>
              <a:t>resultado de un trabajo de largo aliento</a:t>
            </a:r>
            <a:r>
              <a:rPr lang="es-ES" sz="2800" b="1" dirty="0" smtClean="0">
                <a:latin typeface="Comic Sans MS" pitchFamily="66" charset="0"/>
              </a:rPr>
              <a:t> </a:t>
            </a:r>
            <a:r>
              <a:rPr lang="es-ES" sz="2800" dirty="0" smtClean="0">
                <a:latin typeface="Comic Sans MS" pitchFamily="66" charset="0"/>
              </a:rPr>
              <a:t>con los sectores oprimidos. Adquirir conciencia de clase. </a:t>
            </a:r>
            <a:r>
              <a:rPr lang="es-ES" sz="2800" b="1" dirty="0" smtClean="0">
                <a:solidFill>
                  <a:srgbClr val="FFFF00"/>
                </a:solidFill>
                <a:latin typeface="Comic Sans MS" pitchFamily="66" charset="0"/>
              </a:rPr>
              <a:t>“La construcción partidaria requería paciencia y tenacidad, porque era larga”.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sz="2800" dirty="0" smtClean="0">
                <a:latin typeface="Comic Sans MS" pitchFamily="66" charset="0"/>
              </a:rPr>
              <a:t>El socialismo en el Perú debería </a:t>
            </a:r>
            <a:r>
              <a:rPr lang="es-ES" sz="2800" b="1" dirty="0" smtClean="0">
                <a:solidFill>
                  <a:srgbClr val="FFFF00"/>
                </a:solidFill>
                <a:latin typeface="Comic Sans MS" pitchFamily="66" charset="0"/>
              </a:rPr>
              <a:t>rescatar los elementos colectivistas de la experiencia incaica </a:t>
            </a:r>
            <a:r>
              <a:rPr lang="es-ES" sz="2800" dirty="0" smtClean="0">
                <a:latin typeface="Comic Sans MS" pitchFamily="66" charset="0"/>
              </a:rPr>
              <a:t>(El </a:t>
            </a:r>
            <a:r>
              <a:rPr lang="es-ES" sz="2800" dirty="0" err="1" smtClean="0">
                <a:latin typeface="Comic Sans MS" pitchFamily="66" charset="0"/>
              </a:rPr>
              <a:t>ayni</a:t>
            </a:r>
            <a:r>
              <a:rPr lang="es-ES" sz="2800" dirty="0" smtClean="0">
                <a:latin typeface="Comic Sans MS" pitchFamily="66" charset="0"/>
              </a:rPr>
              <a:t>). Entroncar el pasado con el presente (Socialismo incaico con socialismo científico) para superar el problema nacional.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85728"/>
            <a:ext cx="5286381" cy="378618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Clr>
                <a:srgbClr val="FF0000"/>
              </a:buClr>
              <a:defRPr/>
            </a:pPr>
            <a:r>
              <a:rPr lang="es-ES" b="1" dirty="0" smtClean="0">
                <a:solidFill>
                  <a:srgbClr val="FF0000"/>
                </a:solidFill>
              </a:rPr>
              <a:t>Movimiento de Reforma Universitaria en Argentina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Tx/>
              <a:buNone/>
              <a:defRPr/>
            </a:pPr>
            <a:r>
              <a:rPr lang="es-ES" dirty="0" smtClean="0"/>
              <a:t>   </a:t>
            </a:r>
            <a:r>
              <a:rPr lang="es-ES" dirty="0" smtClean="0">
                <a:latin typeface="Comic Sans MS" pitchFamily="66" charset="0"/>
              </a:rPr>
              <a:t>Democratización de la educación universitaria / Mejora de la enseñanza.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Tx/>
              <a:buNone/>
              <a:defRPr/>
            </a:pPr>
            <a:endParaRPr lang="es-ES" dirty="0" smtClean="0">
              <a:latin typeface="Comic Sans MS" pitchFamily="66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FF0000"/>
              </a:buClr>
              <a:defRPr/>
            </a:pPr>
            <a:r>
              <a:rPr lang="es-ES" b="1" dirty="0" smtClean="0">
                <a:solidFill>
                  <a:srgbClr val="FF0000"/>
                </a:solidFill>
              </a:rPr>
              <a:t>Primera Guerra Mundial (1914-1918)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es-ES" dirty="0" smtClean="0"/>
              <a:t>   </a:t>
            </a:r>
            <a:r>
              <a:rPr lang="es-ES" dirty="0" smtClean="0">
                <a:latin typeface="Comic Sans MS" pitchFamily="66" charset="0"/>
              </a:rPr>
              <a:t>Guerra promovida por los imperios que buscan nuevos mercados, fuentes de materias primas, mano de obra, etc.</a:t>
            </a:r>
          </a:p>
          <a:p>
            <a:pPr eaLnBrk="1" hangingPunct="1">
              <a:defRPr/>
            </a:pPr>
            <a:endParaRPr lang="es-ES" dirty="0" smtClean="0"/>
          </a:p>
        </p:txBody>
      </p:sp>
      <p:pic>
        <p:nvPicPr>
          <p:cNvPr id="32770" name="Picture 2" descr="http://www.bnm.me.gov.ar/e-recursos/medar/historia_investigacion/archivos/doc_2/img/reforma_universitaria_Del_Maz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85729"/>
            <a:ext cx="3571876" cy="300039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2" descr="kaiser come mundo"/>
          <p:cNvPicPr>
            <a:picLocks noChangeAspect="1" noChangeArrowheads="1"/>
          </p:cNvPicPr>
          <p:nvPr/>
        </p:nvPicPr>
        <p:blipFill>
          <a:blip r:embed="rId3">
            <a:lum contrast="24000"/>
            <a:grayscl/>
          </a:blip>
          <a:srcRect/>
          <a:stretch>
            <a:fillRect/>
          </a:stretch>
        </p:blipFill>
        <p:spPr bwMode="auto">
          <a:xfrm>
            <a:off x="5357818" y="3571876"/>
            <a:ext cx="3571899" cy="307183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714357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" dirty="0" smtClean="0">
                <a:solidFill>
                  <a:srgbClr val="FF0000"/>
                </a:solidFill>
                <a:latin typeface="Algerian" pitchFamily="82" charset="0"/>
              </a:rPr>
              <a:t>CONTEXTO LOCAL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928688"/>
            <a:ext cx="8229600" cy="5162550"/>
          </a:xfrm>
        </p:spPr>
        <p:txBody>
          <a:bodyPr/>
          <a:lstStyle/>
          <a:p>
            <a:pPr algn="just" eaLnBrk="1" hangingPunct="1">
              <a:buClrTx/>
              <a:defRPr/>
            </a:pPr>
            <a:r>
              <a:rPr lang="es-ES" dirty="0" smtClean="0">
                <a:latin typeface="Comic Sans MS" pitchFamily="66" charset="0"/>
              </a:rPr>
              <a:t>Penetración del </a:t>
            </a:r>
            <a:r>
              <a:rPr lang="es-ES" dirty="0" smtClean="0">
                <a:solidFill>
                  <a:srgbClr val="FFFF00"/>
                </a:solidFill>
                <a:latin typeface="Comic Sans MS" pitchFamily="66" charset="0"/>
              </a:rPr>
              <a:t>imperialismo estadounidense</a:t>
            </a:r>
            <a:r>
              <a:rPr lang="es-ES" dirty="0" smtClean="0">
                <a:latin typeface="Comic Sans MS" pitchFamily="66" charset="0"/>
              </a:rPr>
              <a:t>.</a:t>
            </a:r>
          </a:p>
          <a:p>
            <a:pPr algn="just" eaLnBrk="1" hangingPunct="1">
              <a:buClrTx/>
              <a:defRPr/>
            </a:pPr>
            <a:r>
              <a:rPr lang="es-ES" dirty="0" smtClean="0">
                <a:solidFill>
                  <a:srgbClr val="FFFF00"/>
                </a:solidFill>
                <a:latin typeface="Comic Sans MS" pitchFamily="66" charset="0"/>
              </a:rPr>
              <a:t>Economía dependiente: </a:t>
            </a:r>
            <a:r>
              <a:rPr lang="es-ES" dirty="0" smtClean="0">
                <a:latin typeface="Comic Sans MS" pitchFamily="66" charset="0"/>
              </a:rPr>
              <a:t>Exportadora de materias primas e importadora de productos industriales.</a:t>
            </a:r>
          </a:p>
          <a:p>
            <a:pPr algn="just" eaLnBrk="1" hangingPunct="1">
              <a:buClrTx/>
              <a:defRPr/>
            </a:pPr>
            <a:r>
              <a:rPr lang="es-ES" dirty="0" smtClean="0">
                <a:solidFill>
                  <a:srgbClr val="FFFF00"/>
                </a:solidFill>
                <a:latin typeface="Comic Sans MS" pitchFamily="66" charset="0"/>
              </a:rPr>
              <a:t>Desigualdad social:</a:t>
            </a:r>
            <a:r>
              <a:rPr lang="es-ES" dirty="0" smtClean="0">
                <a:latin typeface="Comic Sans MS" pitchFamily="66" charset="0"/>
              </a:rPr>
              <a:t> marginación de los sectores populares campesinos y obreros</a:t>
            </a:r>
            <a:r>
              <a:rPr lang="es-ES" dirty="0" smtClean="0">
                <a:latin typeface="Comic Sans MS" pitchFamily="66" charset="0"/>
              </a:rPr>
              <a:t>.</a:t>
            </a:r>
          </a:p>
          <a:p>
            <a:pPr algn="just" eaLnBrk="1" hangingPunct="1">
              <a:buClrTx/>
              <a:defRPr/>
            </a:pPr>
            <a:r>
              <a:rPr lang="es-ES" dirty="0" smtClean="0">
                <a:solidFill>
                  <a:srgbClr val="FFFF00"/>
                </a:solidFill>
                <a:latin typeface="Comic Sans MS" pitchFamily="66" charset="0"/>
              </a:rPr>
              <a:t>Movimientos populares: </a:t>
            </a:r>
            <a:r>
              <a:rPr lang="es-ES" dirty="0" smtClean="0">
                <a:latin typeface="Comic Sans MS" pitchFamily="66" charset="0"/>
              </a:rPr>
              <a:t>Jornada por las 8 horas</a:t>
            </a:r>
            <a:r>
              <a:rPr lang="es-ES" dirty="0" smtClean="0">
                <a:latin typeface="Comic Sans MS" pitchFamily="66" charset="0"/>
              </a:rPr>
              <a:t>.</a:t>
            </a:r>
            <a:endParaRPr lang="es-ES" dirty="0" smtClean="0">
              <a:latin typeface="Comic Sans MS" pitchFamily="66" charset="0"/>
            </a:endParaRPr>
          </a:p>
          <a:p>
            <a:pPr algn="just" eaLnBrk="1" hangingPunct="1">
              <a:buClrTx/>
              <a:defRPr/>
            </a:pPr>
            <a:r>
              <a:rPr lang="es-ES" dirty="0" smtClean="0">
                <a:solidFill>
                  <a:srgbClr val="FFFF00"/>
                </a:solidFill>
                <a:latin typeface="Comic Sans MS" pitchFamily="66" charset="0"/>
              </a:rPr>
              <a:t>Dictadura leguiísta.</a:t>
            </a:r>
          </a:p>
          <a:p>
            <a:pPr eaLnBrk="1" hangingPunct="1">
              <a:defRPr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428625"/>
            <a:ext cx="8643937" cy="6096000"/>
          </a:xfrm>
        </p:spPr>
        <p:txBody>
          <a:bodyPr/>
          <a:lstStyle/>
          <a:p>
            <a:pPr algn="just" eaLnBrk="1" hangingPunct="1">
              <a:buClrTx/>
              <a:defRPr/>
            </a:pPr>
            <a:r>
              <a:rPr lang="es-ES" sz="2800" dirty="0" smtClean="0">
                <a:latin typeface="Comic Sans MS" pitchFamily="66" charset="0"/>
              </a:rPr>
              <a:t>Los acontecimientos anteriores motivaron la reflexión de los intelectuales: </a:t>
            </a:r>
            <a:r>
              <a:rPr lang="es-ES" sz="2800" b="1" dirty="0" smtClean="0">
                <a:solidFill>
                  <a:srgbClr val="FFFF00"/>
                </a:solidFill>
                <a:latin typeface="Comic Sans MS" pitchFamily="66" charset="0"/>
              </a:rPr>
              <a:t>Víctor Raúl Haya de la Torre y José Carlos Mariátegui La </a:t>
            </a:r>
            <a:r>
              <a:rPr lang="es-ES" sz="2800" b="1" dirty="0" smtClean="0">
                <a:solidFill>
                  <a:srgbClr val="FFFF00"/>
                </a:solidFill>
                <a:latin typeface="Comic Sans MS" pitchFamily="66" charset="0"/>
              </a:rPr>
              <a:t>Chira</a:t>
            </a:r>
            <a:r>
              <a:rPr lang="es-ES" sz="2800" b="1" dirty="0" smtClean="0">
                <a:latin typeface="Comic Sans MS" pitchFamily="66" charset="0"/>
              </a:rPr>
              <a:t>.</a:t>
            </a:r>
            <a:endParaRPr lang="es-ES" sz="2800" b="1" dirty="0" smtClean="0">
              <a:latin typeface="Comic Sans MS" pitchFamily="66" charset="0"/>
            </a:endParaRPr>
          </a:p>
          <a:p>
            <a:pPr algn="just" eaLnBrk="1" hangingPunct="1">
              <a:buClrTx/>
              <a:defRPr/>
            </a:pPr>
            <a:r>
              <a:rPr lang="es-ES" sz="2800" dirty="0" smtClean="0">
                <a:latin typeface="Comic Sans MS" pitchFamily="66" charset="0"/>
              </a:rPr>
              <a:t>A partir de esta reflexión, ambos personajes elaborarán propuestas que buscaban </a:t>
            </a:r>
            <a:r>
              <a:rPr lang="es-ES" sz="2800" b="1" dirty="0" smtClean="0">
                <a:solidFill>
                  <a:srgbClr val="FFFF00"/>
                </a:solidFill>
                <a:latin typeface="Comic Sans MS" pitchFamily="66" charset="0"/>
              </a:rPr>
              <a:t>eliminar las condiciones de desigualdad en el Perú. </a:t>
            </a:r>
          </a:p>
          <a:p>
            <a:pPr algn="just" eaLnBrk="1" hangingPunct="1">
              <a:buClrTx/>
              <a:defRPr/>
            </a:pPr>
            <a:r>
              <a:rPr lang="es-ES" sz="2800" dirty="0" smtClean="0">
                <a:latin typeface="Comic Sans MS" pitchFamily="66" charset="0"/>
              </a:rPr>
              <a:t>Ambos pensadores, líderes populares, coinciden en la necesidad de que el Perú requiere una </a:t>
            </a:r>
            <a:r>
              <a:rPr lang="es-ES" sz="2800" b="1" dirty="0" smtClean="0">
                <a:solidFill>
                  <a:srgbClr val="FFFF00"/>
                </a:solidFill>
                <a:latin typeface="Comic Sans MS" pitchFamily="66" charset="0"/>
              </a:rPr>
              <a:t>transformación radical de sus estructuras sociales y económicas. </a:t>
            </a:r>
            <a:r>
              <a:rPr lang="es-ES" sz="2800" dirty="0" smtClean="0">
                <a:latin typeface="Comic Sans MS" pitchFamily="66" charset="0"/>
              </a:rPr>
              <a:t>Pero cada uno tiene </a:t>
            </a:r>
            <a:r>
              <a:rPr lang="es-ES" sz="2800" b="1" dirty="0" smtClean="0">
                <a:solidFill>
                  <a:srgbClr val="FF0000"/>
                </a:solidFill>
                <a:latin typeface="Comic Sans MS" pitchFamily="66" charset="0"/>
              </a:rPr>
              <a:t>planteamientos diferentes </a:t>
            </a:r>
            <a:r>
              <a:rPr lang="es-ES" sz="2800" dirty="0" smtClean="0">
                <a:latin typeface="Comic Sans MS" pitchFamily="66" charset="0"/>
              </a:rPr>
              <a:t>sobre como debería hacerse esta transformación.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99376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" dirty="0" smtClean="0">
                <a:solidFill>
                  <a:srgbClr val="FF0000"/>
                </a:solidFill>
                <a:latin typeface="Algerian" pitchFamily="82" charset="0"/>
              </a:rPr>
              <a:t>IDEAS DE HAYA DE LA TORRE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3" y="1214423"/>
            <a:ext cx="5286412" cy="4857766"/>
          </a:xfrm>
        </p:spPr>
        <p:txBody>
          <a:bodyPr/>
          <a:lstStyle/>
          <a:p>
            <a:pPr eaLnBrk="1" hangingPunct="1">
              <a:buClrTx/>
              <a:defRPr/>
            </a:pPr>
            <a:r>
              <a:rPr lang="es-ES" b="1" dirty="0" smtClean="0">
                <a:solidFill>
                  <a:srgbClr val="FFFF00"/>
                </a:solidFill>
              </a:rPr>
              <a:t>Datos biográficos:</a:t>
            </a:r>
          </a:p>
          <a:p>
            <a:pPr algn="just" eaLnBrk="1" hangingPunct="1">
              <a:buClrTx/>
              <a:buFont typeface="Wingdings" pitchFamily="2" charset="2"/>
              <a:buChar char="ü"/>
              <a:defRPr/>
            </a:pPr>
            <a:r>
              <a:rPr lang="es-ES" dirty="0" smtClean="0">
                <a:latin typeface="Comic Sans MS" pitchFamily="66" charset="0"/>
              </a:rPr>
              <a:t>Nace en Trujillo, el 22 de febrero de 1895.</a:t>
            </a:r>
          </a:p>
          <a:p>
            <a:pPr algn="just" eaLnBrk="1" hangingPunct="1">
              <a:buClrTx/>
              <a:buFont typeface="Wingdings" pitchFamily="2" charset="2"/>
              <a:buChar char="ü"/>
              <a:defRPr/>
            </a:pPr>
            <a:r>
              <a:rPr lang="es-ES" dirty="0" smtClean="0">
                <a:latin typeface="Comic Sans MS" pitchFamily="66" charset="0"/>
              </a:rPr>
              <a:t>Proviene de una  familia de clase media.</a:t>
            </a:r>
          </a:p>
          <a:p>
            <a:pPr algn="just" eaLnBrk="1" hangingPunct="1">
              <a:buClrTx/>
              <a:buFont typeface="Wingdings" pitchFamily="2" charset="2"/>
              <a:buChar char="ü"/>
              <a:defRPr/>
            </a:pPr>
            <a:r>
              <a:rPr lang="es-ES" dirty="0" smtClean="0">
                <a:latin typeface="Comic Sans MS" pitchFamily="66" charset="0"/>
              </a:rPr>
              <a:t>Estudia en la Facultad  de Letras de la Universidad de Trujillo y luego en San Marcos.</a:t>
            </a:r>
          </a:p>
        </p:txBody>
      </p:sp>
      <p:pic>
        <p:nvPicPr>
          <p:cNvPr id="6150" name="Picture 6" descr="http://www.kalipedia.com/kalipediamedia/historia/media/200806/11/hisperu/20080611klphishpe_16_Ies_S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214422"/>
            <a:ext cx="3286148" cy="5143536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404813"/>
            <a:ext cx="4071935" cy="6238875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es-ES" dirty="0" smtClean="0">
              <a:latin typeface="Comic Sans MS" pitchFamily="66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dirty="0" smtClean="0">
                <a:latin typeface="Comic Sans MS" pitchFamily="66" charset="0"/>
              </a:rPr>
              <a:t>Es elegido </a:t>
            </a:r>
            <a:r>
              <a:rPr lang="es-ES" b="1" dirty="0" smtClean="0">
                <a:solidFill>
                  <a:srgbClr val="FFFF00"/>
                </a:solidFill>
                <a:latin typeface="Comic Sans MS" pitchFamily="66" charset="0"/>
              </a:rPr>
              <a:t>Presidente de la Federación de Estudiantes del Perú</a:t>
            </a:r>
            <a:r>
              <a:rPr lang="es-ES" b="1" dirty="0" smtClean="0">
                <a:latin typeface="Comic Sans MS" pitchFamily="66" charset="0"/>
              </a:rPr>
              <a:t>.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dirty="0" smtClean="0">
                <a:latin typeface="Comic Sans MS" pitchFamily="66" charset="0"/>
              </a:rPr>
              <a:t>Participa en los reclamos de los trabajadores por la </a:t>
            </a:r>
            <a:r>
              <a:rPr lang="es-ES" b="1" dirty="0" smtClean="0">
                <a:solidFill>
                  <a:srgbClr val="FFFF00"/>
                </a:solidFill>
                <a:latin typeface="Comic Sans MS" pitchFamily="66" charset="0"/>
              </a:rPr>
              <a:t>jornada de las 8 horas de trabajo.</a:t>
            </a:r>
          </a:p>
          <a:p>
            <a:pPr eaLnBrk="1" hangingPunct="1">
              <a:defRPr/>
            </a:pPr>
            <a:endParaRPr lang="es-ES" dirty="0" smtClean="0"/>
          </a:p>
        </p:txBody>
      </p:sp>
      <p:pic>
        <p:nvPicPr>
          <p:cNvPr id="26630" name="Picture 6" descr="http://2.bp.blogspot.com/_C2Bz0dUo6QQ/SU8RFVgf-GI/AAAAAAAAANM/R55IxKhcPJ0/s400/einsten_ha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857232"/>
            <a:ext cx="4429156" cy="571504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320088" cy="3524250"/>
          </a:xfrm>
        </p:spPr>
        <p:txBody>
          <a:bodyPr/>
          <a:lstStyle/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dirty="0" smtClean="0">
                <a:latin typeface="Comic Sans MS" pitchFamily="66" charset="0"/>
              </a:rPr>
              <a:t>Es deportado a México donde, junto a otros intelectuales, funda el </a:t>
            </a:r>
            <a:r>
              <a:rPr lang="es-ES" b="1" dirty="0" smtClean="0">
                <a:solidFill>
                  <a:srgbClr val="FFFF00"/>
                </a:solidFill>
                <a:latin typeface="Comic Sans MS" pitchFamily="66" charset="0"/>
              </a:rPr>
              <a:t>APRA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dirty="0" smtClean="0">
                <a:latin typeface="Comic Sans MS" pitchFamily="66" charset="0"/>
              </a:rPr>
              <a:t>(Alianza Popular Revolucionaria Americana) en 1924.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dirty="0" smtClean="0">
                <a:latin typeface="Comic Sans MS" pitchFamily="66" charset="0"/>
              </a:rPr>
              <a:t>Participa como candidato presidencial en las elecciones de 1931.</a:t>
            </a:r>
          </a:p>
          <a:p>
            <a:pPr eaLnBrk="1" hangingPunct="1">
              <a:defRPr/>
            </a:pPr>
            <a:endParaRPr lang="es-ES" dirty="0" smtClean="0"/>
          </a:p>
        </p:txBody>
      </p:sp>
      <p:pic>
        <p:nvPicPr>
          <p:cNvPr id="22532" name="Picture 4" descr="http://www.vanguardiaaprista.com/imagenes/0808lib4_2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6357950" y="3500438"/>
            <a:ext cx="2592387" cy="31686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533" name="Picture 5" descr="Ver imagen en tamaño completo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500034" y="3500438"/>
            <a:ext cx="2500330" cy="314327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534" name="Picture 6" descr="http://bp3.blogger.com/_3q8ajtXKJHk/R6jS-jJrQFI/AAAAAAAAASE/r-xhCoEJ9cI/s400/estrella100+por+siempre+aprista.jpg"/>
          <p:cNvPicPr>
            <a:picLocks noChangeAspect="1" noChangeArrowheads="1"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3357554" y="3857628"/>
            <a:ext cx="2643206" cy="25209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13665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" dirty="0" smtClean="0">
                <a:solidFill>
                  <a:srgbClr val="FF0000"/>
                </a:solidFill>
                <a:latin typeface="Algerian" pitchFamily="82" charset="0"/>
              </a:rPr>
              <a:t>CARACTERÍSTICAS DEL PERÚ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785794"/>
            <a:ext cx="8229600" cy="58578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es-ES" sz="2800" dirty="0" smtClean="0">
              <a:latin typeface="Comic Sans MS" pitchFamily="66" charset="0"/>
            </a:endParaRP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dirty="0" smtClean="0">
                <a:latin typeface="Comic Sans MS" pitchFamily="66" charset="0"/>
              </a:rPr>
              <a:t>Prevalecen las </a:t>
            </a:r>
            <a:r>
              <a:rPr lang="es-ES" b="1" dirty="0" smtClean="0">
                <a:solidFill>
                  <a:srgbClr val="FFFF00"/>
                </a:solidFill>
                <a:latin typeface="Comic Sans MS" pitchFamily="66" charset="0"/>
              </a:rPr>
              <a:t>relaciones feudales</a:t>
            </a:r>
            <a:r>
              <a:rPr lang="es-ES" dirty="0" smtClean="0">
                <a:latin typeface="Comic Sans MS" pitchFamily="66" charset="0"/>
              </a:rPr>
              <a:t>: La clase dominante estaba compuesta por un conjunto de gamonales.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Tx/>
              <a:buNone/>
              <a:defRPr/>
            </a:pPr>
            <a:endParaRPr lang="es-ES" sz="2800" dirty="0" smtClean="0">
              <a:latin typeface="Comic Sans MS" pitchFamily="66" charset="0"/>
            </a:endParaRP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Tx/>
              <a:buNone/>
              <a:defRPr/>
            </a:pPr>
            <a:endParaRPr lang="es-ES" sz="2800" dirty="0" smtClean="0">
              <a:latin typeface="Comic Sans MS" pitchFamily="66" charset="0"/>
            </a:endParaRP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dirty="0" smtClean="0">
                <a:latin typeface="Comic Sans MS" pitchFamily="66" charset="0"/>
              </a:rPr>
              <a:t>La industria se encontraba apenas en sus inicios: </a:t>
            </a:r>
            <a:r>
              <a:rPr lang="es-ES" b="1" dirty="0" smtClean="0">
                <a:solidFill>
                  <a:srgbClr val="FFFF00"/>
                </a:solidFill>
                <a:latin typeface="Comic Sans MS" pitchFamily="66" charset="0"/>
              </a:rPr>
              <a:t>La burguesía nacional era incipiente y el proletariado demasiado joven y numéricamente reducido</a:t>
            </a:r>
            <a:r>
              <a:rPr lang="es-ES" dirty="0" smtClean="0">
                <a:latin typeface="Comic Sans MS" pitchFamily="66" charset="0"/>
              </a:rPr>
              <a:t>.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Tx/>
              <a:buNone/>
              <a:defRPr/>
            </a:pPr>
            <a:endParaRPr lang="es-ES" sz="2800" dirty="0" smtClean="0">
              <a:latin typeface="Comic Sans MS" pitchFamily="66" charset="0"/>
            </a:endParaRP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Tx/>
              <a:buNone/>
              <a:defRPr/>
            </a:pPr>
            <a:endParaRPr lang="es-ES" dirty="0" smtClean="0">
              <a:latin typeface="Comic Sans MS" pitchFamily="66" charset="0"/>
            </a:endParaRP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b="1" dirty="0" smtClean="0">
                <a:solidFill>
                  <a:srgbClr val="FFFF00"/>
                </a:solidFill>
                <a:latin typeface="Comic Sans MS" pitchFamily="66" charset="0"/>
              </a:rPr>
              <a:t>No podía pasarse de una sociedad feudal a una sociedad socialista.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céano">
  <a:themeElements>
    <a:clrScheme name="Océano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éan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éano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265</TotalTime>
  <Words>1263</Words>
  <Application>Microsoft Office PowerPoint</Application>
  <PresentationFormat>Presentación en pantalla (4:3)</PresentationFormat>
  <Paragraphs>112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Océano</vt:lpstr>
      <vt:lpstr>    NUEVOS PARTIDOS POLÍTICOS: EL APRA Y EL PARTIDO SOCIALISTA</vt:lpstr>
      <vt:lpstr>CONTEXTO INTERNACIONAL</vt:lpstr>
      <vt:lpstr>Diapositiva 3</vt:lpstr>
      <vt:lpstr>CONTEXTO LOCAL</vt:lpstr>
      <vt:lpstr>Diapositiva 5</vt:lpstr>
      <vt:lpstr>IDEAS DE HAYA DE LA TORRE</vt:lpstr>
      <vt:lpstr>Diapositiva 7</vt:lpstr>
      <vt:lpstr>Diapositiva 8</vt:lpstr>
      <vt:lpstr>CARACTERÍSTICAS DEL PERÚ</vt:lpstr>
      <vt:lpstr>Diapositiva 10</vt:lpstr>
      <vt:lpstr>Diapositiva 11</vt:lpstr>
      <vt:lpstr>Diapositiva 12</vt:lpstr>
      <vt:lpstr>TOMA DEL PODER</vt:lpstr>
      <vt:lpstr>Diapositiva 14</vt:lpstr>
      <vt:lpstr>IDEAS DE MARIÁTEGUI</vt:lpstr>
      <vt:lpstr>Diapositiva 16</vt:lpstr>
      <vt:lpstr>Diapositiva 17</vt:lpstr>
      <vt:lpstr>Diapositiva 18</vt:lpstr>
      <vt:lpstr>CARACTERÍSTICAS DEL PERÚ Y SU RELACIÓN CON EL IMPERIALISMO</vt:lpstr>
      <vt:lpstr>Diapositiva 20</vt:lpstr>
      <vt:lpstr>Diapositiva 21</vt:lpstr>
      <vt:lpstr>Diapositiva 22</vt:lpstr>
      <vt:lpstr>Diapositiva 23</vt:lpstr>
      <vt:lpstr>Diapositiva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NUEVOS PARTIDOS POLÍTICOS: EL APRA Y EL PARTIDO SOCIALISTA</dc:title>
  <dc:creator>Jeannet</dc:creator>
  <cp:lastModifiedBy>Carlos</cp:lastModifiedBy>
  <cp:revision>19</cp:revision>
  <dcterms:created xsi:type="dcterms:W3CDTF">2009-04-14T14:35:19Z</dcterms:created>
  <dcterms:modified xsi:type="dcterms:W3CDTF">2011-08-15T01:14:48Z</dcterms:modified>
</cp:coreProperties>
</file>