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59" r:id="rId5"/>
    <p:sldId id="279" r:id="rId6"/>
    <p:sldId id="260" r:id="rId7"/>
    <p:sldId id="261" r:id="rId8"/>
    <p:sldId id="262" r:id="rId9"/>
    <p:sldId id="278" r:id="rId10"/>
    <p:sldId id="286" r:id="rId11"/>
    <p:sldId id="280" r:id="rId12"/>
    <p:sldId id="277" r:id="rId13"/>
    <p:sldId id="281" r:id="rId14"/>
    <p:sldId id="288" r:id="rId15"/>
    <p:sldId id="289" r:id="rId16"/>
    <p:sldId id="283" r:id="rId17"/>
    <p:sldId id="290" r:id="rId18"/>
    <p:sldId id="282" r:id="rId19"/>
    <p:sldId id="284" r:id="rId20"/>
    <p:sldId id="291" r:id="rId21"/>
    <p:sldId id="263" r:id="rId22"/>
    <p:sldId id="292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587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es-ES" sz="2800" dirty="0"/>
              <a:t>PRODUCCIÓN INDUSTRIAL (1926-1937)</a:t>
            </a:r>
          </a:p>
        </c:rich>
      </c:tx>
      <c:layout>
        <c:manualLayout>
          <c:xMode val="edge"/>
          <c:yMode val="edge"/>
          <c:x val="0.12573611111111119"/>
          <c:y val="4.0972295129775481E-2"/>
        </c:manualLayout>
      </c:layout>
      <c:spPr>
        <a:noFill/>
        <a:ln w="39328">
          <a:noFill/>
        </a:ln>
      </c:spPr>
    </c:title>
    <c:plotArea>
      <c:layout>
        <c:manualLayout>
          <c:layoutTarget val="inner"/>
          <c:xMode val="edge"/>
          <c:yMode val="edge"/>
          <c:x val="0.12214983713355049"/>
          <c:y val="0.17812500000000001"/>
          <c:w val="0.65798045602605992"/>
          <c:h val="0.65937500000000127"/>
        </c:manualLayout>
      </c:layout>
      <c:lineChart>
        <c:grouping val="standard"/>
        <c:ser>
          <c:idx val="0"/>
          <c:order val="0"/>
          <c:tx>
            <c:strRef>
              <c:f>Hoja1!$B$2</c:f>
              <c:strCache>
                <c:ptCount val="1"/>
                <c:pt idx="0">
                  <c:v>USA</c:v>
                </c:pt>
              </c:strCache>
            </c:strRef>
          </c:tx>
          <c:spPr>
            <a:ln w="19664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Hoja1!$A$3:$A$14</c:f>
              <c:strCache>
                <c:ptCount val="12"/>
                <c:pt idx="0">
                  <c:v>AÑO 1926</c:v>
                </c:pt>
                <c:pt idx="1">
                  <c:v>AÑO 1927</c:v>
                </c:pt>
                <c:pt idx="2">
                  <c:v>AÑO 1928</c:v>
                </c:pt>
                <c:pt idx="3">
                  <c:v>AÑO 1929</c:v>
                </c:pt>
                <c:pt idx="4">
                  <c:v>AÑO 1930</c:v>
                </c:pt>
                <c:pt idx="5">
                  <c:v>AÑO 1931</c:v>
                </c:pt>
                <c:pt idx="6">
                  <c:v>AÑO 1932</c:v>
                </c:pt>
                <c:pt idx="7">
                  <c:v>AÑO 1933</c:v>
                </c:pt>
                <c:pt idx="8">
                  <c:v>AÑO 1934</c:v>
                </c:pt>
                <c:pt idx="9">
                  <c:v>AÑO 1935</c:v>
                </c:pt>
                <c:pt idx="10">
                  <c:v>AÑO 1936</c:v>
                </c:pt>
                <c:pt idx="11">
                  <c:v>AÑO 1937</c:v>
                </c:pt>
              </c:strCache>
            </c:strRef>
          </c:cat>
          <c:val>
            <c:numRef>
              <c:f>Hoja1!$B$3:$B$14</c:f>
              <c:numCache>
                <c:formatCode>General</c:formatCode>
                <c:ptCount val="12"/>
                <c:pt idx="0">
                  <c:v>162</c:v>
                </c:pt>
                <c:pt idx="1">
                  <c:v>160</c:v>
                </c:pt>
                <c:pt idx="2">
                  <c:v>170</c:v>
                </c:pt>
                <c:pt idx="3">
                  <c:v>180</c:v>
                </c:pt>
                <c:pt idx="4">
                  <c:v>150</c:v>
                </c:pt>
                <c:pt idx="5">
                  <c:v>120</c:v>
                </c:pt>
                <c:pt idx="6">
                  <c:v>105</c:v>
                </c:pt>
                <c:pt idx="7">
                  <c:v>110</c:v>
                </c:pt>
                <c:pt idx="8">
                  <c:v>120</c:v>
                </c:pt>
                <c:pt idx="9">
                  <c:v>140</c:v>
                </c:pt>
                <c:pt idx="10">
                  <c:v>170</c:v>
                </c:pt>
                <c:pt idx="11">
                  <c:v>180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REINO UNIDO</c:v>
                </c:pt>
              </c:strCache>
            </c:strRef>
          </c:tx>
          <c:spPr>
            <a:ln w="19664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Hoja1!$A$3:$A$14</c:f>
              <c:strCache>
                <c:ptCount val="12"/>
                <c:pt idx="0">
                  <c:v>AÑO 1926</c:v>
                </c:pt>
                <c:pt idx="1">
                  <c:v>AÑO 1927</c:v>
                </c:pt>
                <c:pt idx="2">
                  <c:v>AÑO 1928</c:v>
                </c:pt>
                <c:pt idx="3">
                  <c:v>AÑO 1929</c:v>
                </c:pt>
                <c:pt idx="4">
                  <c:v>AÑO 1930</c:v>
                </c:pt>
                <c:pt idx="5">
                  <c:v>AÑO 1931</c:v>
                </c:pt>
                <c:pt idx="6">
                  <c:v>AÑO 1932</c:v>
                </c:pt>
                <c:pt idx="7">
                  <c:v>AÑO 1933</c:v>
                </c:pt>
                <c:pt idx="8">
                  <c:v>AÑO 1934</c:v>
                </c:pt>
                <c:pt idx="9">
                  <c:v>AÑO 1935</c:v>
                </c:pt>
                <c:pt idx="10">
                  <c:v>AÑO 1936</c:v>
                </c:pt>
                <c:pt idx="11">
                  <c:v>AÑO 1937</c:v>
                </c:pt>
              </c:strCache>
            </c:strRef>
          </c:cat>
          <c:val>
            <c:numRef>
              <c:f>Hoja1!$C$3:$C$14</c:f>
              <c:numCache>
                <c:formatCode>General</c:formatCode>
                <c:ptCount val="12"/>
                <c:pt idx="0">
                  <c:v>70</c:v>
                </c:pt>
                <c:pt idx="1">
                  <c:v>90</c:v>
                </c:pt>
                <c:pt idx="2">
                  <c:v>90</c:v>
                </c:pt>
                <c:pt idx="3">
                  <c:v>98</c:v>
                </c:pt>
                <c:pt idx="4">
                  <c:v>88</c:v>
                </c:pt>
                <c:pt idx="5">
                  <c:v>78</c:v>
                </c:pt>
                <c:pt idx="6">
                  <c:v>75</c:v>
                </c:pt>
                <c:pt idx="7">
                  <c:v>80</c:v>
                </c:pt>
                <c:pt idx="8">
                  <c:v>90</c:v>
                </c:pt>
                <c:pt idx="9">
                  <c:v>92</c:v>
                </c:pt>
                <c:pt idx="10">
                  <c:v>100</c:v>
                </c:pt>
                <c:pt idx="11">
                  <c:v>108</c:v>
                </c:pt>
              </c:numCache>
            </c:numRef>
          </c:val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ALEMANIA</c:v>
                </c:pt>
              </c:strCache>
            </c:strRef>
          </c:tx>
          <c:spPr>
            <a:ln w="19664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Hoja1!$A$3:$A$14</c:f>
              <c:strCache>
                <c:ptCount val="12"/>
                <c:pt idx="0">
                  <c:v>AÑO 1926</c:v>
                </c:pt>
                <c:pt idx="1">
                  <c:v>AÑO 1927</c:v>
                </c:pt>
                <c:pt idx="2">
                  <c:v>AÑO 1928</c:v>
                </c:pt>
                <c:pt idx="3">
                  <c:v>AÑO 1929</c:v>
                </c:pt>
                <c:pt idx="4">
                  <c:v>AÑO 1930</c:v>
                </c:pt>
                <c:pt idx="5">
                  <c:v>AÑO 1931</c:v>
                </c:pt>
                <c:pt idx="6">
                  <c:v>AÑO 1932</c:v>
                </c:pt>
                <c:pt idx="7">
                  <c:v>AÑO 1933</c:v>
                </c:pt>
                <c:pt idx="8">
                  <c:v>AÑO 1934</c:v>
                </c:pt>
                <c:pt idx="9">
                  <c:v>AÑO 1935</c:v>
                </c:pt>
                <c:pt idx="10">
                  <c:v>AÑO 1936</c:v>
                </c:pt>
                <c:pt idx="11">
                  <c:v>AÑO 1937</c:v>
                </c:pt>
              </c:strCache>
            </c:strRef>
          </c:cat>
          <c:val>
            <c:numRef>
              <c:f>Hoja1!$D$3:$D$14</c:f>
              <c:numCache>
                <c:formatCode>General</c:formatCode>
                <c:ptCount val="12"/>
                <c:pt idx="0">
                  <c:v>92</c:v>
                </c:pt>
                <c:pt idx="1">
                  <c:v>117</c:v>
                </c:pt>
                <c:pt idx="2">
                  <c:v>117</c:v>
                </c:pt>
                <c:pt idx="3">
                  <c:v>120</c:v>
                </c:pt>
                <c:pt idx="4">
                  <c:v>103</c:v>
                </c:pt>
                <c:pt idx="5">
                  <c:v>90</c:v>
                </c:pt>
                <c:pt idx="6">
                  <c:v>70</c:v>
                </c:pt>
                <c:pt idx="7">
                  <c:v>75</c:v>
                </c:pt>
                <c:pt idx="8">
                  <c:v>93</c:v>
                </c:pt>
                <c:pt idx="9">
                  <c:v>110</c:v>
                </c:pt>
                <c:pt idx="10">
                  <c:v>130</c:v>
                </c:pt>
                <c:pt idx="11">
                  <c:v>138</c:v>
                </c:pt>
              </c:numCache>
            </c:numRef>
          </c:val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FRANCIA</c:v>
                </c:pt>
              </c:strCache>
            </c:strRef>
          </c:tx>
          <c:spPr>
            <a:ln w="19664">
              <a:solidFill>
                <a:srgbClr val="00FFFF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Hoja1!$A$3:$A$14</c:f>
              <c:strCache>
                <c:ptCount val="12"/>
                <c:pt idx="0">
                  <c:v>AÑO 1926</c:v>
                </c:pt>
                <c:pt idx="1">
                  <c:v>AÑO 1927</c:v>
                </c:pt>
                <c:pt idx="2">
                  <c:v>AÑO 1928</c:v>
                </c:pt>
                <c:pt idx="3">
                  <c:v>AÑO 1929</c:v>
                </c:pt>
                <c:pt idx="4">
                  <c:v>AÑO 1930</c:v>
                </c:pt>
                <c:pt idx="5">
                  <c:v>AÑO 1931</c:v>
                </c:pt>
                <c:pt idx="6">
                  <c:v>AÑO 1932</c:v>
                </c:pt>
                <c:pt idx="7">
                  <c:v>AÑO 1933</c:v>
                </c:pt>
                <c:pt idx="8">
                  <c:v>AÑO 1934</c:v>
                </c:pt>
                <c:pt idx="9">
                  <c:v>AÑO 1935</c:v>
                </c:pt>
                <c:pt idx="10">
                  <c:v>AÑO 1936</c:v>
                </c:pt>
                <c:pt idx="11">
                  <c:v>AÑO 1937</c:v>
                </c:pt>
              </c:strCache>
            </c:strRef>
          </c:cat>
          <c:val>
            <c:numRef>
              <c:f>Hoja1!$E$3:$E$14</c:f>
              <c:numCache>
                <c:formatCode>General</c:formatCode>
                <c:ptCount val="12"/>
                <c:pt idx="0">
                  <c:v>122</c:v>
                </c:pt>
                <c:pt idx="1">
                  <c:v>110</c:v>
                </c:pt>
                <c:pt idx="2">
                  <c:v>126</c:v>
                </c:pt>
                <c:pt idx="3">
                  <c:v>140</c:v>
                </c:pt>
                <c:pt idx="4">
                  <c:v>138</c:v>
                </c:pt>
                <c:pt idx="5">
                  <c:v>120</c:v>
                </c:pt>
                <c:pt idx="6">
                  <c:v>100</c:v>
                </c:pt>
                <c:pt idx="7">
                  <c:v>108</c:v>
                </c:pt>
                <c:pt idx="8">
                  <c:v>105</c:v>
                </c:pt>
                <c:pt idx="9">
                  <c:v>100</c:v>
                </c:pt>
                <c:pt idx="10">
                  <c:v>105</c:v>
                </c:pt>
                <c:pt idx="11">
                  <c:v>110</c:v>
                </c:pt>
              </c:numCache>
            </c:numRef>
          </c:val>
        </c:ser>
        <c:marker val="1"/>
        <c:axId val="89305088"/>
        <c:axId val="89307008"/>
      </c:lineChart>
      <c:catAx>
        <c:axId val="89305088"/>
        <c:scaling>
          <c:orientation val="minMax"/>
        </c:scaling>
        <c:axPos val="b"/>
        <c:majorGridlines>
          <c:spPr>
            <a:ln w="491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9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3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9307008"/>
        <c:crosses val="autoZero"/>
        <c:auto val="1"/>
        <c:lblAlgn val="ctr"/>
        <c:lblOffset val="100"/>
        <c:tickLblSkip val="1"/>
        <c:tickMarkSkip val="1"/>
      </c:catAx>
      <c:valAx>
        <c:axId val="89307008"/>
        <c:scaling>
          <c:orientation val="minMax"/>
        </c:scaling>
        <c:axPos val="l"/>
        <c:majorGridlines>
          <c:spPr>
            <a:ln w="491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316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ES"/>
                  <a:t>iNDICE ( 100=1913)</a:t>
                </a:r>
              </a:p>
            </c:rich>
          </c:tx>
          <c:layout>
            <c:manualLayout>
              <c:xMode val="edge"/>
              <c:yMode val="edge"/>
              <c:x val="4.2345276872964167E-2"/>
              <c:y val="0.35000000000000031"/>
            </c:manualLayout>
          </c:layout>
          <c:spPr>
            <a:noFill/>
            <a:ln w="39328">
              <a:noFill/>
            </a:ln>
          </c:spPr>
        </c:title>
        <c:numFmt formatCode="General" sourceLinked="1"/>
        <c:tickLblPos val="nextTo"/>
        <c:spPr>
          <a:ln w="491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1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9305088"/>
        <c:crosses val="autoZero"/>
        <c:crossBetween val="between"/>
      </c:valAx>
      <c:spPr>
        <a:solidFill>
          <a:srgbClr val="FFCC99"/>
        </a:solidFill>
        <a:ln w="1966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944625407166126"/>
          <c:y val="0.28125"/>
          <c:w val="0.16775244299674313"/>
          <c:h val="0.44062500000000032"/>
        </c:manualLayout>
      </c:layout>
      <c:spPr>
        <a:solidFill>
          <a:srgbClr val="FFFFFF"/>
        </a:solidFill>
        <a:ln w="4916">
          <a:solidFill>
            <a:srgbClr val="000000"/>
          </a:solidFill>
          <a:prstDash val="solid"/>
        </a:ln>
      </c:spPr>
      <c:txPr>
        <a:bodyPr/>
        <a:lstStyle/>
        <a:p>
          <a:pPr>
            <a:defRPr sz="1277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</c:chart>
  <c:spPr>
    <a:solidFill>
      <a:srgbClr val="FFFFFF"/>
    </a:solidFill>
    <a:ln w="4916">
      <a:solidFill>
        <a:srgbClr val="000000"/>
      </a:solidFill>
      <a:prstDash val="solid"/>
    </a:ln>
  </c:spPr>
  <c:txPr>
    <a:bodyPr/>
    <a:lstStyle/>
    <a:p>
      <a:pPr>
        <a:defRPr sz="26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8D093-38AA-4652-8C5D-E21E11A8E505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1E3DC-7243-4E03-AEB0-C34B7685C4D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9A138-D564-41B4-A44A-69FE2374AAD3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6BB3D-8C48-4D58-B88C-DB94E138C85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F775B-EFD6-43C4-9075-B553DDB53920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FFE64-777D-4E73-9C14-8B2DDEDC852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E63EC-0E37-460F-B5A8-F85FD31C14DB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82FC5-972C-446F-A94B-5CAB871980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828F6-E593-426F-99FC-5A850EB70CE3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27728-6773-4DA7-8208-865D975B8D9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E6A1E-607F-4DBA-A91A-E59274A921CE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22FBD-A742-4EAE-B0C6-15325BF365B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FA288-3339-49FF-B4F7-A380990A2251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897AE-A489-4B90-B517-87A4D97F119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339FA0-1A40-490E-A102-AA5B63DB3795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E2A27-4920-4296-AA36-23C8F8756C5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46527-B22D-4125-A8E6-2641ADE8E66B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124FB-715E-436E-A72A-831B21ED3A2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FF45E-542A-435D-A811-E3E0B4359049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912CE-DC11-4D1B-B528-A3DAD345C8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C9E0699A-1270-40D0-9F66-195B517942B9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F0C46E8C-15DE-4EC2-A73C-29E212BDD1A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B5A6033-95B3-41A2-AE57-8F1AF816272D}" type="datetimeFigureOut">
              <a:rPr lang="es-ES" smtClean="0"/>
              <a:pPr>
                <a:defRPr/>
              </a:pPr>
              <a:t>11/07/2012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170BB6E3-022D-495F-97D2-9C64B8E55AA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reloj.files.wordpress.com/2008/12/19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4500594" cy="350046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2774" name="Picture 6" descr="http://4.bp.blogspot.com/_ZpjzFunQmXU/SOYJSsiRLCI/AAAAAAAABL0/4VdrFc52ybU/s400/crack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290"/>
            <a:ext cx="4143405" cy="650085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32776" name="Picture 8" descr="http://salvadortejedor.files.wordpress.com/2008/10/recordando19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929063"/>
            <a:ext cx="4429156" cy="273843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sp>
        <p:nvSpPr>
          <p:cNvPr id="3078" name="8 CuadroTexto"/>
          <p:cNvSpPr txBox="1">
            <a:spLocks noChangeArrowheads="1"/>
          </p:cNvSpPr>
          <p:nvPr/>
        </p:nvSpPr>
        <p:spPr bwMode="auto">
          <a:xfrm>
            <a:off x="1071563" y="1928813"/>
            <a:ext cx="73580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60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29000"/>
                    </a:prstClr>
                  </a:innerShdw>
                </a:effectLst>
                <a:latin typeface="Algerian" pitchFamily="82" charset="0"/>
              </a:rPr>
              <a:t>LA CRISIS CAPITALISTA DE 1929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FdJJ4fsQX-g/S5kY_Ye7v1I/AAAAAAAADH8/GNFGqqI3x4Q/s1600/Imagen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5" name="Picture 4" descr="http://www.peatom.info/images/2008/08/21/crash-1929.revi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000496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12291" name="Picture 2" descr="http://elanalisistecnico.com/wp-content/uploads/2008/09/dj29-20080903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rgbClr val="FFFF00"/>
                </a:solidFill>
                <a:latin typeface="Algerian" pitchFamily="82" charset="0"/>
                <a:cs typeface="Arial" pitchFamily="34" charset="0"/>
              </a:rPr>
              <a:t>REACCIÓN DE OTROS SECTORES DE LA ECONOMÍA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775191"/>
            <a:ext cx="8715436" cy="4868519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Quiebra de empresas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no solo por la sobreproducción sino por sus deudas con los bancos (Muchas empresas se prestaron dinero para comprar acciones).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cierre de empresas trajo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desempleo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(13 millones perdieron su trabajo).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Quiebra de bancos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ya que  no pueden recuperar los préstamos realizados.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Las personas necesitan dinero para pagar sus deudas.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Venden sus posesiones a precios bajísimos.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.bp.blogspot.com/-0LGT1e0YKx0/TbHcoZmGRdI/AAAAAAAAAQI/79gbPpaRyiE/s1600/CRISIS+DE+1929+DESEMPL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9460" name="Picture 4" descr="http://myvoicealoud.files.wordpress.com/2012/02/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losmediospelosargentinos.files.wordpress.com/2008/10/crack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undoplus.tv/imagenes/noticias/programacion/crack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2770" name="Picture 2" descr="http://www.plazadelosmartires.com.mx/wp-content/uploads/2011/08/crisis-del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1500188" y="857250"/>
            <a:ext cx="7186612" cy="560388"/>
          </a:xfrm>
        </p:spPr>
        <p:txBody>
          <a:bodyPr>
            <a:normAutofit fontScale="90000"/>
          </a:bodyPr>
          <a:lstStyle/>
          <a:p>
            <a:pPr eaLnBrk="1" hangingPunct="1"/>
            <a:endParaRPr lang="es-ES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4" name="Picture 2" descr="crisis 29 y eeu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2.bp.blogspot.com/_pJwhq8d2yz4/S_BdfKlzCzI/AAAAAAAAAAM/AKxrJWAUiMo/s400/LA%2BCRISIS%2BECON%25C3%2593MICA%2BDE%2B1929%2BY%2BLA%2BGRAN%2BDEPRESI%25C3%2593N%2B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icaturas de crisis"/>
          <p:cNvPicPr>
            <a:picLocks noChangeAspect="1" noChangeArrowheads="1"/>
          </p:cNvPicPr>
          <p:nvPr/>
        </p:nvPicPr>
        <p:blipFill>
          <a:blip r:embed="rId3"/>
          <a:srcRect l="17349" b="55421"/>
          <a:stretch>
            <a:fillRect/>
          </a:stretch>
        </p:blipFill>
        <p:spPr bwMode="auto">
          <a:xfrm>
            <a:off x="0" y="0"/>
            <a:ext cx="478631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ricaturas de crisis"/>
          <p:cNvPicPr>
            <a:picLocks noChangeAspect="1" noChangeArrowheads="1"/>
          </p:cNvPicPr>
          <p:nvPr/>
        </p:nvPicPr>
        <p:blipFill>
          <a:blip r:embed="rId3"/>
          <a:srcRect l="18228" t="48102" b="2531"/>
          <a:stretch>
            <a:fillRect/>
          </a:stretch>
        </p:blipFill>
        <p:spPr bwMode="auto">
          <a:xfrm>
            <a:off x="4786314" y="0"/>
            <a:ext cx="4357686" cy="49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5 Rectángulo"/>
          <p:cNvSpPr>
            <a:spLocks noChangeArrowheads="1"/>
          </p:cNvSpPr>
          <p:nvPr/>
        </p:nvSpPr>
        <p:spPr bwMode="auto">
          <a:xfrm>
            <a:off x="785786" y="5072074"/>
            <a:ext cx="7715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dirty="0">
                <a:latin typeface="Comic Sans MS" pitchFamily="66" charset="0"/>
              </a:rPr>
              <a:t>Aquí se evidencia como veía un dibujante de la época la crisis económica: stocks acumulados o pudriéndose en los muelles, mientras el ama de casa no puede comprar lo necesario.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sz="4400" dirty="0" smtClean="0">
                <a:solidFill>
                  <a:srgbClr val="FFFF00"/>
                </a:solidFill>
                <a:latin typeface="Algerian" pitchFamily="82" charset="0"/>
              </a:rPr>
              <a:t>FUNCIONAMIENTO DE LA ECONOMÍA CAPITALISTA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8736"/>
            <a:ext cx="9143999" cy="5429263"/>
          </a:xfrm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Las empresas privadas están en permanente 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competencia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Esta competencia las obliga a mejorar sus aparatos productivos  (desarrollo de la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tecnología)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tecnología poco a poco va desplazando a grandes cantidades de obreros. El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desempleo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aumenta.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sistema capitalista puede funcionar con una cierta cantidad de población desempleada.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Pero en cierto momento el desempleo es superior a la producción.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Crisis de sobreproducción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Se produce más de lo que se puede comprar...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arm7.staticflickr.com/6076/6114848814_943f405520_z.jpg"/>
          <p:cNvPicPr>
            <a:picLocks noChangeAspect="1" noChangeArrowheads="1"/>
          </p:cNvPicPr>
          <p:nvPr/>
        </p:nvPicPr>
        <p:blipFill>
          <a:blip r:embed="rId2"/>
          <a:srcRect l="3516" t="10938" r="3906" b="78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rgbClr val="FFFF00"/>
                </a:solidFill>
                <a:latin typeface="Algerian" pitchFamily="82" charset="0"/>
              </a:rPr>
              <a:t>ROOSEVELT Y EL NEW DEAL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0" cy="4525963"/>
          </a:xfrm>
        </p:spPr>
        <p:txBody>
          <a:bodyPr rtlCol="0">
            <a:normAutofit fontScale="7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Estado interviene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la economía: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Inversiones en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obras públicas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para generar empleo e incentivar la demanda.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Emisión de dinero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para incentivar el consumo.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Incrementar los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salarios.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Controlar los precios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 los productos y subvencionar a las empresas.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Programa de seguridad social.</a:t>
            </a:r>
          </a:p>
        </p:txBody>
      </p:sp>
      <p:pic>
        <p:nvPicPr>
          <p:cNvPr id="18436" name="Picture 2" descr="http://3.bp.blogspot.com/_K9ic6CASKIs/SlSx0cK3-5I/AAAAAAAAA2I/mN0M-Lw1O1E/s400/new_de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714500"/>
            <a:ext cx="3238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xtimeline.com/__UserPic_Large/3785/ELT200712220051508651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FF00"/>
                </a:solidFill>
                <a:latin typeface="Algerian" pitchFamily="82" charset="0"/>
              </a:rPr>
              <a:t>LOS FELICES AÑOS 20’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775191"/>
            <a:ext cx="4714908" cy="462560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Expansión de la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producción industrial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Estados Unidos. Producción en serie.</a:t>
            </a:r>
          </a:p>
          <a:p>
            <a:pPr algn="just"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industria que más creció fue la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automotriz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y la de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productos eléctricos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Expansión de la 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producción agraria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ES" dirty="0"/>
          </a:p>
        </p:txBody>
      </p:sp>
      <p:pic>
        <p:nvPicPr>
          <p:cNvPr id="4" name="Picture 2" descr="http://1.bp.blogspot.com/_B9iC1HJ8Sw4/SaOGulHJLhI/AAAAAAAAAFU/qwnK2GvtXhw/s320/Charleston_all_Stars_691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3643338" cy="2286016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4" descr="http://www.biografiasyvidas.com/monografia/ford/fotos/ford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71942"/>
            <a:ext cx="3643338" cy="257176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rgbClr val="FFFF00"/>
                </a:solidFill>
                <a:latin typeface="Algerian" pitchFamily="82" charset="0"/>
              </a:rPr>
              <a:t>LOS FELICES AÑOS 20’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-214346" y="2357431"/>
            <a:ext cx="3143273" cy="314327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DESARROLLO DEL APARATO PRODUCTIVO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3286116" y="1643050"/>
            <a:ext cx="5643602" cy="52149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Más asalariados / Aumenta el consumo.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crédito también incentiva el consumo.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Las empresas necesitan capital ante el aumento de la demanda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Emiten acciones)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Es rentable comprar acciones de empresas.</a:t>
            </a:r>
          </a:p>
        </p:txBody>
      </p:sp>
      <p:sp>
        <p:nvSpPr>
          <p:cNvPr id="8" name="7 Abrir llave"/>
          <p:cNvSpPr/>
          <p:nvPr/>
        </p:nvSpPr>
        <p:spPr>
          <a:xfrm>
            <a:off x="2857488" y="1714488"/>
            <a:ext cx="357190" cy="4786346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38" y="1000125"/>
            <a:ext cx="6329362" cy="417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 smtClean="0"/>
          </a:p>
        </p:txBody>
      </p:sp>
      <p:sp>
        <p:nvSpPr>
          <p:cNvPr id="7171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7172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7173" name="Picture 2" descr="http://img.elblogsalmon.com/2007/11/acci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://creoenti2009.files.wordpress.com/2009/05/wall-street-sign1.jpg"/>
          <p:cNvPicPr>
            <a:picLocks noChangeAspect="1" noChangeArrowheads="1"/>
          </p:cNvPicPr>
          <p:nvPr/>
        </p:nvPicPr>
        <p:blipFill>
          <a:blip r:embed="rId3"/>
          <a:srcRect b="32143"/>
          <a:stretch>
            <a:fillRect/>
          </a:stretch>
        </p:blipFill>
        <p:spPr bwMode="auto">
          <a:xfrm>
            <a:off x="4500563" y="0"/>
            <a:ext cx="4643437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http://bertachulvi.files.wordpress.com/2008/10/wall-stre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714625"/>
            <a:ext cx="4643437" cy="414337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>
                <a:solidFill>
                  <a:srgbClr val="FFFF00"/>
                </a:solidFill>
                <a:latin typeface="Algerian" pitchFamily="82" charset="0"/>
              </a:rPr>
              <a:t>LA BOLSA DE VALORES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286388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La empresas emiten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acciones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obtener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capital.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Como las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empresas están en expansión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acciones aumentan su valor.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Pero luego se produce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especulación: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las acciones comienzan a ser comercializadas por encima de su valor real.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precio alto de las acciones no guarda relación con el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valor real de la empresa.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/>
          <a:lstStyle/>
          <a:p>
            <a:pPr algn="ctr" eaLnBrk="1" hangingPunct="1"/>
            <a:r>
              <a:rPr lang="es-ES" dirty="0" smtClean="0">
                <a:solidFill>
                  <a:srgbClr val="FFFF00"/>
                </a:solidFill>
                <a:latin typeface="Algerian" pitchFamily="82" charset="0"/>
              </a:rPr>
              <a:t>LA BOLSA DE VALORES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28638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Sigue en aumento el nivel de compra y venta de acciones.</a:t>
            </a:r>
          </a:p>
          <a:p>
            <a:pPr algn="just" eaLnBrk="1" hangingPunct="1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Todos compran acciones: personas individuales, empresas, bancos, etc. </a:t>
            </a:r>
          </a:p>
          <a:p>
            <a:pPr algn="just" eaLnBrk="1" hangingPunct="1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préstamos de los bancos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se destinan a la  compran de acciones.</a:t>
            </a:r>
          </a:p>
          <a:p>
            <a:pPr algn="just" eaLnBrk="1" hangingPunct="1">
              <a:buFont typeface="Wingdings" pitchFamily="2" charset="2"/>
              <a:buChar char="ü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El Estado no regula esta especulación </a:t>
            </a:r>
            <a:r>
              <a:rPr lang="es-E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(liberalismo económico)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endParaRPr lang="es-ES" dirty="0" smtClean="0"/>
          </a:p>
          <a:p>
            <a:pPr algn="just" eaLnBrk="1" hangingPunct="1"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solidFill>
                  <a:srgbClr val="FF0000"/>
                </a:solidFill>
                <a:latin typeface="Algerian" pitchFamily="82" charset="0"/>
              </a:rPr>
              <a:t>¿POR QUÉ OCURRIÓ LA CRISIS?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28596" y="2071678"/>
            <a:ext cx="2571768" cy="2828931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ECONOMÍA ENTRA EN CRISIS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357554" y="1571612"/>
            <a:ext cx="5572132" cy="5472138"/>
          </a:xfrm>
        </p:spPr>
        <p:txBody>
          <a:bodyPr rtlCol="0">
            <a:normAutofit fontScale="92500" lnSpcReduction="10000"/>
          </a:bodyPr>
          <a:lstStyle/>
          <a:p>
            <a:pPr marL="438150" indent="-4381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Sobreproducción: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 Se produce más de lo que se puede comprar.</a:t>
            </a:r>
          </a:p>
          <a:p>
            <a:pPr marL="438150" indent="-438150" algn="just" eaLnBrk="1" fontAlgn="auto" hangingPunct="1">
              <a:spcAft>
                <a:spcPts val="0"/>
              </a:spcAft>
              <a:buNone/>
              <a:defRPr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Recuperación europea: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No se compra la producción estadounidense.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Las empresas no venden. </a:t>
            </a:r>
            <a:r>
              <a:rPr lang="es-ES" sz="3200" dirty="0" smtClean="0">
                <a:latin typeface="Arial" pitchFamily="34" charset="0"/>
                <a:cs typeface="Arial" pitchFamily="34" charset="0"/>
              </a:rPr>
              <a:t>Grandes pérdidas y disminución de su valor.</a:t>
            </a:r>
          </a:p>
        </p:txBody>
      </p:sp>
      <p:sp>
        <p:nvSpPr>
          <p:cNvPr id="7" name="6 Abrir llave"/>
          <p:cNvSpPr/>
          <p:nvPr/>
        </p:nvSpPr>
        <p:spPr>
          <a:xfrm>
            <a:off x="3000364" y="1714488"/>
            <a:ext cx="357190" cy="471490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FFFF00"/>
                </a:solidFill>
                <a:latin typeface="Algerian" pitchFamily="82" charset="0"/>
              </a:rPr>
              <a:t>REACCIÓN DE LA BOLSA DE VALORES: REFLEJO DEL APARATO PRODUCTIVO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1643050"/>
            <a:ext cx="8929718" cy="4625609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Algunos accionistas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comienzan a vender sus acciones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(Estas están perdiendo su valor por la crisis que atraviesan las empresas).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Miles de accionistas temerosos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pérdida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confianza o pánico financiero)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 inician la venta de millones de acciones: Caída de los precios (24 de octubre de 1929, </a:t>
            </a:r>
            <a:r>
              <a:rPr lang="es-E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jueves negro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se vendieron 13 millones de acciones).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El martes 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29 de octubre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se venden 16 millones de acciones a cotizaciones cada hora más bajas.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372</TotalTime>
  <Words>592</Words>
  <Application>Microsoft Office PowerPoint</Application>
  <PresentationFormat>Presentación en pantalla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Módulo</vt:lpstr>
      <vt:lpstr>Diapositiva 1</vt:lpstr>
      <vt:lpstr>FUNCIONAMIENTO DE LA ECONOMÍA CAPITALISTA</vt:lpstr>
      <vt:lpstr>LOS FELICES AÑOS 20’</vt:lpstr>
      <vt:lpstr>LOS FELICES AÑOS 20’</vt:lpstr>
      <vt:lpstr>Diapositiva 5</vt:lpstr>
      <vt:lpstr>LA BOLSA DE VALORES</vt:lpstr>
      <vt:lpstr>LA BOLSA DE VALORES</vt:lpstr>
      <vt:lpstr>¿POR QUÉ OCURRIÓ LA CRISIS?</vt:lpstr>
      <vt:lpstr>REACCIÓN DE LA BOLSA DE VALORES: REFLEJO DEL APARATO PRODUCTIVO</vt:lpstr>
      <vt:lpstr>Diapositiva 10</vt:lpstr>
      <vt:lpstr>Diapositiva 11</vt:lpstr>
      <vt:lpstr>REACCIÓN DE OTROS SECTORES DE LA ECONOMÍA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ROOSEVELT Y EL NEW DEAL</vt:lpstr>
      <vt:lpstr>Diapositiva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CRISIS CAPITALISTA DE 1929</dc:title>
  <dc:creator>Jeanet</dc:creator>
  <cp:lastModifiedBy>Carlos</cp:lastModifiedBy>
  <cp:revision>40</cp:revision>
  <dcterms:created xsi:type="dcterms:W3CDTF">2010-07-07T07:13:11Z</dcterms:created>
  <dcterms:modified xsi:type="dcterms:W3CDTF">2012-07-11T11:00:28Z</dcterms:modified>
</cp:coreProperties>
</file>