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4"/>
  </p:handout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75" r:id="rId13"/>
    <p:sldId id="276" r:id="rId14"/>
    <p:sldId id="265" r:id="rId15"/>
    <p:sldId id="266" r:id="rId16"/>
    <p:sldId id="267" r:id="rId17"/>
    <p:sldId id="268" r:id="rId18"/>
    <p:sldId id="277" r:id="rId19"/>
    <p:sldId id="269" r:id="rId20"/>
    <p:sldId id="278" r:id="rId21"/>
    <p:sldId id="270" r:id="rId22"/>
    <p:sldId id="271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18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A3E7C7F-CD83-4EBA-981F-67319AB9E814}" type="datetimeFigureOut">
              <a:rPr lang="es-ES"/>
              <a:pPr>
                <a:defRPr/>
              </a:pPr>
              <a:t>02/04/2012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81410F7-4464-414C-982B-EFFA305869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861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8CA43-5272-4575-A4C4-C6E03D4836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08D32-D867-48E1-B131-4B90A18795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DB798-9625-48BF-A3A3-6135C71FE0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05B7-37B4-4710-9BEB-6AF7DE68F3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34665-B74C-41B3-AD3B-53F96065B8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B8574-989B-4206-A846-CD3D5DCC22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9FE52-7CEF-4BCD-B5F5-40C4A9CF87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07655-0ABB-48BB-ADBB-664DF93CCF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5FE49-4E55-4C24-9287-3C905862B4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D54D3-B618-4B10-9C00-11D9E72A0F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4918-35C5-45AA-9A51-F0594ACB52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F4F88AF-0464-4C6F-83B1-D8828BF526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357188"/>
            <a:ext cx="7772400" cy="2378075"/>
          </a:xfrm>
        </p:spPr>
        <p:txBody>
          <a:bodyPr/>
          <a:lstStyle/>
          <a:p>
            <a:pPr eaLnBrk="1" hangingPunct="1">
              <a:defRPr/>
            </a:pPr>
            <a:r>
              <a:rPr lang="es-ES" sz="6000" b="1" dirty="0" smtClean="0">
                <a:solidFill>
                  <a:srgbClr val="FFFF00"/>
                </a:solidFill>
                <a:latin typeface="Rockwell" pitchFamily="18" charset="0"/>
              </a:rPr>
              <a:t>EL ONCENIO DE LEGUÍA</a:t>
            </a:r>
            <a:br>
              <a:rPr lang="es-ES" sz="6000" b="1" dirty="0" smtClean="0">
                <a:solidFill>
                  <a:srgbClr val="FFFF00"/>
                </a:solidFill>
                <a:latin typeface="Rockwell" pitchFamily="18" charset="0"/>
              </a:rPr>
            </a:br>
            <a:r>
              <a:rPr lang="es-ES" sz="6000" b="1" dirty="0" smtClean="0">
                <a:solidFill>
                  <a:srgbClr val="FFFF00"/>
                </a:solidFill>
                <a:latin typeface="Rockwell" pitchFamily="18" charset="0"/>
              </a:rPr>
              <a:t>(1919-1930)</a:t>
            </a:r>
          </a:p>
        </p:txBody>
      </p:sp>
      <p:pic>
        <p:nvPicPr>
          <p:cNvPr id="2051" name="Picture 7" descr="http://2.bp.blogspot.com/_mSqp5Ib-m5U/SaDUpywYC9I/AAAAAAAAANE/7jeajZbRVfw/s200/Legu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928938"/>
            <a:ext cx="3929062" cy="37401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pic>
        <p:nvPicPr>
          <p:cNvPr id="11267" name="Picture 4" descr="leguí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498" r="6470" b="5701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FFFF00"/>
                </a:solidFill>
                <a:latin typeface="Showcard Gothic" pitchFamily="82" charset="0"/>
              </a:rPr>
              <a:t>CARACTERÍSTICAS POLÍTICAS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25"/>
            <a:ext cx="8229600" cy="4524375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4000" b="1" dirty="0" smtClean="0">
                <a:solidFill>
                  <a:srgbClr val="FFFF00"/>
                </a:solidFill>
                <a:latin typeface="Cambria" pitchFamily="18" charset="0"/>
              </a:rPr>
              <a:t>Actitud obsecuente frente a Estados Unidos,</a:t>
            </a:r>
            <a:r>
              <a:rPr lang="es-ES" sz="4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s-ES" sz="4000" dirty="0" smtClean="0">
                <a:latin typeface="Cambria" pitchFamily="18" charset="0"/>
              </a:rPr>
              <a:t>que interviene en la política del Perú</a:t>
            </a:r>
            <a:r>
              <a:rPr lang="es-ES" sz="4000" dirty="0" smtClean="0">
                <a:latin typeface="Cambria" pitchFamily="18" charset="0"/>
              </a:rPr>
              <a:t>.</a:t>
            </a:r>
          </a:p>
          <a:p>
            <a:pPr marL="0" indent="0" algn="just" eaLnBrk="1" hangingPunct="1">
              <a:buNone/>
              <a:defRPr/>
            </a:pPr>
            <a:endParaRPr lang="es-ES" sz="4000" dirty="0" smtClean="0">
              <a:latin typeface="Cambria" pitchFamily="18" charset="0"/>
            </a:endParaRPr>
          </a:p>
          <a:p>
            <a:pPr algn="just" eaLnBrk="1" hangingPunct="1">
              <a:defRPr/>
            </a:pPr>
            <a:r>
              <a:rPr lang="es-ES" sz="4000" dirty="0" smtClean="0">
                <a:latin typeface="Cambria" pitchFamily="18" charset="0"/>
              </a:rPr>
              <a:t>Aparecen propuestas </a:t>
            </a:r>
            <a:r>
              <a:rPr lang="es-ES" sz="4000" b="1" dirty="0" smtClean="0">
                <a:solidFill>
                  <a:srgbClr val="FFFF00"/>
                </a:solidFill>
                <a:latin typeface="Cambria" pitchFamily="18" charset="0"/>
              </a:rPr>
              <a:t>nacionalistas y antiimperialistas</a:t>
            </a:r>
            <a:r>
              <a:rPr lang="es-ES" sz="4000" dirty="0" smtClean="0">
                <a:latin typeface="Cambria" pitchFamily="18" charset="0"/>
              </a:rPr>
              <a:t> (partidos de masas).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pic>
        <p:nvPicPr>
          <p:cNvPr id="13316" name="Picture 4" descr="leguía 001"/>
          <p:cNvPicPr>
            <a:picLocks noChangeAspect="1" noChangeArrowheads="1"/>
          </p:cNvPicPr>
          <p:nvPr/>
        </p:nvPicPr>
        <p:blipFill>
          <a:blip r:embed="rId2"/>
          <a:srcRect l="52959" t="45213" r="2272" b="191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pic>
        <p:nvPicPr>
          <p:cNvPr id="14340" name="Picture 4" descr="leguía 001"/>
          <p:cNvPicPr>
            <a:picLocks noChangeAspect="1" noChangeArrowheads="1"/>
          </p:cNvPicPr>
          <p:nvPr/>
        </p:nvPicPr>
        <p:blipFill>
          <a:blip r:embed="rId2"/>
          <a:srcRect l="50706" t="20375" b="53696"/>
          <a:stretch>
            <a:fillRect/>
          </a:stretch>
        </p:blipFill>
        <p:spPr bwMode="auto">
          <a:xfrm>
            <a:off x="-14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s-ES" b="1" dirty="0" smtClean="0">
                <a:solidFill>
                  <a:srgbClr val="FFFF00"/>
                </a:solidFill>
                <a:latin typeface="Showcard Gothic" pitchFamily="82" charset="0"/>
              </a:rPr>
              <a:t>CARACTERÍSTICAS ECONÓMICAS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8715375" cy="5068887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3600" dirty="0" smtClean="0">
                <a:latin typeface="Cambria" pitchFamily="18" charset="0"/>
              </a:rPr>
              <a:t>El </a:t>
            </a: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capitalismo estadounidense</a:t>
            </a:r>
            <a:r>
              <a:rPr lang="es-ES" sz="36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s-ES" sz="3600" dirty="0" smtClean="0">
                <a:latin typeface="Cambria" pitchFamily="18" charset="0"/>
              </a:rPr>
              <a:t>desplaza al capitalismo inglés: Grandes inversiones en el sector minero (Cerro de Pasco </a:t>
            </a:r>
            <a:r>
              <a:rPr lang="es-ES" sz="3600" dirty="0" err="1" smtClean="0">
                <a:latin typeface="Cambria" pitchFamily="18" charset="0"/>
              </a:rPr>
              <a:t>Copper</a:t>
            </a:r>
            <a:r>
              <a:rPr lang="es-ES" sz="3600" dirty="0" smtClean="0">
                <a:latin typeface="Cambria" pitchFamily="18" charset="0"/>
              </a:rPr>
              <a:t> </a:t>
            </a:r>
            <a:r>
              <a:rPr lang="es-ES" sz="3600" dirty="0" err="1" smtClean="0">
                <a:latin typeface="Cambria" pitchFamily="18" charset="0"/>
              </a:rPr>
              <a:t>Co.</a:t>
            </a:r>
            <a:r>
              <a:rPr lang="es-ES" sz="3600" dirty="0" smtClean="0">
                <a:latin typeface="Cambria" pitchFamily="18" charset="0"/>
              </a:rPr>
              <a:t>, IPC). </a:t>
            </a:r>
            <a:r>
              <a:rPr lang="es-ES" sz="3600" b="1" i="1" u="sng" dirty="0" smtClean="0">
                <a:solidFill>
                  <a:srgbClr val="FFFF00"/>
                </a:solidFill>
                <a:latin typeface="Cambria" pitchFamily="18" charset="0"/>
              </a:rPr>
              <a:t>El problema de la Brea y </a:t>
            </a:r>
            <a:r>
              <a:rPr lang="es-ES" sz="3600" b="1" i="1" u="sng" dirty="0" err="1" smtClean="0">
                <a:solidFill>
                  <a:srgbClr val="FFFF00"/>
                </a:solidFill>
                <a:latin typeface="Cambria" pitchFamily="18" charset="0"/>
              </a:rPr>
              <a:t>Pariñas</a:t>
            </a:r>
            <a:endParaRPr lang="es-ES" sz="3600" b="1" i="1" u="sng" dirty="0" smtClean="0">
              <a:solidFill>
                <a:srgbClr val="FFFF00"/>
              </a:solidFill>
              <a:latin typeface="Cambria" pitchFamily="18" charset="0"/>
            </a:endParaRPr>
          </a:p>
          <a:p>
            <a:pPr algn="just" eaLnBrk="1" hangingPunct="1">
              <a:defRPr/>
            </a:pP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Grandes empréstitos</a:t>
            </a:r>
            <a:r>
              <a:rPr lang="es-ES" sz="36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s-ES" sz="3600" dirty="0" smtClean="0">
                <a:latin typeface="Cambria" pitchFamily="18" charset="0"/>
              </a:rPr>
              <a:t>para obras públicas, saldar deudas anteriores, cubrir déficits, aumento de la burocracia, celebraciones, etc. Aumento de la deuda externa.</a:t>
            </a:r>
          </a:p>
          <a:p>
            <a:pPr eaLnBrk="1" hangingPunct="1">
              <a:defRPr/>
            </a:pPr>
            <a:endParaRPr lang="es-ES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28688"/>
            <a:ext cx="8363272" cy="51974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Reforma </a:t>
            </a: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tributaria</a:t>
            </a: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: </a:t>
            </a:r>
            <a:r>
              <a:rPr lang="es-ES" dirty="0" smtClean="0">
                <a:latin typeface="Cambria" pitchFamily="18" charset="0"/>
              </a:rPr>
              <a:t>I</a:t>
            </a:r>
            <a:r>
              <a:rPr lang="es-ES" dirty="0" smtClean="0">
                <a:latin typeface="Cambria" pitchFamily="18" charset="0"/>
              </a:rPr>
              <a:t>ncremento </a:t>
            </a:r>
            <a:r>
              <a:rPr lang="es-ES" dirty="0" smtClean="0">
                <a:latin typeface="Cambria" pitchFamily="18" charset="0"/>
              </a:rPr>
              <a:t>progresivo de los impuestos para la exportación e importación, también los impuestos sobre productos de consumo masivo cono el tabaco, alcohol, fósforo y </a:t>
            </a:r>
            <a:r>
              <a:rPr lang="es-ES" dirty="0" smtClean="0">
                <a:latin typeface="Cambria" pitchFamily="18" charset="0"/>
              </a:rPr>
              <a:t>gasolina.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s-ES" dirty="0" smtClean="0"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dirty="0" smtClean="0">
                <a:latin typeface="Cambria" pitchFamily="18" charset="0"/>
              </a:rPr>
              <a:t>Se crea el </a:t>
            </a: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Banco Central de Reserva</a:t>
            </a: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s-ES" dirty="0" smtClean="0">
                <a:latin typeface="Cambria" pitchFamily="18" charset="0"/>
              </a:rPr>
              <a:t>(controlar la política monetaria), el </a:t>
            </a:r>
            <a:r>
              <a:rPr lang="es-ES" b="1" dirty="0" smtClean="0">
                <a:latin typeface="Cambria" pitchFamily="18" charset="0"/>
              </a:rPr>
              <a:t>Banco Central Hipotecario</a:t>
            </a:r>
            <a:r>
              <a:rPr lang="es-ES" dirty="0" smtClean="0">
                <a:latin typeface="Cambria" pitchFamily="18" charset="0"/>
              </a:rPr>
              <a:t> (dar créditos para vivienda), la </a:t>
            </a:r>
            <a:r>
              <a:rPr lang="es-ES" b="1" dirty="0" smtClean="0">
                <a:latin typeface="Cambria" pitchFamily="18" charset="0"/>
              </a:rPr>
              <a:t>Caja de Depósitos y Consignaciones</a:t>
            </a:r>
            <a:r>
              <a:rPr lang="es-ES" dirty="0" smtClean="0">
                <a:latin typeface="Cambria" pitchFamily="18" charset="0"/>
              </a:rPr>
              <a:t> (centralizar la recaudación).</a:t>
            </a:r>
          </a:p>
        </p:txBody>
      </p:sp>
      <p:sp>
        <p:nvSpPr>
          <p:cNvPr id="16387" name="2 Rectángulo"/>
          <p:cNvSpPr>
            <a:spLocks noChangeArrowheads="1"/>
          </p:cNvSpPr>
          <p:nvPr/>
        </p:nvSpPr>
        <p:spPr bwMode="auto">
          <a:xfrm>
            <a:off x="714375" y="214313"/>
            <a:ext cx="7808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 b="1">
                <a:solidFill>
                  <a:srgbClr val="FFFF00"/>
                </a:solidFill>
                <a:latin typeface="Showcard Gothic" pitchFamily="82" charset="0"/>
              </a:rPr>
              <a:t>CARACTERÍSTICAS ECONÓMICAS</a:t>
            </a:r>
            <a:endParaRPr lang="es-E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1000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s-ES" dirty="0" smtClean="0">
                <a:solidFill>
                  <a:srgbClr val="FFFF00"/>
                </a:solidFill>
                <a:latin typeface="Showcard Gothic" pitchFamily="82" charset="0"/>
              </a:rPr>
              <a:t>CARACTERÍSTICAS SOCIALES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14438"/>
            <a:ext cx="5250309" cy="53832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800" b="1" dirty="0" smtClean="0">
                <a:solidFill>
                  <a:srgbClr val="FFFF00"/>
                </a:solidFill>
              </a:rPr>
              <a:t>EL PROBLEMA INDÍGENA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s-ES" sz="2800" b="1" dirty="0" smtClean="0">
                <a:solidFill>
                  <a:srgbClr val="FFFF00"/>
                </a:solidFill>
                <a:latin typeface="Cambria" pitchFamily="18" charset="0"/>
              </a:rPr>
              <a:t>Al</a:t>
            </a:r>
            <a:r>
              <a:rPr lang="es-ES" sz="28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s-ES" sz="2800" b="1" dirty="0" smtClean="0">
                <a:solidFill>
                  <a:srgbClr val="FFFF00"/>
                </a:solidFill>
                <a:latin typeface="Cambria" pitchFamily="18" charset="0"/>
              </a:rPr>
              <a:t>principio política pro-indígena buscando rebajar el poder de los gamonales</a:t>
            </a:r>
            <a:r>
              <a:rPr lang="es-ES" sz="2800" dirty="0" smtClean="0">
                <a:solidFill>
                  <a:srgbClr val="FFFF00"/>
                </a:solidFill>
                <a:latin typeface="Cambria" pitchFamily="18" charset="0"/>
              </a:rPr>
              <a:t>: </a:t>
            </a:r>
            <a:r>
              <a:rPr lang="es-ES" sz="2800" dirty="0" smtClean="0">
                <a:latin typeface="Cambria" pitchFamily="18" charset="0"/>
              </a:rPr>
              <a:t>La Constitución reconoce legalmente las propiedades de las comunidades indígenas, se crea una  Oficina de Asuntos Indígenas, el Patronato de la Raza Indígena, se establece el Día del Indio. Leguía comenzó a ser llamado </a:t>
            </a:r>
            <a:r>
              <a:rPr lang="es-ES" sz="2800" dirty="0" smtClean="0">
                <a:solidFill>
                  <a:srgbClr val="FFFF00"/>
                </a:solidFill>
                <a:latin typeface="Cambria" pitchFamily="18" charset="0"/>
              </a:rPr>
              <a:t>“</a:t>
            </a:r>
            <a:r>
              <a:rPr lang="es-ES" sz="2800" b="1" dirty="0" smtClean="0">
                <a:solidFill>
                  <a:srgbClr val="FFFF00"/>
                </a:solidFill>
                <a:latin typeface="Cambria" pitchFamily="18" charset="0"/>
              </a:rPr>
              <a:t>El nuevo </a:t>
            </a:r>
            <a:r>
              <a:rPr lang="es-ES" sz="2800" b="1" dirty="0" err="1" smtClean="0">
                <a:solidFill>
                  <a:srgbClr val="FFFF00"/>
                </a:solidFill>
                <a:latin typeface="Cambria" pitchFamily="18" charset="0"/>
              </a:rPr>
              <a:t>Huiracocha</a:t>
            </a:r>
            <a:r>
              <a:rPr lang="es-ES" sz="2800" b="1" dirty="0" smtClean="0">
                <a:solidFill>
                  <a:srgbClr val="FFFF00"/>
                </a:solidFill>
                <a:latin typeface="Cambria" pitchFamily="18" charset="0"/>
              </a:rPr>
              <a:t>”. </a:t>
            </a:r>
          </a:p>
        </p:txBody>
      </p:sp>
      <p:pic>
        <p:nvPicPr>
          <p:cNvPr id="17412" name="Picture 5" descr="http://ipsnoticias.net/fotos/papa1_campesinos_Huama_Peru_Milagros_Salaz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214438"/>
            <a:ext cx="3389312" cy="538321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FFFF00"/>
                </a:solidFill>
                <a:latin typeface="Showcard Gothic" pitchFamily="82" charset="0"/>
              </a:rPr>
              <a:t>CARACTERÍSTICAS SOCIALES</a:t>
            </a:r>
            <a:endParaRPr lang="es-E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8229600" cy="47148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Lo que ocurrió en la práctica: </a:t>
            </a:r>
            <a:r>
              <a:rPr lang="es-ES" sz="3600" dirty="0" smtClean="0">
                <a:latin typeface="Cambria" pitchFamily="18" charset="0"/>
              </a:rPr>
              <a:t>Aprovechando la coyuntura favorable surgieron grandes rebeliones campesinas entre 1919-1924. Son reprimidas violentamente por los gamonales y por el propio gobierno. En 1920 se aprueba la Ley del Servicio Obligatorio de Construcción de Caminos </a:t>
            </a: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(Ley de Conscripción Vial)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pic>
        <p:nvPicPr>
          <p:cNvPr id="19460" name="Picture 5" descr="http://pe.kalipedia.com/kalipediamedia/historia/media/200806/11/hisperu/20080611klphishpe_22_Ies_S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371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s-ES" b="1" dirty="0" smtClean="0">
                <a:solidFill>
                  <a:srgbClr val="FFFF00"/>
                </a:solidFill>
                <a:latin typeface="Showcard Gothic" pitchFamily="82" charset="0"/>
              </a:rPr>
              <a:t>PROBLEMAS LIMÍTROFES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5214937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eriod"/>
              <a:defRPr/>
            </a:pP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CON COLOMBIA: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Tratado Salomón Lozano (1922):</a:t>
            </a: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s-ES" dirty="0" smtClean="0">
                <a:latin typeface="Cambria" pitchFamily="18" charset="0"/>
              </a:rPr>
              <a:t>Con </a:t>
            </a: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presión estadounidense</a:t>
            </a: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s-ES" dirty="0" smtClean="0">
                <a:latin typeface="Cambria" pitchFamily="18" charset="0"/>
              </a:rPr>
              <a:t>se cede territorio (la estabilidad y prosperidad de su régimen dependían de capitales de ese país). 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s-ES" dirty="0" smtClean="0">
                <a:latin typeface="Cambria" pitchFamily="18" charset="0"/>
              </a:rPr>
              <a:t>Se cede la región conocida como el Trapecio Amazónico (Pueblo de Leticia).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s-ES" dirty="0" smtClean="0">
                <a:latin typeface="Cambria" pitchFamily="18" charset="0"/>
              </a:rPr>
              <a:t>Colombia accede al río Amazonas en compensación por haber perdido Panamá.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s-E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s-ES" dirty="0" smtClean="0">
                <a:solidFill>
                  <a:srgbClr val="FFFF00"/>
                </a:solidFill>
                <a:latin typeface="Showcard Gothic" pitchFamily="82" charset="0"/>
              </a:rPr>
              <a:t>ANTECEDENTES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96975"/>
            <a:ext cx="4714875" cy="49466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Gobernante entre 1908 y 1912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ambria" pitchFamily="18" charset="0"/>
              </a:rPr>
              <a:t>Acuerdos limítrofes con Brasil </a:t>
            </a: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(Tratado Velarde-Río Branco) </a:t>
            </a:r>
            <a:r>
              <a:rPr lang="es-ES" dirty="0" smtClean="0">
                <a:latin typeface="Cambria" pitchFamily="18" charset="0"/>
              </a:rPr>
              <a:t>y Bolivia </a:t>
            </a: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(</a:t>
            </a: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Tratado Polo-Bustamante</a:t>
            </a: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)</a:t>
            </a:r>
            <a:r>
              <a:rPr lang="es-ES" dirty="0" smtClean="0">
                <a:latin typeface="Cambria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ambria" pitchFamily="18" charset="0"/>
              </a:rPr>
              <a:t>Pierde el apoyo del Partido Civil.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ambria" pitchFamily="18" charset="0"/>
              </a:rPr>
              <a:t>Gobierno más represivo luego del intento de golpe de estado.</a:t>
            </a:r>
          </a:p>
        </p:txBody>
      </p:sp>
      <p:pic>
        <p:nvPicPr>
          <p:cNvPr id="3076" name="Picture 5" descr="http://2.bp.blogspot.com/_gVIqdOKBXPE/SnIReXL4sgI/AAAAAAAAABQ/rEkyUPevXuI/s320/Per%C3%BA+Tratados+Internaciona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196975"/>
            <a:ext cx="38163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pic>
        <p:nvPicPr>
          <p:cNvPr id="21508" name="Picture 5" descr="http://www.tramz.com/pe/ot/ot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9" name="Picture 7" descr="http://www.virtualamericas.net/colombia/departments/amazonas-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038"/>
            <a:ext cx="4572000" cy="68119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14313"/>
            <a:ext cx="5437187" cy="597535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 startAt="2"/>
              <a:defRPr/>
            </a:pP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CON CHILE: 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Tratado de Lima (1929):</a:t>
            </a:r>
            <a:r>
              <a:rPr lang="es-ES" sz="36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s-ES" sz="3600" dirty="0" smtClean="0">
                <a:latin typeface="Cambria" pitchFamily="18" charset="0"/>
              </a:rPr>
              <a:t>No se había realizado el </a:t>
            </a: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plebiscito</a:t>
            </a:r>
            <a:r>
              <a:rPr lang="es-ES" sz="3600" b="1" dirty="0" smtClean="0">
                <a:latin typeface="Cambria" pitchFamily="18" charset="0"/>
              </a:rPr>
              <a:t> </a:t>
            </a:r>
            <a:r>
              <a:rPr lang="es-ES" sz="3600" dirty="0" smtClean="0">
                <a:latin typeface="Cambria" pitchFamily="18" charset="0"/>
              </a:rPr>
              <a:t>establecido en el </a:t>
            </a:r>
            <a:r>
              <a:rPr lang="es-ES" sz="3600" b="1" dirty="0" smtClean="0">
                <a:latin typeface="Cambria" pitchFamily="18" charset="0"/>
              </a:rPr>
              <a:t>Tratado de Ancón</a:t>
            </a:r>
            <a:r>
              <a:rPr lang="es-ES" sz="3600" dirty="0" smtClean="0">
                <a:latin typeface="Cambria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s-ES" sz="3600" dirty="0" smtClean="0">
                <a:latin typeface="Cambria" pitchFamily="18" charset="0"/>
              </a:rPr>
              <a:t>Proceso de </a:t>
            </a:r>
            <a:r>
              <a:rPr lang="es-ES" sz="3600" b="1" dirty="0" err="1" smtClean="0">
                <a:solidFill>
                  <a:srgbClr val="FFFF00"/>
                </a:solidFill>
                <a:latin typeface="Cambria" pitchFamily="18" charset="0"/>
              </a:rPr>
              <a:t>chilenización</a:t>
            </a: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s-ES" sz="3600" b="1" dirty="0" smtClean="0">
                <a:latin typeface="Cambria" pitchFamily="18" charset="0"/>
              </a:rPr>
              <a:t>Tacna</a:t>
            </a:r>
            <a:r>
              <a:rPr lang="es-ES" sz="3600" dirty="0" smtClean="0">
                <a:latin typeface="Cambria" pitchFamily="18" charset="0"/>
              </a:rPr>
              <a:t> se reincorpora al Perú y </a:t>
            </a:r>
            <a:r>
              <a:rPr lang="es-ES" sz="3600" b="1" dirty="0" smtClean="0">
                <a:latin typeface="Cambria" pitchFamily="18" charset="0"/>
              </a:rPr>
              <a:t>Arica </a:t>
            </a:r>
            <a:r>
              <a:rPr lang="es-ES" sz="3600" dirty="0" smtClean="0">
                <a:latin typeface="Cambria" pitchFamily="18" charset="0"/>
              </a:rPr>
              <a:t>quedó bajo soberanía chilena.</a:t>
            </a:r>
            <a:endParaRPr lang="es-ES" sz="3600" b="1" dirty="0" smtClean="0">
              <a:latin typeface="Cambria" pitchFamily="18" charset="0"/>
            </a:endParaRPr>
          </a:p>
        </p:txBody>
      </p:sp>
      <p:pic>
        <p:nvPicPr>
          <p:cNvPr id="22531" name="Picture 5" descr="http://www.adonde.com/historia/images/2007cont_peruchile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0"/>
            <a:ext cx="3348037" cy="68580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1214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s-ES" dirty="0" smtClean="0">
                <a:solidFill>
                  <a:srgbClr val="FFFF00"/>
                </a:solidFill>
                <a:latin typeface="Showcard Gothic" pitchFamily="82" charset="0"/>
              </a:rPr>
              <a:t>FIN DEL ONCENIO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229600" cy="46259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Crisis capitalista de 1929</a:t>
            </a:r>
            <a:r>
              <a:rPr lang="es-ES" dirty="0" smtClean="0">
                <a:latin typeface="Cambria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dirty="0" smtClean="0">
                <a:latin typeface="Cambria" pitchFamily="18" charset="0"/>
              </a:rPr>
              <a:t>Corte de crédito externo.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dirty="0" smtClean="0">
                <a:latin typeface="Cambria" pitchFamily="18" charset="0"/>
              </a:rPr>
              <a:t>Paralización de obras públicas trae desempleo y protestas populares.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dirty="0" smtClean="0">
                <a:latin typeface="Cambria" pitchFamily="18" charset="0"/>
              </a:rPr>
              <a:t>Caen precios de exportaciones.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dirty="0" smtClean="0">
                <a:latin typeface="Cambria" pitchFamily="18" charset="0"/>
              </a:rPr>
              <a:t>Descontento del ejército por las soluciones limítrofes.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Golpe militar </a:t>
            </a:r>
            <a:r>
              <a:rPr lang="es-ES" dirty="0" smtClean="0">
                <a:latin typeface="Cambria" pitchFamily="18" charset="0"/>
              </a:rPr>
              <a:t>(Comandante Luís Sánchez Cerro) apoyado por las clases dominantes que temen una “revolución social”.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dirty="0" smtClean="0">
                <a:latin typeface="Cambria" pitchFamily="18" charset="0"/>
              </a:rPr>
              <a:t>Leguía renuncia pero es hecho prisionero.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371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s-ES" dirty="0" smtClean="0">
                <a:solidFill>
                  <a:srgbClr val="FFFF00"/>
                </a:solidFill>
                <a:latin typeface="Showcard Gothic" pitchFamily="82" charset="0"/>
              </a:rPr>
              <a:t>ASCENSO AL PODER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733256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Proceso electoral </a:t>
            </a: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1919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Crisis de representación:</a:t>
            </a: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s-ES" dirty="0" smtClean="0">
                <a:latin typeface="Cambria" pitchFamily="18" charset="0"/>
              </a:rPr>
              <a:t>Los nuevos actores sociales (clases medias, obreros y campesinos) no se ven representados en los partidos tradicionales</a:t>
            </a:r>
            <a:r>
              <a:rPr lang="es-ES" dirty="0" smtClean="0">
                <a:latin typeface="Cambria" pitchFamily="18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s-ES" dirty="0" smtClean="0">
              <a:latin typeface="Cambria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ambria" pitchFamily="18" charset="0"/>
              </a:rPr>
              <a:t>Leguía dirige su mensaje a esos grupos: 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lphaLcParenR"/>
              <a:defRPr/>
            </a:pP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Para las clases medias:</a:t>
            </a: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s-ES" dirty="0" smtClean="0">
                <a:latin typeface="Cambria" pitchFamily="18" charset="0"/>
              </a:rPr>
              <a:t>aumento de la burocracia estatal y ampliación de la cobertura educativa.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ttp://2.bp.blogspot.com/_77B1d__qhSo/R8WomRDl1VI/AAAAAAAAAEQ/EZZ3aLkbvJY/s400/IMGleguia3.jpg"/>
          <p:cNvPicPr>
            <a:picLocks noChangeAspect="1" noChangeArrowheads="1"/>
          </p:cNvPicPr>
          <p:nvPr/>
        </p:nvPicPr>
        <p:blipFill>
          <a:blip r:embed="rId2"/>
          <a:srcRect t="47250"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3" name="Picture 7" descr="http://2.bp.blogspot.com/_77B1d__qhSo/R8WomRDl1VI/AAAAAAAAAEQ/EZZ3aLkbvJY/s400/IMGleguia3.jpg"/>
          <p:cNvPicPr>
            <a:picLocks noChangeAspect="1" noChangeArrowheads="1"/>
          </p:cNvPicPr>
          <p:nvPr/>
        </p:nvPicPr>
        <p:blipFill>
          <a:blip r:embed="rId2"/>
          <a:srcRect r="40269" b="51875"/>
          <a:stretch>
            <a:fillRect/>
          </a:stretch>
        </p:blipFill>
        <p:spPr bwMode="auto">
          <a:xfrm>
            <a:off x="0" y="0"/>
            <a:ext cx="4427538" cy="6858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8883"/>
            <a:ext cx="8229600" cy="1095861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FFFF00"/>
                </a:solidFill>
                <a:latin typeface="Showcard Gothic" pitchFamily="82" charset="0"/>
              </a:rPr>
              <a:t>ASCENSO AL PODER</a:t>
            </a:r>
            <a:endParaRPr lang="es-E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229600" cy="5186139"/>
          </a:xfrm>
        </p:spPr>
        <p:txBody>
          <a:bodyPr/>
          <a:lstStyle/>
          <a:p>
            <a:pPr marL="609600" indent="-609600"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Proceso electoral </a:t>
            </a: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1919</a:t>
            </a:r>
          </a:p>
          <a:p>
            <a:pPr marL="609600" indent="-609600"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s-ES" sz="3600" b="1" dirty="0" smtClean="0">
              <a:latin typeface="Cambria" pitchFamily="18" charset="0"/>
            </a:endParaRPr>
          </a:p>
          <a:p>
            <a:pPr marL="609600" indent="-609600" algn="just" eaLnBrk="1" hangingPunct="1">
              <a:buClr>
                <a:schemeClr val="tx1"/>
              </a:buClr>
              <a:buFontTx/>
              <a:buAutoNum type="alphaLcParenR" startAt="2"/>
              <a:defRPr/>
            </a:pP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Para los obreros:</a:t>
            </a:r>
            <a:r>
              <a:rPr lang="es-ES" sz="36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s-ES" sz="3600" dirty="0" smtClean="0">
                <a:latin typeface="Cambria" pitchFamily="18" charset="0"/>
              </a:rPr>
              <a:t>Trabajo en obras públicas</a:t>
            </a:r>
            <a:r>
              <a:rPr lang="es-ES" sz="3600" dirty="0" smtClean="0">
                <a:latin typeface="Cambria" pitchFamily="18" charset="0"/>
              </a:rPr>
              <a:t>.</a:t>
            </a:r>
            <a:endParaRPr lang="es-ES" sz="3600" dirty="0" smtClean="0">
              <a:latin typeface="Cambria" pitchFamily="18" charset="0"/>
            </a:endParaRPr>
          </a:p>
          <a:p>
            <a:pPr marL="609600" indent="-609600" algn="just" eaLnBrk="1" hangingPunct="1">
              <a:buClr>
                <a:schemeClr val="tx1"/>
              </a:buClr>
              <a:buFontTx/>
              <a:buAutoNum type="alphaLcParenR" startAt="2"/>
              <a:defRPr/>
            </a:pP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Para los campesinos:</a:t>
            </a:r>
            <a:r>
              <a:rPr lang="es-ES" sz="36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s-ES" sz="3600" dirty="0" smtClean="0">
                <a:latin typeface="Cambria" pitchFamily="18" charset="0"/>
              </a:rPr>
              <a:t>Critica a los gamonales por no permitir el desarrollo de un mercado interno. Necesidad de mejorar la presencia del Estado en las provincias.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85750"/>
            <a:ext cx="5214938" cy="63817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mbria" pitchFamily="18" charset="0"/>
              </a:rPr>
              <a:t>Gana las elecciones pero ante la posibilidad de que se anule su elección da un </a:t>
            </a: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golpe de estado a José Pardo</a:t>
            </a:r>
            <a:r>
              <a:rPr lang="es-ES" sz="3600" b="1" dirty="0" smtClean="0">
                <a:latin typeface="Cambria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mbria" pitchFamily="18" charset="0"/>
              </a:rPr>
              <a:t>Disuelve el Congreso (de mayoría civilista) convocando elecciones para uno nuevo: la </a:t>
            </a: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Asamblea Nacional</a:t>
            </a:r>
            <a:r>
              <a:rPr lang="es-ES" sz="3600" dirty="0" smtClean="0">
                <a:latin typeface="Cambria" pitchFamily="18" charset="0"/>
              </a:rPr>
              <a:t>, que lo proclama </a:t>
            </a: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Presidente Constitucional</a:t>
            </a:r>
            <a:r>
              <a:rPr lang="es-ES" sz="3600" b="1" dirty="0" smtClean="0">
                <a:latin typeface="Cambria" pitchFamily="18" charset="0"/>
              </a:rPr>
              <a:t>.</a:t>
            </a:r>
          </a:p>
        </p:txBody>
      </p:sp>
      <p:pic>
        <p:nvPicPr>
          <p:cNvPr id="7171" name="Picture 4" descr="http://2.bp.blogspot.com/_77B1d__qhSo/R8WomRDl1VI/AAAAAAAAAEQ/EZZ3aLkbvJY/s400/IMGleguia3.jpg"/>
          <p:cNvPicPr>
            <a:picLocks noChangeAspect="1" noChangeArrowheads="1"/>
          </p:cNvPicPr>
          <p:nvPr/>
        </p:nvPicPr>
        <p:blipFill>
          <a:blip r:embed="rId2"/>
          <a:srcRect l="61768" t="1627" r="1993" b="52792"/>
          <a:stretch>
            <a:fillRect/>
          </a:stretch>
        </p:blipFill>
        <p:spPr bwMode="auto">
          <a:xfrm>
            <a:off x="5435600" y="285750"/>
            <a:ext cx="3529013" cy="635793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s-ES" b="1" dirty="0" smtClean="0">
                <a:solidFill>
                  <a:srgbClr val="FFFF00"/>
                </a:solidFill>
                <a:latin typeface="Showcard Gothic" pitchFamily="82" charset="0"/>
              </a:rPr>
              <a:t>PERIODOS DE GOBIERNO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s-ES" sz="3600" dirty="0" smtClean="0">
                <a:solidFill>
                  <a:srgbClr val="FFFF00"/>
                </a:solidFill>
                <a:latin typeface="Cambria" pitchFamily="18" charset="0"/>
              </a:rPr>
              <a:t>Reformando la Constitución </a:t>
            </a:r>
            <a:r>
              <a:rPr lang="es-ES" sz="3600" dirty="0" smtClean="0">
                <a:latin typeface="Cambria" pitchFamily="18" charset="0"/>
              </a:rPr>
              <a:t>(aprovechó su mayoría en el Congreso) logró reelegirse en 1924 y modificándola una vez más se reelige en 1929.</a:t>
            </a:r>
          </a:p>
          <a:p>
            <a:pPr algn="just" eaLnBrk="1" hangingPunct="1">
              <a:defRPr/>
            </a:pPr>
            <a:r>
              <a:rPr lang="es-ES" sz="3600" dirty="0" smtClean="0">
                <a:latin typeface="Cambria" pitchFamily="18" charset="0"/>
              </a:rPr>
              <a:t>En </a:t>
            </a: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1930</a:t>
            </a:r>
            <a:r>
              <a:rPr lang="es-ES" sz="3600" dirty="0" smtClean="0">
                <a:latin typeface="Cambria" pitchFamily="18" charset="0"/>
              </a:rPr>
              <a:t> es sacado del poder por un golpe militar apoyado por las clases dominantes.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s-ES" sz="4000" b="1" dirty="0" smtClean="0">
                <a:solidFill>
                  <a:srgbClr val="FFFF00"/>
                </a:solidFill>
                <a:latin typeface="Showcard Gothic" pitchFamily="82" charset="0"/>
              </a:rPr>
              <a:t>CARACTERÍSTICAS POLÍTICAS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143000"/>
            <a:ext cx="8229600" cy="5256213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es-ES" sz="3600" dirty="0" smtClean="0">
                <a:latin typeface="Cambria" pitchFamily="18" charset="0"/>
              </a:rPr>
              <a:t>Régimen de la </a:t>
            </a: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“Patria Nueva”</a:t>
            </a:r>
            <a:r>
              <a:rPr lang="es-ES" sz="36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s-ES" sz="3600" dirty="0" smtClean="0">
                <a:latin typeface="Cambria" pitchFamily="18" charset="0"/>
              </a:rPr>
              <a:t>estableció los siguientes objetivos, muchos de ellos consignados en la </a:t>
            </a:r>
            <a:r>
              <a:rPr lang="es-ES" sz="3600" dirty="0" smtClean="0">
                <a:solidFill>
                  <a:srgbClr val="FFFF00"/>
                </a:solidFill>
                <a:latin typeface="Cambria" pitchFamily="18" charset="0"/>
              </a:rPr>
              <a:t>Constitución de 1920: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  <a:defRPr/>
            </a:pPr>
            <a:r>
              <a:rPr lang="es-ES" sz="3600" dirty="0" smtClean="0">
                <a:latin typeface="Cambria" pitchFamily="18" charset="0"/>
              </a:rPr>
              <a:t>Democratizar la política.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  <a:defRPr/>
            </a:pPr>
            <a:r>
              <a:rPr lang="es-ES" sz="3600" dirty="0" smtClean="0">
                <a:latin typeface="Cambria" pitchFamily="18" charset="0"/>
              </a:rPr>
              <a:t>Fortalecer y modernizar el Estado.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  <a:defRPr/>
            </a:pPr>
            <a:r>
              <a:rPr lang="es-ES" sz="3600" dirty="0" smtClean="0">
                <a:latin typeface="Cambria" pitchFamily="18" charset="0"/>
              </a:rPr>
              <a:t>Favorecer la descentralización.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  <a:defRPr/>
            </a:pPr>
            <a:r>
              <a:rPr lang="es-ES" sz="3600" dirty="0" smtClean="0">
                <a:latin typeface="Cambria" pitchFamily="18" charset="0"/>
              </a:rPr>
              <a:t>Desarrollar un vasto programa de obras públicas.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  <a:defRPr/>
            </a:pPr>
            <a:r>
              <a:rPr lang="es-ES" sz="3600" dirty="0" smtClean="0">
                <a:latin typeface="Cambria" pitchFamily="18" charset="0"/>
              </a:rPr>
              <a:t>Solucionar los problemas fronterizos.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8643937" cy="4625975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Política represiva frente a la oposición:</a:t>
            </a:r>
            <a:r>
              <a:rPr lang="es-ES" sz="36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s-ES" sz="3600" dirty="0" smtClean="0">
                <a:latin typeface="Cambria" pitchFamily="18" charset="0"/>
              </a:rPr>
              <a:t>Persecución a líderes de oposición civilistas y populares, clausura de diarios (La Prensa, El Comercio)</a:t>
            </a:r>
          </a:p>
          <a:p>
            <a:pPr algn="just" eaLnBrk="1" hangingPunct="1">
              <a:defRPr/>
            </a:pPr>
            <a:r>
              <a:rPr lang="es-ES" sz="3600" b="1" dirty="0" smtClean="0">
                <a:solidFill>
                  <a:srgbClr val="FFFF00"/>
                </a:solidFill>
                <a:latin typeface="Cambria" pitchFamily="18" charset="0"/>
              </a:rPr>
              <a:t>Gobierno autocrático y personalista</a:t>
            </a:r>
            <a:r>
              <a:rPr lang="es-ES" sz="3600" b="1" dirty="0" smtClean="0">
                <a:latin typeface="Cambria" pitchFamily="18" charset="0"/>
              </a:rPr>
              <a:t>,</a:t>
            </a:r>
            <a:r>
              <a:rPr lang="es-ES" sz="3600" dirty="0" smtClean="0">
                <a:latin typeface="Cambria" pitchFamily="18" charset="0"/>
              </a:rPr>
              <a:t> apoyado por un </a:t>
            </a:r>
            <a:r>
              <a:rPr lang="es-ES" sz="3600" b="1" dirty="0" smtClean="0">
                <a:latin typeface="Cambria" pitchFamily="18" charset="0"/>
              </a:rPr>
              <a:t>Congreso</a:t>
            </a:r>
            <a:r>
              <a:rPr lang="es-ES" sz="3600" dirty="0" smtClean="0">
                <a:latin typeface="Cambria" pitchFamily="18" charset="0"/>
              </a:rPr>
              <a:t> sumiso y políticos aduladores: “Júpiter Presidente”, “El siglo de Leguía”, “Gigante del Pacífico”, “Nuevo Mesías”, etc.</a:t>
            </a:r>
          </a:p>
        </p:txBody>
      </p:sp>
      <p:sp>
        <p:nvSpPr>
          <p:cNvPr id="10243" name="2 Rectángulo"/>
          <p:cNvSpPr>
            <a:spLocks noChangeArrowheads="1"/>
          </p:cNvSpPr>
          <p:nvPr/>
        </p:nvSpPr>
        <p:spPr bwMode="auto">
          <a:xfrm>
            <a:off x="857250" y="214313"/>
            <a:ext cx="7786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b="1">
                <a:solidFill>
                  <a:srgbClr val="FFFF00"/>
                </a:solidFill>
                <a:latin typeface="Showcard Gothic" pitchFamily="82" charset="0"/>
              </a:rPr>
              <a:t>CARACTERÍSTICAS POLÍTICAS</a:t>
            </a:r>
            <a:endParaRPr lang="es-E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a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772</Words>
  <Application>Microsoft Office PowerPoint</Application>
  <PresentationFormat>Presentación en pantalla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Textura</vt:lpstr>
      <vt:lpstr>EL ONCENIO DE LEGUÍA (1919-1930)</vt:lpstr>
      <vt:lpstr>ANTECEDENTES</vt:lpstr>
      <vt:lpstr>ASCENSO AL PODER</vt:lpstr>
      <vt:lpstr>Presentación de PowerPoint</vt:lpstr>
      <vt:lpstr>ASCENSO AL PODER</vt:lpstr>
      <vt:lpstr>Presentación de PowerPoint</vt:lpstr>
      <vt:lpstr>PERIODOS DE GOBIERNO</vt:lpstr>
      <vt:lpstr>CARACTERÍSTICAS POLÍTICAS</vt:lpstr>
      <vt:lpstr>Presentación de PowerPoint</vt:lpstr>
      <vt:lpstr>Presentación de PowerPoint</vt:lpstr>
      <vt:lpstr>CARACTERÍSTICAS POLÍTICAS </vt:lpstr>
      <vt:lpstr>Presentación de PowerPoint</vt:lpstr>
      <vt:lpstr>Presentación de PowerPoint</vt:lpstr>
      <vt:lpstr>CARACTERÍSTICAS ECONÓMICAS</vt:lpstr>
      <vt:lpstr>Presentación de PowerPoint</vt:lpstr>
      <vt:lpstr>CARACTERÍSTICAS SOCIALES</vt:lpstr>
      <vt:lpstr>CARACTERÍSTICAS SOCIALES</vt:lpstr>
      <vt:lpstr>Presentación de PowerPoint</vt:lpstr>
      <vt:lpstr>PROBLEMAS LIMÍTROFES</vt:lpstr>
      <vt:lpstr>Presentación de PowerPoint</vt:lpstr>
      <vt:lpstr>Presentación de PowerPoint</vt:lpstr>
      <vt:lpstr>FIN DEL ONCENIO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ONCENIO DE LEGUÍA (1919-1930)</dc:title>
  <dc:creator>PERSONAL</dc:creator>
  <cp:lastModifiedBy>SALA12SEC</cp:lastModifiedBy>
  <cp:revision>15</cp:revision>
  <dcterms:created xsi:type="dcterms:W3CDTF">2010-04-11T18:47:31Z</dcterms:created>
  <dcterms:modified xsi:type="dcterms:W3CDTF">2012-04-02T17:57:24Z</dcterms:modified>
</cp:coreProperties>
</file>