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3" r:id="rId2"/>
    <p:sldId id="274" r:id="rId3"/>
    <p:sldId id="275" r:id="rId4"/>
    <p:sldId id="276" r:id="rId5"/>
    <p:sldId id="277" r:id="rId6"/>
    <p:sldId id="257" r:id="rId7"/>
    <p:sldId id="258" r:id="rId8"/>
    <p:sldId id="271" r:id="rId9"/>
    <p:sldId id="272" r:id="rId10"/>
    <p:sldId id="260" r:id="rId11"/>
    <p:sldId id="261" r:id="rId12"/>
    <p:sldId id="262" r:id="rId13"/>
    <p:sldId id="278" r:id="rId14"/>
    <p:sldId id="263" r:id="rId15"/>
    <p:sldId id="264" r:id="rId16"/>
    <p:sldId id="265" r:id="rId17"/>
    <p:sldId id="266" r:id="rId18"/>
    <p:sldId id="267" r:id="rId19"/>
    <p:sldId id="268" r:id="rId20"/>
    <p:sldId id="279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2EB6-7922-40E9-8E41-167200A6DEF2}" type="datetimeFigureOut">
              <a:rPr lang="es-ES" smtClean="0"/>
              <a:pPr/>
              <a:t>19/06/2012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2484-482F-47C4-B1D4-B59B9EFDEFC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2EB6-7922-40E9-8E41-167200A6DEF2}" type="datetimeFigureOut">
              <a:rPr lang="es-ES" smtClean="0"/>
              <a:pPr/>
              <a:t>19/06/2012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2484-482F-47C4-B1D4-B59B9EFDEF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2EB6-7922-40E9-8E41-167200A6DEF2}" type="datetimeFigureOut">
              <a:rPr lang="es-ES" smtClean="0"/>
              <a:pPr/>
              <a:t>19/06/2012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2484-482F-47C4-B1D4-B59B9EFDEF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2EB6-7922-40E9-8E41-167200A6DEF2}" type="datetimeFigureOut">
              <a:rPr lang="es-ES" smtClean="0"/>
              <a:pPr/>
              <a:t>19/06/2012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2484-482F-47C4-B1D4-B59B9EFDEF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2EB6-7922-40E9-8E41-167200A6DEF2}" type="datetimeFigureOut">
              <a:rPr lang="es-ES" smtClean="0"/>
              <a:pPr/>
              <a:t>19/06/2012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2484-482F-47C4-B1D4-B59B9EFDEF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2EB6-7922-40E9-8E41-167200A6DEF2}" type="datetimeFigureOut">
              <a:rPr lang="es-ES" smtClean="0"/>
              <a:pPr/>
              <a:t>19/06/2012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2484-482F-47C4-B1D4-B59B9EFDEF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2EB6-7922-40E9-8E41-167200A6DEF2}" type="datetimeFigureOut">
              <a:rPr lang="es-ES" smtClean="0"/>
              <a:pPr/>
              <a:t>19/06/2012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2484-482F-47C4-B1D4-B59B9EFDEF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2EB6-7922-40E9-8E41-167200A6DEF2}" type="datetimeFigureOut">
              <a:rPr lang="es-ES" smtClean="0"/>
              <a:pPr/>
              <a:t>19/06/2012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2484-482F-47C4-B1D4-B59B9EFDEF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2EB6-7922-40E9-8E41-167200A6DEF2}" type="datetimeFigureOut">
              <a:rPr lang="es-ES" smtClean="0"/>
              <a:pPr/>
              <a:t>19/06/2012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2484-482F-47C4-B1D4-B59B9EFDEF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2EB6-7922-40E9-8E41-167200A6DEF2}" type="datetimeFigureOut">
              <a:rPr lang="es-ES" smtClean="0"/>
              <a:pPr/>
              <a:t>19/06/2012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2484-482F-47C4-B1D4-B59B9EFDEFC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D522EB6-7922-40E9-8E41-167200A6DEF2}" type="datetimeFigureOut">
              <a:rPr lang="es-ES" smtClean="0"/>
              <a:pPr/>
              <a:t>19/06/2012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F802484-482F-47C4-B1D4-B59B9EFDEF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D522EB6-7922-40E9-8E41-167200A6DEF2}" type="datetimeFigureOut">
              <a:rPr lang="es-ES" smtClean="0"/>
              <a:pPr/>
              <a:t>19/06/2012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F802484-482F-47C4-B1D4-B59B9EFDEF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rial Black" pitchFamily="34" charset="0"/>
              </a:rPr>
              <a:t>RECORDEMOS: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6000" dirty="0" smtClean="0">
                <a:latin typeface="Cambria" pitchFamily="18" charset="0"/>
              </a:rPr>
              <a:t>¿Qué país salió más</a:t>
            </a:r>
          </a:p>
          <a:p>
            <a:pPr algn="ctr">
              <a:buNone/>
            </a:pPr>
            <a:r>
              <a:rPr lang="es-ES" sz="6000" dirty="0" smtClean="0">
                <a:latin typeface="Cambria" pitchFamily="18" charset="0"/>
              </a:rPr>
              <a:t>beneficiado luego de la</a:t>
            </a:r>
          </a:p>
          <a:p>
            <a:pPr algn="ctr">
              <a:buNone/>
            </a:pPr>
            <a:r>
              <a:rPr lang="es-ES" sz="6000" dirty="0" smtClean="0">
                <a:latin typeface="Cambria" pitchFamily="18" charset="0"/>
              </a:rPr>
              <a:t>Gran Guerra?   ¿Por qué?</a:t>
            </a:r>
            <a:endParaRPr lang="es-ES" sz="6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s-ES" sz="3600" b="0" dirty="0" smtClean="0">
                <a:solidFill>
                  <a:srgbClr val="FFC000"/>
                </a:solidFill>
                <a:latin typeface="Arial Black" pitchFamily="34" charset="0"/>
              </a:rPr>
              <a:t>LOS DORADOS AÑOS VEINTE: CARACTERÍSTICAS</a:t>
            </a:r>
            <a:endParaRPr lang="es-ES" sz="3600" b="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428736"/>
            <a:ext cx="8643998" cy="1257296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>
                <a:latin typeface="Cambria" pitchFamily="18" charset="0"/>
              </a:rPr>
              <a:t>Gran desarrollo industrial fomentando el consumo: </a:t>
            </a:r>
            <a:r>
              <a:rPr lang="es-ES" dirty="0" smtClean="0">
                <a:solidFill>
                  <a:srgbClr val="FF0000"/>
                </a:solidFill>
                <a:latin typeface="Cambria" pitchFamily="18" charset="0"/>
              </a:rPr>
              <a:t>“Compre hoy, pague mañana”</a:t>
            </a:r>
            <a:r>
              <a:rPr lang="es-ES" dirty="0" smtClean="0">
                <a:latin typeface="Cambria" pitchFamily="18" charset="0"/>
              </a:rPr>
              <a:t>.</a:t>
            </a:r>
          </a:p>
          <a:p>
            <a:endParaRPr lang="es-ES" sz="3600" dirty="0"/>
          </a:p>
        </p:txBody>
      </p:sp>
      <p:pic>
        <p:nvPicPr>
          <p:cNvPr id="121858" name="Picture 2" descr="http://t2.gstatic.com/images?q=tbn:ANd9GcRFkqY6J4HG8rFEIfjy40URfgf3Th9xZQY-OS0C5lOrFzYxsSv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643182"/>
            <a:ext cx="3643338" cy="39290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21860" name="Picture 4" descr="http://t3.gstatic.com/images?q=tbn:ANd9GcRag_9HLG35q9dJpc26PWBDrC9hhPqWqG6gj7dgJBotS8dctt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643182"/>
            <a:ext cx="3429024" cy="39290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s-ES" sz="3600" b="0" dirty="0" smtClean="0">
                <a:solidFill>
                  <a:srgbClr val="FFC000"/>
                </a:solidFill>
                <a:latin typeface="Arial Black" pitchFamily="34" charset="0"/>
              </a:rPr>
              <a:t>LOS DORADOS AÑOS VEINTE: CARACTERÍSTICAS</a:t>
            </a:r>
            <a:endParaRPr lang="es-ES" sz="3600" b="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286388"/>
            <a:ext cx="8786842" cy="839775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>
                <a:latin typeface="Cambria" pitchFamily="18" charset="0"/>
              </a:rPr>
              <a:t>Sectores que más desarrollaron: </a:t>
            </a:r>
          </a:p>
          <a:p>
            <a:pPr marL="514350" indent="-514350" algn="ctr">
              <a:buAutoNum type="alphaLcPeriod"/>
            </a:pPr>
            <a:r>
              <a:rPr lang="es-ES" sz="2800" dirty="0" smtClean="0">
                <a:latin typeface="Cambria" pitchFamily="18" charset="0"/>
              </a:rPr>
              <a:t>Automotriz.</a:t>
            </a:r>
          </a:p>
          <a:p>
            <a:pPr marL="514350" indent="-514350" algn="ctr">
              <a:buAutoNum type="alphaLcPeriod"/>
            </a:pPr>
            <a:r>
              <a:rPr lang="es-ES" sz="2800" dirty="0" smtClean="0">
                <a:latin typeface="Cambria" pitchFamily="18" charset="0"/>
              </a:rPr>
              <a:t>Electricidad: Electrodomésticos</a:t>
            </a:r>
            <a:endParaRPr lang="es-ES" sz="2800" dirty="0">
              <a:latin typeface="Cambria" pitchFamily="18" charset="0"/>
            </a:endParaRPr>
          </a:p>
        </p:txBody>
      </p:sp>
      <p:pic>
        <p:nvPicPr>
          <p:cNvPr id="120834" name="Picture 2" descr="http://t3.gstatic.com/images?q=tbn:ANd9GcTUOXLp4OvORj-wQBjvTr_OhYhZ6leq6C8CsZQfBmGIYu0jE0B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643050"/>
            <a:ext cx="2228856" cy="3643338"/>
          </a:xfrm>
          <a:prstGeom prst="rect">
            <a:avLst/>
          </a:prstGeom>
          <a:noFill/>
        </p:spPr>
      </p:pic>
      <p:pic>
        <p:nvPicPr>
          <p:cNvPr id="120836" name="Picture 4" descr="http://t1.gstatic.com/images?q=tbn:ANd9GcT3mVmUry3SLRhgGZiPDBp68rcEpV3v5fnRZGWJuLYFFEi9JH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643050"/>
            <a:ext cx="2286016" cy="3571900"/>
          </a:xfrm>
          <a:prstGeom prst="rect">
            <a:avLst/>
          </a:prstGeom>
          <a:noFill/>
        </p:spPr>
      </p:pic>
      <p:pic>
        <p:nvPicPr>
          <p:cNvPr id="8194" name="Picture 2" descr="http://bp2.blogger.com/_RQOlTrR3iCU/SIbkaIhCdOI/AAAAAAAAAXM/PA-xnECwtOg/s400/ford_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643050"/>
            <a:ext cx="381000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s-ES" sz="3600" b="0" dirty="0" smtClean="0">
                <a:solidFill>
                  <a:srgbClr val="FFC000"/>
                </a:solidFill>
                <a:latin typeface="Arial Black" pitchFamily="34" charset="0"/>
              </a:rPr>
              <a:t>LOS DORADOS AÑOS VEINTE: CARACTERÍSTICAS</a:t>
            </a:r>
            <a:endParaRPr lang="es-ES" sz="3600" b="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900634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>
                <a:latin typeface="Cambria" pitchFamily="18" charset="0"/>
              </a:rPr>
              <a:t>La difusión de los medios de comunicación: prensa, radio, cine.</a:t>
            </a:r>
          </a:p>
          <a:p>
            <a:pPr algn="just"/>
            <a:r>
              <a:rPr lang="es-ES" dirty="0" smtClean="0">
                <a:latin typeface="Cambria" pitchFamily="18" charset="0"/>
              </a:rPr>
              <a:t>La mejora del nivel de vida: calefacción, sanitarios, luz eléctrica.</a:t>
            </a:r>
          </a:p>
          <a:p>
            <a:pPr algn="just"/>
            <a:r>
              <a:rPr lang="es-ES" dirty="0" smtClean="0">
                <a:latin typeface="Cambria" pitchFamily="18" charset="0"/>
              </a:rPr>
              <a:t>Cultura del ocio: Auge de espectáculos masivos como el cine y el deporte.</a:t>
            </a:r>
          </a:p>
          <a:p>
            <a:pPr algn="just">
              <a:buNone/>
            </a:pPr>
            <a:endParaRPr lang="es-ES" dirty="0"/>
          </a:p>
          <a:p>
            <a:pPr algn="ctr">
              <a:buNone/>
            </a:pPr>
            <a:r>
              <a:rPr lang="es-ES" sz="4000" b="1" dirty="0" smtClean="0">
                <a:solidFill>
                  <a:srgbClr val="FF0000"/>
                </a:solidFill>
                <a:latin typeface="Monotype Corsiva" pitchFamily="66" charset="0"/>
              </a:rPr>
              <a:t>Estilo de vida americano (American Way Life)</a:t>
            </a:r>
            <a:endParaRPr lang="es-ES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es-ES" sz="4000" b="0" dirty="0" smtClean="0">
                <a:latin typeface="Arial Black" pitchFamily="34" charset="0"/>
              </a:rPr>
              <a:t>LECTURA: LA GRAN BONANZA DEL DECENIO 1920-1930</a:t>
            </a:r>
            <a:endParaRPr lang="es-ES" sz="4000" b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es-ES" dirty="0" smtClean="0">
                <a:latin typeface="Cambria" pitchFamily="18" charset="0"/>
              </a:rPr>
              <a:t>¿Qué problemas atravesaba el sector agrícola?</a:t>
            </a:r>
          </a:p>
          <a:p>
            <a:pPr algn="ctr">
              <a:buNone/>
            </a:pPr>
            <a:endParaRPr lang="es-ES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es-ES" dirty="0" smtClean="0">
                <a:latin typeface="Cambria" pitchFamily="18" charset="0"/>
              </a:rPr>
              <a:t>¿Por qué se afirma que la población negra estaba excluida del bienestar?</a:t>
            </a:r>
          </a:p>
          <a:p>
            <a:pPr algn="ctr">
              <a:buNone/>
            </a:pPr>
            <a:endParaRPr lang="es-ES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es-ES" dirty="0" smtClean="0">
                <a:latin typeface="Cambria" pitchFamily="18" charset="0"/>
              </a:rPr>
              <a:t>¿Por qué aumentó la violencia en las calles?</a:t>
            </a:r>
          </a:p>
          <a:p>
            <a:pPr algn="ctr">
              <a:buNone/>
            </a:pPr>
            <a:endParaRPr lang="es-ES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es-ES" dirty="0" smtClean="0">
                <a:latin typeface="Cambria" pitchFamily="18" charset="0"/>
              </a:rPr>
              <a:t>¿Qué fenómeno fue apareciendo en la industria? ¿Cuáles fueron sus consecuencias?</a:t>
            </a:r>
            <a:endParaRPr lang="es-E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s-ES" sz="3200" b="0" dirty="0" smtClean="0">
                <a:solidFill>
                  <a:srgbClr val="FFC000"/>
                </a:solidFill>
                <a:latin typeface="Arial Black" pitchFamily="34" charset="0"/>
              </a:rPr>
              <a:t>LOS DORADOS AÑOS VEINTE: UNA SOCIEDAD CONSERVADORA</a:t>
            </a:r>
            <a:endParaRPr lang="es-ES" sz="3200" b="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71612"/>
            <a:ext cx="5000628" cy="4786346"/>
          </a:xfrm>
        </p:spPr>
        <p:txBody>
          <a:bodyPr>
            <a:noAutofit/>
          </a:bodyPr>
          <a:lstStyle/>
          <a:p>
            <a:pPr algn="just"/>
            <a:r>
              <a:rPr lang="es-ES" dirty="0" smtClean="0">
                <a:latin typeface="Cambria" pitchFamily="18" charset="0"/>
              </a:rPr>
              <a:t>Limitaciones a la inmigración: Afectarían la identidad nacional y llevarían a la decadencia la moral y las costumbres del país. </a:t>
            </a:r>
            <a:r>
              <a:rPr lang="es-ES" dirty="0" smtClean="0">
                <a:solidFill>
                  <a:srgbClr val="FF0000"/>
                </a:solidFill>
                <a:latin typeface="Cambria" pitchFamily="18" charset="0"/>
              </a:rPr>
              <a:t>“Europa es tierra de rojos revolucionarios, anarquistas y bebedores” </a:t>
            </a:r>
            <a:r>
              <a:rPr lang="es-ES" dirty="0" smtClean="0">
                <a:latin typeface="Cambria" pitchFamily="18" charset="0"/>
              </a:rPr>
              <a:t>(XENOFOBIA)</a:t>
            </a:r>
          </a:p>
        </p:txBody>
      </p:sp>
      <p:sp>
        <p:nvSpPr>
          <p:cNvPr id="118786" name="AutoShape 2" descr="data:image/jpg;base64,/9j/4AAQSkZJRgABAQAAAQABAAD/2wCEAAkGBhQSERUUEhQWFRQWGRcXFxgYGBoZFxgYGBcYGBgWGBgXHCYeFx0kGRUXHy8gIycpLCwsFR4xNTAqNSYrLCkBCQoKBQUFDQUFDSkYEhgpKSkpKSkpKSkpKSkpKSkpKSkpKSkpKSkpKSkpKSkpKSkpKSkpKSkpKSkpKSkpKSkpKf/AABEIANgA6gMBIgACEQEDEQH/xAAcAAABBQEBAQAAAAAAAAAAAAAEAgMFBgcAAQj/xABHEAABAgMFBAYFCQcEAgMBAAABAhEAAyEEBRIxQSJRYXEGEzKBkaGSscHR8BYjJEJSU3JzsgcUM1RiguE0k6LxFUNEY4Ml/8QAFAEBAAAAAAAAAAAAAAAAAAAAAP/EABQRAQAAAAAAAAAAAAAAAAAAAAD/2gAMAwEAAhEDEQA/AIUWpW8+ML/elfaPiYAEykEWGyKmrCJaSpRyArAPi1q+0fEwtE5ZLJKidwcnwEXm4/2bpACrSrEfsJLAcCrXui5WG65UkNLlpQOAbzzgMps3R62TOzLmAb1HD6zElK6AWw9paU/3qPqjTo4wGbTOgM1JAVaM3bDizGlTD9n6DPMwKnzcnpv3Z0yi7WtJKktxeGBLwrSoO2RcuW38YCDldApWZmzifxN7ITbehclCCoKmuGzXxA3RZxaE1rA16q+YmEfZgIodB5Ghmf7ioX8iLP8A/Z/uK98TVmn4kJO8D1Q6VwFLv3orKlJCkYxU/XUdOcViRYQZoBKqlu0Y0LpIxljn7KxRJS2nI/EIAa2WEJLAq9Ix5IsIJzX6Rgm9Cy4TZZm1wpAW1HQGSQPnJwy+v/iGT+z1P300d7xa7Kt0JO9I9Qh0wFFtX7PD9W0K1NRuHAxEJ6HziQEzQXJAcqGWvkY0e2zwlC1bg3v838ICuqXtDelJP9yvg+MBQbR0KtiSwZWWS+bZtuPhEba7mtUs7cuYONSPEGNgTVZ4eyg88UP4YDB1TVPUnzjv3g/aPiffGx2u4JE8kzJaVaCjHiXFYqPSD9nWFJXZ1O31FZ/2q15QFK687z4mF9ed58TAyklJY0I01j3FAGInH7R8TBVnvGYkulageCj74jULh5JgNB6I9NlhaZc9WJKiwUc0nRzqI0Z4wOzTGMbhd9txSpZOZQk+KRAfOtlkGYpKEh1KIAG942for0ZRZJQo81Q21cdw4CKR+y+6sc5U1QcSwAn8SvcHjUoBQMdijyOgPcUeKVHjwiYqh5GASqZA81UR9536mS2IKJOTD2mIK09MVfVlD+5XuEBYZ06sDzSWI0IY8orh6VzPu0ekr3R6OlCtZQ7le8QFyuuc8sD7ICfAU8YJK8vHwiq3P0jSZgASoE6EP5ikWWYrNszSAjb8rJUeI9dYoEye00HcoeuNAvtPzCu4e8xm1uLL74Au95m3DFnm18I9vc7UD2c1B4e2A1m7JuKSj8Ignr2BMRdxTXs8s8Kd0Fk1A7z7vFoAO95pARLH1jXyfuNfGCLpWGmL0KmH4UBvee+Im3z3mqVohKj7PX64kZGxZwk54R/yqfW0AdYV0JOp9X+SYJmzGSTwgWSlkgR1sVsGAJklkjlDdoOJKuRhKl055QpRGEjgfVAZxePRpU5JWAAoO29fdpzPnFMWnCWOYzi+Tp65szCVbIZgKBnaK30nuwSlJIyUK8xAQ65xDMHcwTKmuHiPnZd8PyZraFT1f4zgJOSuNjueb9Hk/lo/SIxSzzNoNqKxtFzAfu8n8uX+gQEH+zayYLG5zUtX/HZHq84tcV/oKB+5oam1MLf/AKKiwGA9jwmPI8eA6GLVMwoUdwJ40ELWYGt/8Jf4VeqAqV6yyUIGbYqk7yDWIWdKO4eIiUve1MlBAd39SffENNvNw2ENXU8D7BAJ6lXwRyjjLU3+RDSbywqcID/iPGOXeOL6ugGZ3QErcpKZySRQuCdA4IeLdMvPABiHZzrrkD4V74ptwT0qnpSQwU71f6phd7zVpWygW08MvAAwFlt17omSi3Ed7/4jOrymuqkFpK1nAgu70fcHMR67GcOJRwJrVnJ4JGvOAOvZTseA9UCyFV+N8PXhOdMvigEF928aHKBJSqjvgNQ6OrezI7x5mDZs5gpY09n+fVEN0Wn/AEcHcVfHnBl72jq5LfFMv+REBGSTjJS7lawD+FJFe/OLBbdooTxfuTFduVI/eEilJQPecgeQVFglDFMWdEgJ78z7IAxC3hFq7CuUcfOETFhQIG4wDtnqAeAbwhxQpEdKvOWhAC1pBAyetOEOS73lqqFOn7VcPpGkBSJE1rWEn7wDliLeuB+mppgPaSr1ivrEGzrLL64zMZVtYgEBkhi4da2HhEd0rvpE1Km6sKJHZdRpvXkOQgKdOPvh5CMqtTT3QxNHrhwGgLaNAH2Q1qK8Mjxjb7mH0eT+XL/QIxKz0PD2xtdzD6PJ/Ll/pEBC9CJrWGTXMrHDtGLIRFNuGeJdglAmrrpvZaqQdP6UJTmkMf68oCwTiQCX+Hj1XOIe2XxZ8BaYl2+1CjfVm+9R6RgJGbQE8DpDFprLVxSfMGI2133ZsCmmodi21Hp6RWfD/GRl9rhlAVXpAvCmWPxepMVxcz47oT0lvFUxZIICUkhIChrrQxX5lvbQnvgJtU0fHfC5cz47oq5t/A+MP2S1YlAUS+qlMBzgL10aL2mWOJPkYut5WdKqKAIUKjPLIjjxii9FhZ0TUgzOtmEFmfCC1cINSWGZi4SrQCkkgsDs0Nd3t8YCEu+wITNGHaUHBqwDhgANecVy9141ljkzDIZZDcH8Ys+EmaooBdSnowYJBIBJoA5rEba7lRXErESRRJYA01NT3DvgIuRKR1IKyXYEJGoZjUwKmWcTJrryB3xNos6SMLUGjODpq8R1tnYZgwMNkvQNwgLDct+pkygkglQUSQNzD2wu+b5TPSAguXyNCGq3n/xiBkWJTCZNUlKSXAJqoDOgqBp4xHzZqsRUAxcmjsCXo+sBZrnmEz0qWqpUSW0SlP8Ag04RcrrtDoBUGKyVV1c0Y8mjKbLa1jUggggg18ovV2X6gWWpBwg4QVAEsciORzgLHPtaUDbUlI1JIiEm33LQmgKlV2uynOjFXsEQdtvhS1khKSQBhVhxKc01z/wI9s1otKAyUS0gVxLCQfFRfugFrvd1lUuXtGjy0FRyyxKDA8hDc+zWuYRgkqNBtLqQWBI2iwZ90It18Ks5UlKyAWVshJqQCSCfY8SPyqKLOFzErCVv84liXYDLRzro8BVLzs08Kwzix4qdvCI68bEZWAFQKlJCiB9UGoB4s0WH/wApJnlSVjq1AASlrOIGmahodXrAF5WFfVKXMUVYSlMtWLElYzOHcAGr3QFfmpJDDOFlBLNoB64bmGob4MPyU4hVn04V0gD7O9Hja7n/ANPJr/65f6RGKykxtNy/6eT+XL/QIChdb/8AzbOofbX5lUV20T4m1hrpkcFe1UVeaqAUbT5R51zw0lHCJK57kXaF4UCg7StEjeePCACeGyI0k9B7MlFUqJDOcRD7ywyh35D2X7tXpmAyK0yYjJ0uNsmdBbIR/DPpK98Zr0r6MLsa37UpXZXu/pVuPrgKkoRyIImiGjAWfoEn6ST9mWs14sH84vy7zQjEnEVFRBAL4aACnujP+gQ+kKo+wX5OIutophJwpGanIDAPAO2q1KUl04QMgMg26mXnEBa72oCUEKOoIUCfX5Q/a+kCEIJR84AdouwGXCuehisT79UpIUmTsgsCSojlugJ1F6BSVjskOA+/iM4jf3lJSoEYlsRi3Hg+cRQvqZ2mSjEXds+MInzV4ApU7CTkgZ6s4B2cvOAKtc6ZMm1U1A1cg1KCPbRLmqKnBoxL0AFalzSsNSL0wJxIAM0MgKO0ak1CciRk+kKl3rNVLXKKylDlWIggqJI2VEB1BySBAO2WSpQcKlgUzWK8AA5J4ROWa3JkgIQcS1dpRQCB6RBHhFfnWmT1ZAW6mGSSOTnOm5oRJtstISQVqIJViZiSzNrRwdICfn3xNmImELVhQmoKQkhQIwkNpQwHZFHGXJWFAKBclNdKhoHs15rK2TKZwSSpySwJAJV5c4Al26YFACalAcOEnjlsgvSkBYr0R1glkAoAltUOGTssojIuNIh5sw4EJVMSAEs2J6vuSDHW1AVKSVKJZSk0SxNSKkmPbTZQJcv5tWLaYE5jFvSwy9cAVZESpiAVGZOUksEIGEBIDlSlMdl6aQq23z1iBLSkJQnJIctvcnMk+qO6PLUiYl0plBVCsF1MdMOIv4Q3bpqACkKKlAszEAM9GYCADKXEepTtJ18obmKIAbfDqK1FCN/nASMgvGzXKPo0n8uX+gRjFnNWGkbVcyfo8n8uX+gQGXTL1QbtkywSFpUHB/uyPfECV8d8JUppEt9T74asFmM5bCiQdo+wcYCXuG5ZlqmYUUQO2vRI3cTwjU7suxFnlhEtLAeJO8nUxXbpvyXKQmVLl9WkaGrneSNYsIvRBDgwBE1bpMeoW4gG220CWVpIPqaA7NeOFW2QygCMNdcjAS8yZWIa+VImBMuYnElTYgRQgv7YIve2dWFKDBkFndncZxWrKTaVLxTTspdOGgb45wGd9I7nElajKdUl8LnNJ+yfHOIULBi+XvKSUqxFIJVkS1N/EaRUb8uXqWmILoUopAq4IYtxDGAeuC0qTOAQopxjCWzbnzEHTiVCWokqJEwVJJJD++I7o8PpEob1AU47nBi3ru4EoBxEdctLEmqaUGQeAr1qlLlIICnQcOIAhLgtStXfdAdptQXgJYEbOFKacCw3+ecTs26kMkBGEgFb5lQSo7e0+lPOIoymJACiM2BIyWfsJD0MABKQCQnBMW/ZHZc7qh4btClpYYMBBIIJGIF6gjwiRmoKFylBJTtqAJCnDntOd2KPb4QZk1ZDHCoYyMLYsAKtrOpB8IACz3mt0mhCEqZITsh8zzq7wqRZSVIOFSuydpQbNi45vlA1kkFSykVocyfa0StguBayE45KSHNVAnN8lFsyYBsWZAVMAVLGy4zJBDEhjyMPqAVJBCl0I7CWHk2qvOJeV0cQlalKtctIOKiSE5uPqJL579I6dddnRLUBaBMVmASoB9Kg8tICKsU0GelSkKJJZ1KAFQztT4MMoltMKUS5ZU5YOVHU5B/VpEwifJE2VMxIBQkJOFCnLJIJFGJc5mGrBbES5xmdYquLsSgk1BHad6UgCRNVMQpEtQxdaAkJT94ARuq7lzAtrs8zqlImJmqVLmsQyUiqdGcEOkl+MGyL5loek1ZOAnEoAOgMMt+Zgb9+lqCx1JUFqClFUw5h2bcKmkAyu6SiVLm7G0ewqYcSWNCRQeELvSXhWsPLBKiSADi31ccfKHV3jLwJR1EohD4XKlMTnUnfDFrvVc1yoIq2SQDTjn/1AAz+yOY3+zKHZUynNoYn5DmIWBlx01gJOyLf41jbLmP0eT+XL/QIxGxRt1zH6PJ/Ll/oEBg0+c8mWBpn5w7clrIxc+WgiOKGSDoeBbLflBV1pOBSg1C9TpllmcjAWSRbhuiTkWqozisSrUA4UwYO70rkIkJdtCEhZwqSokAPVx/SNoQE/LCcNZlS2podzaw4iyAKICgQwL83bLlED+99YSJZ2khyGq+jv7I4XjNQcKktTsgp3H1ZvAWK9bXsKG1RhXKrZRAWe0qkzXSGCgci1N2UDT+lToOJioMVHlpx7uEBzL9xOzMzvz490B5f1uTMUCwQwINMTua8v8xDdJr3M2UlNNkhmDaNWDZ6FLqBXMjuz8ogb0lkMCGr7DALuO0mXPQoAEg6hxlnFt/82tgwRQkjZcvTjuEUm7pnzieYidt1rEtIUz6aa6wEnY561LaUUIWUKSFHIBidTSIq7ulNpBVL61wKuyc8mqIjbVftEskNUsQK1oXFaboHsNrHWEsA6RTShgJy13vOWBiWSxpQU5UgG02omWXJ+OUNmaTnDZmOnDT418/KADK34x7KmsQYZJhGKAmxNHCHOv8AOI6ROdIoH3+yDJRIzbIiuYfUCAcTMDiHSvV6E8oGE1hk76n2QqdOxZgZDx3wBC5wSHNW+OZjzrHA3eXcIZxcHGrx6KDlAOInPQd/AQ8gQzKGrVOcOpMB5Py74XJbU6BvXSEzQGDij1hSGUSDkGb3wB1hzMbfc3+nk/ly/wBAjEbCI265/wDTyfy5f6RAfP6ZUxaQlKVKA3ClRnWnfTvh9d0T5SAoy2BG1kSx2qjcxFeEd++p6jA5xBi4AYUNC9TwaBZ94nBUlSjQEk0rkQaFwdIBy0WiWUszLyG0X3klJTTOjM0SNjwmWVY8SlUbCQolmGFSqpAO5ngCZbjOUFFAQww4kppkQ+RxZR7YrctHWdSHoNpiFPXs7t8BKWWzrKDMs8qbiwlCipYKaMXRhAJUN0QyZE+YvqwrHR1F3KXLqBOjajXKDLlvVUjrVqm9UVMWZLKFaMxCas5AekM2u/Js5YTJUiXiJdkto5JzOnDlAJt1nXLAACykkuVJCyMTDQUyFHga8UBISkrBJDFAQMQA1LGuW+G70sk1IQpU8zFK+qFHEkHIkHIkQUqxgBKZctKyrtbaVrDk7ISDu15wBNruOYJYKJuJBSBMWogYMsPZNabq0ziJMxS0CWGmLTRISCSxo5HhAU1RAJNEqOj1bQh+MFybQrEkSUlJLB+sOJXCjACAFkyCksxSoOXOQYtQCFLtgUhaSXL4g7/Agq2JnFJQlWLC2NgQpNclAhyOLtAybGC4RiJGqvMAeVXgAZizhAfInRjUcRHllWQocaZOfPjFgtd7rnTUJVhwskFkjNhq3INAdrSrrCmZRSdol9WcCjcgBANpoKw2Vsp99IfmIXhxB8IIdWf9r6QicQz5tyA95gAFAkltI8KGzPcI9mz35bhSEYoAqyTdBTXjBSF1iPkLZQ84PYPn4gwCnpCwco8TK/qT4w4mQWejcDAckx6DWPEpO6OQOBgHwvKHUGsMdZD0tQeA9nCg55QuUzD48Y96sKzyjpUrTdAH2MNG5XP/AKeT+Wj9IjD7N8cxG6XQR+7yfy0fpEB87iegJThSpcxiFUdLafBiKtJfgXq1fAiDZFjVMcYqNQPTwyhu8LpmS0BZSerKsIVofisBI2aXMWCsSxMShICU4iHzfClOuRgCz2aZNxSxsKAcpLpwgVdRNT374l7Jb1yLHiRhday2LNqJd+5oBmSShCzNmAqmB1LCwah2SyXKnpnSACFyzMKZgFDTkHLK4jPwhFrtQll5eYbRqtVVIct8zGlACioBIAw0TQBwX3ctICtFl6tO0ASrsl8uLQDllnLmKADM1aUSl6k7hUxcLktEuVIKkhFSpiSQyXIAG40rWKNYJqg4TkQcQycAExMzLvSqzy1JJxJSCQQwLnJyWNMqb4Bu8LeicgOghSCouAllBRcVzOWcIuaRNnkpDJQgOZpcIlf1EjeKNDd6Ws5FOFJw7n2Q2hbWDOjUmaSrqrQJSVEBSdraDGpAppmd8AQLmT1ihZbUma6SZhwqAAGiVVClcKRHXTaEyJihPlJWSzY+yKl1N4R7brQdSujsQXxKBzFWGcRysc5TgFSm8hAP40icQhikTHSdMOJw0WedesibZUSVoqmUVFbbQmOK8QVOODw5c/RGTNQh5h6wAEhhQ7oqVqtq1OCosk4WFAGO6AVNtilKUOsCUsQx3NkzamHrrlhLKKUqQpNDNJwgjPssTkwHGAJ6CsBQrhG1wD/5iRshJs6XAIlqLPoCX8ICOtzFZIws/wBVLJ7gcoGKd0SV4IBZtYEEqAaCeMHyA6X3UNdeUDdXDsk8c4AqSrfUDR8+D6RP26fNnSzhGGWlOLAkMkJ3k6nnEJYFELHD/oeuDr6vRQMxAUcCwmiTQ1+t4QEYDC5UwjUwKhZGeUFIaAfRPVvh+VMJLGBkCH5ArAPmZhDnfDkog4m4Dyhi0Gg1rDtlYFyfHnkYA+zZniHjc7oT9Hk/lo/SIw6zLGheN0ur+BK/LR+kQHzcuahLMpWJg+WHlvjr2vhc9QUtggDChA7KQKUHthkycSmCa+4awzblPydQHlAE2y8kmzIlpfE6n3CpNDrnHWCzqXKqEpluQVs5YB2A1NYDu+xKmqwJDlizlg+QLmkT953auRY0JNVKckJ2mD12gau0BHS70ky9mWhwDUrDlQPaJ3ZaNAV62hJJSlimpGpFWYHOoYwBC5clSsg5zPvO6AZkqzbVhBqrQpwhzhSQBwy/zAsySUqbUs2vqg+x2Rw+5lEn+4AeMAFODqVw3xKXWpOFQ64SXADkOojUDcIjrYj5xXP49sT1julMyWSFJQlbDaFEsSAp+56QEZeCUADBOTMKQwASR5mh18oVdloSpC0FCQpQTtbWJwalLFhvLwi87rElhjQpwapO7gWI8IRcIacFM4SCTuGjndATlz2YSCFqnFJXSW6SoliHID5ZBzxisKO0rio+v/MF35eRnT1THcPstkkDIDlCLDYVzTsJxHMhwC3fnAKumUkzAlQJCgoU3lJYsM2MWW4LimTLEpSZZmOFAALSGIO41fhxgJN2zZS0rEsoY9pSkhxrXIU1EWWwXcqWSbOSJYZ+rzqHJw4mVRqjwgKNPs6k7K0lKkmoUCDHi0N3xpwu2Vak/OGZM5oPkon2xEXx+zpTYrOXH2F0V3HI98BQ1JhMGWuxLlqwzEKQoZghv+4GwtAGXegKTMcsUoxDixyEBTVufDuajQbc1mKlljhZKi/LnEeQQawD2BQSKUU7d3qiVui5pk44ZaX3nQGIyRlEpdcxl0JHIkHxEBapf7PwgPPnoRTu8VEeqIK8LJLlrwypgmBs2YDgNDDlmXJxK69SsqAB1Evk5NOcMWmahSh1YIA3l/jlAMThQc/jlCwp2Z3b4cQzPVkO+Hwah9w/6eAkJKS4NMjG7XUPmJX5aP0iMOlRul1/wJX4EfpEBhRuf6OiYhVSkOlt4qRvitWywkJoXAcnviVl25QQEvugTrnVpx5QEVY1EKDVcj1jKJq3TbSApKppADgpAAZqaCB7puObNn4ZKCrCoEnIJD5k6ROdNFSkzFjC6nAUXNKZBszTMvAUheZO+H5JJThGyCdo79w9cPSJwQVDCDjDOdH3VpD1ptnVo6oAMQCotXFnXlAKvGxJwS+rLqDqJGeWu6ES5J6hYyUMBJ1Y7TecCTJ5OdHpQN6s4kbQsYV4OypTDiBLGkBH3PhM0GZtNUA1dWnPfFlmXiFkpYMnRqPokRVpCCApQ0b1xKSk9XKKvA7yak+qAdvifLAYIST4F+6B5PVimEHrJCQwftBTkniQnlWIjESS9TFmsljUqQleEthIxYXDJcO45QFYmy6mJ7oTaVotSEoDiYQhQZ6b67oiplnLlmIGZHt3cou37OujwWozpiFlPZSR2QdVO7uHgL3/AOFRqiWofgY+Ucu5kgbIoC4CUij6Bv8AukHy7G2Sl8ncf8qwSEwEJ1SkmmLZL7iXzrkrv8YNs9rxKIbTP2EZgwTNsgNd3HPnviPmWTDQYiakGrjhiHqgCLddcqenDMQlY41bkdO6KXfP7NBU2dTf0LqOQVp3xbbLOMsYikhJqaZHV01bmKcoNslpxioZu8HkrWAxxV1TrKJpmIKThwh8jiIFDrEQu6ZgBUUEAB3OWkaZ02kddaLNJFcSg+5nf1Awnplc0uVIKkuAVNhzGuT5QGaolFIBINfCsPomZAbvM1i22K6VJkS8SaFINagg1z74XPueSoACUAd7t7ICrzC5c568xElbLOAEqGogK2SChZG4w8FunlAMzchz+OUOJqz0p8U9sInIJFIfEssKgGm4v7oA6zigHCN3uxuplfgR+kRhUoRu12I+ZlfgR+kQHzgUU84Gl9rnEkZFH+MoCVKILnIwF6/Z3LHzynViZL7mD15xVulK+smLVVyoE7g4aLR0HsBVImqE1SGUxAarJfM84p9plmYuaEdlICtT2aOSefnAQ0yUzcn84TaZZLLLbZNPwsIL6jaS4NdDTMlvZE50kskoWaQmUdpD42BDldSXOdRAQdy2FM2fLlrfCtQBbPXKLNd3Qxa1TLMshJl/Oy1M5Uk7LZ0o0VezYkLChQguDxBjZbJ0jkrQhTnEUhxhrxDwGVp6HTiJgKVJUksAUqAVmCQpmLQ1f6MCJcvcA/d/mNml3lKUWBJP4T8aRmV72aSmaetRMXN+z2QKvzMBTkIphbVzvypF2uS1mXYilkFBDkYtqrhRwvnrTjFet1jJViSjCD9UF/8AMaf0OusfucsTZbKGIbSa9qhrAZtfdkWjZVhSl6BLbQZwokZ5xonRe0GRZZSDJX2QSwocVX84pPSy0pmWhYQAEJOGgYFs24O8aH0It/W2RD5o2D3ZHwaAORe6dUrSeKfbBUqelTBJL55EeZgkJj3DANhEJUiH0phKkwEdOsZJoaNSmuheBTZSiqVEK1LUUw1SMzy3xMFEIXZwSCRUZHUQFTssv6Ylc8jYSerrTESynO8B86xJ37IRaEGTiAUClSg+E4a5Fq0g1djRLCjhATmaE5mBVSAFAUVmUoVUAZUUzoPA0gFyrSlKBLKQyUhO0pIdhmBWKve0tRmEypZCG0SpQJ4FIPhFxlWhIFEbY+owCu7f3RJSGWlxUd/tgMgvqwkbapcwP9ZSCB4aRHJTQ9xjdJlnBDEAg5jSKN056PSZUrrJacCioAgdkvq2+AoE1NORh6zoJZsgX8o4yXZ98P2VBFDAFyo3W7P4MrPsI/SIwuWPCN0uz+DK/Aj9IgPn0rbR+7hAk9JNWg2YgtThA8yQvQ6vnowgLX0JM4WdYllASVF8TP2eOdIFuboxNX1i/mxio0xbUepLORTLnFdkoUPrefDWPAVjV4C2X/caetTNCkU6pBS7qASwLNSsO9MbBJTZ1KloDkIYg5bQrxOfjFOWlT9rTfrxjwoVvEB5Is+yXScqGtDmI0zoNLlpsctSsIVtOSz9o+6MyKVb8/fHuJWh0gNtReElqLQO8eyIm/LrlzCJoKCthR0uQDQudzxk7qzBoY8JXvEBardYSbUlLYTRKWyIUdovwy7o0PZQhsQoln5CMTdWh9cJxrH1uOcBP2i7jPm4QQC0xXgCfPKJT9n87CZktVAWILtUUbwOcU0Y98JRi3wG5ItKWzHeYWLYnePERhbr+1rv4x2JZ+tAbr+9J3jxEINpT9oeIjDiVfa848WFb/M5wG3qtCftDxEe/vCftDxEYcCs6+cL29/mYDblT07x4iPCpB1HiIxMleh8TCgpVdrPiYDX7VNQrZLE0qdO8R1mvFg4JWjiRjHH+oecZAlS27XmYUkr3wG0pvlAY0KNVOKHcU5xVv2g3xLUhMpCgpWLEWLsAMudYoiVK1PrhWEwHSzBCBCEph5KYByXnG53ag9TL/Aj9IjFLHZipQAqSW8Y3azIwoSnckDwDQGHHo5aPuJvoK90cejdoI/gTfQV7o6OgGB0Wn/y82tDsK90eHonO/l5voL90dHQHh6Jz/uJvoK90e/JWfl+7zc37CvdHR0B58lJ/wBxN3dhXuhPySn/AHE30Fe6OjoBPySn/cTfQV7oUnolaB/6Jv8Atq17o6OgPB0Sn/y86n9CvdCj0Qn/AMvN9BXujo6A4dEbQzCRNr/Qr3Qk9D7R9xN9BXujo6A9+Rto/l5voKjk9DbR9xN9BXujo6A75HWj7ib6CvdCh0QtDv1E30Fe6PY6AT8jrR/LzfQV7o75GWhv4E30VR0dAK+Rto/l5voqjvkfaPuJuTdk5eEdHQHfI60fcTfRV7oV8jLR9xN9FUdHQCx0NtB/+PM9Ew8jojadJEz0THkdAOp6IWl/4Ez0YLs/Qm1HKUoc6Dzjo6AuXRToQZKhNnEFY7KRUA7ydYuLR0dAf//Z"/>
          <p:cNvSpPr>
            <a:spLocks noChangeAspect="1" noChangeArrowheads="1"/>
          </p:cNvSpPr>
          <p:nvPr/>
        </p:nvSpPr>
        <p:spPr bwMode="auto">
          <a:xfrm>
            <a:off x="80963" y="-995363"/>
            <a:ext cx="222885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8788" name="AutoShape 4" descr="data:image/jpg;base64,/9j/4AAQSkZJRgABAQAAAQABAAD/2wCEAAkGBhQSERUUEhQWFRQWGRcXFxgYGBoZFxgYGBcYGBgWGBgXHCYeFx0kGRUXHy8gIycpLCwsFR4xNTAqNSYrLCkBCQoKBQUFDQUFDSkYEhgpKSkpKSkpKSkpKSkpKSkpKSkpKSkpKSkpKSkpKSkpKSkpKSkpKSkpKSkpKSkpKSkpKf/AABEIANgA6gMBIgACEQEDEQH/xAAcAAABBQEBAQAAAAAAAAAAAAAEAgMFBgcAAQj/xABHEAABAgMFBAYFCQcEAgMBAAABAhEAAyEEBRIxQSJRYXEGEzKBkaGSscHR8BYjJEJSU3JzsgcUM1RiguE0k6LxFUNEY4Ml/8QAFAEBAAAAAAAAAAAAAAAAAAAAAP/EABQRAQAAAAAAAAAAAAAAAAAAAAD/2gAMAwEAAhEDEQA/AIUWpW8+ML/elfaPiYAEykEWGyKmrCJaSpRyArAPi1q+0fEwtE5ZLJKidwcnwEXm4/2bpACrSrEfsJLAcCrXui5WG65UkNLlpQOAbzzgMps3R62TOzLmAb1HD6zElK6AWw9paU/3qPqjTo4wGbTOgM1JAVaM3bDizGlTD9n6DPMwKnzcnpv3Z0yi7WtJKktxeGBLwrSoO2RcuW38YCDldApWZmzifxN7ITbehclCCoKmuGzXxA3RZxaE1rA16q+YmEfZgIodB5Ghmf7ioX8iLP8A/Z/uK98TVmn4kJO8D1Q6VwFLv3orKlJCkYxU/XUdOcViRYQZoBKqlu0Y0LpIxljn7KxRJS2nI/EIAa2WEJLAq9Ix5IsIJzX6Rgm9Cy4TZZm1wpAW1HQGSQPnJwy+v/iGT+z1P300d7xa7Kt0JO9I9Qh0wFFtX7PD9W0K1NRuHAxEJ6HziQEzQXJAcqGWvkY0e2zwlC1bg3v838ICuqXtDelJP9yvg+MBQbR0KtiSwZWWS+bZtuPhEba7mtUs7cuYONSPEGNgTVZ4eyg88UP4YDB1TVPUnzjv3g/aPiffGx2u4JE8kzJaVaCjHiXFYqPSD9nWFJXZ1O31FZ/2q15QFK687z4mF9ed58TAyklJY0I01j3FAGInH7R8TBVnvGYkulageCj74jULh5JgNB6I9NlhaZc9WJKiwUc0nRzqI0Z4wOzTGMbhd9txSpZOZQk+KRAfOtlkGYpKEh1KIAG942for0ZRZJQo81Q21cdw4CKR+y+6sc5U1QcSwAn8SvcHjUoBQMdijyOgPcUeKVHjwiYqh5GASqZA81UR9536mS2IKJOTD2mIK09MVfVlD+5XuEBYZ06sDzSWI0IY8orh6VzPu0ekr3R6OlCtZQ7le8QFyuuc8sD7ICfAU8YJK8vHwiq3P0jSZgASoE6EP5ikWWYrNszSAjb8rJUeI9dYoEye00HcoeuNAvtPzCu4e8xm1uLL74Au95m3DFnm18I9vc7UD2c1B4e2A1m7JuKSj8Ignr2BMRdxTXs8s8Kd0Fk1A7z7vFoAO95pARLH1jXyfuNfGCLpWGmL0KmH4UBvee+Im3z3mqVohKj7PX64kZGxZwk54R/yqfW0AdYV0JOp9X+SYJmzGSTwgWSlkgR1sVsGAJklkjlDdoOJKuRhKl055QpRGEjgfVAZxePRpU5JWAAoO29fdpzPnFMWnCWOYzi+Tp65szCVbIZgKBnaK30nuwSlJIyUK8xAQ65xDMHcwTKmuHiPnZd8PyZraFT1f4zgJOSuNjueb9Hk/lo/SIxSzzNoNqKxtFzAfu8n8uX+gQEH+zayYLG5zUtX/HZHq84tcV/oKB+5oam1MLf/AKKiwGA9jwmPI8eA6GLVMwoUdwJ40ELWYGt/8Jf4VeqAqV6yyUIGbYqk7yDWIWdKO4eIiUve1MlBAd39SffENNvNw2ENXU8D7BAJ6lXwRyjjLU3+RDSbywqcID/iPGOXeOL6ugGZ3QErcpKZySRQuCdA4IeLdMvPABiHZzrrkD4V74ptwT0qnpSQwU71f6phd7zVpWygW08MvAAwFlt17omSi3Ed7/4jOrymuqkFpK1nAgu70fcHMR67GcOJRwJrVnJ4JGvOAOvZTseA9UCyFV+N8PXhOdMvigEF928aHKBJSqjvgNQ6OrezI7x5mDZs5gpY09n+fVEN0Wn/AEcHcVfHnBl72jq5LfFMv+REBGSTjJS7lawD+FJFe/OLBbdooTxfuTFduVI/eEilJQPecgeQVFglDFMWdEgJ78z7IAxC3hFq7CuUcfOETFhQIG4wDtnqAeAbwhxQpEdKvOWhAC1pBAyetOEOS73lqqFOn7VcPpGkBSJE1rWEn7wDliLeuB+mppgPaSr1ivrEGzrLL64zMZVtYgEBkhi4da2HhEd0rvpE1Km6sKJHZdRpvXkOQgKdOPvh5CMqtTT3QxNHrhwGgLaNAH2Q1qK8Mjxjb7mH0eT+XL/QIxKz0PD2xtdzD6PJ/Ll/pEBC9CJrWGTXMrHDtGLIRFNuGeJdglAmrrpvZaqQdP6UJTmkMf68oCwTiQCX+Hj1XOIe2XxZ8BaYl2+1CjfVm+9R6RgJGbQE8DpDFprLVxSfMGI2133ZsCmmodi21Hp6RWfD/GRl9rhlAVXpAvCmWPxepMVxcz47oT0lvFUxZIICUkhIChrrQxX5lvbQnvgJtU0fHfC5cz47oq5t/A+MP2S1YlAUS+qlMBzgL10aL2mWOJPkYut5WdKqKAIUKjPLIjjxii9FhZ0TUgzOtmEFmfCC1cINSWGZi4SrQCkkgsDs0Nd3t8YCEu+wITNGHaUHBqwDhgANecVy9141ljkzDIZZDcH8Ys+EmaooBdSnowYJBIBJoA5rEba7lRXErESRRJYA01NT3DvgIuRKR1IKyXYEJGoZjUwKmWcTJrryB3xNos6SMLUGjODpq8R1tnYZgwMNkvQNwgLDct+pkygkglQUSQNzD2wu+b5TPSAguXyNCGq3n/xiBkWJTCZNUlKSXAJqoDOgqBp4xHzZqsRUAxcmjsCXo+sBZrnmEz0qWqpUSW0SlP8Ag04RcrrtDoBUGKyVV1c0Y8mjKbLa1jUggggg18ovV2X6gWWpBwg4QVAEsciORzgLHPtaUDbUlI1JIiEm33LQmgKlV2uynOjFXsEQdtvhS1khKSQBhVhxKc01z/wI9s1otKAyUS0gVxLCQfFRfugFrvd1lUuXtGjy0FRyyxKDA8hDc+zWuYRgkqNBtLqQWBI2iwZ90It18Ks5UlKyAWVshJqQCSCfY8SPyqKLOFzErCVv84liXYDLRzro8BVLzs08Kwzix4qdvCI68bEZWAFQKlJCiB9UGoB4s0WH/wApJnlSVjq1AASlrOIGmahodXrAF5WFfVKXMUVYSlMtWLElYzOHcAGr3QFfmpJDDOFlBLNoB64bmGob4MPyU4hVn04V0gD7O9Hja7n/ANPJr/65f6RGKykxtNy/6eT+XL/QIChdb/8AzbOofbX5lUV20T4m1hrpkcFe1UVeaqAUbT5R51zw0lHCJK57kXaF4UCg7StEjeePCACeGyI0k9B7MlFUqJDOcRD7ywyh35D2X7tXpmAyK0yYjJ0uNsmdBbIR/DPpK98Zr0r6MLsa37UpXZXu/pVuPrgKkoRyIImiGjAWfoEn6ST9mWs14sH84vy7zQjEnEVFRBAL4aACnujP+gQ+kKo+wX5OIutophJwpGanIDAPAO2q1KUl04QMgMg26mXnEBa72oCUEKOoIUCfX5Q/a+kCEIJR84AdouwGXCuehisT79UpIUmTsgsCSojlugJ1F6BSVjskOA+/iM4jf3lJSoEYlsRi3Hg+cRQvqZ2mSjEXds+MInzV4ApU7CTkgZ6s4B2cvOAKtc6ZMm1U1A1cg1KCPbRLmqKnBoxL0AFalzSsNSL0wJxIAM0MgKO0ak1CciRk+kKl3rNVLXKKylDlWIggqJI2VEB1BySBAO2WSpQcKlgUzWK8AA5J4ROWa3JkgIQcS1dpRQCB6RBHhFfnWmT1ZAW6mGSSOTnOm5oRJtstISQVqIJViZiSzNrRwdICfn3xNmImELVhQmoKQkhQIwkNpQwHZFHGXJWFAKBclNdKhoHs15rK2TKZwSSpySwJAJV5c4Al26YFACalAcOEnjlsgvSkBYr0R1glkAoAltUOGTssojIuNIh5sw4EJVMSAEs2J6vuSDHW1AVKSVKJZSk0SxNSKkmPbTZQJcv5tWLaYE5jFvSwy9cAVZESpiAVGZOUksEIGEBIDlSlMdl6aQq23z1iBLSkJQnJIctvcnMk+qO6PLUiYl0plBVCsF1MdMOIv4Q3bpqACkKKlAszEAM9GYCADKXEepTtJ18obmKIAbfDqK1FCN/nASMgvGzXKPo0n8uX+gRjFnNWGkbVcyfo8n8uX+gQGXTL1QbtkywSFpUHB/uyPfECV8d8JUppEt9T74asFmM5bCiQdo+wcYCXuG5ZlqmYUUQO2vRI3cTwjU7suxFnlhEtLAeJO8nUxXbpvyXKQmVLl9WkaGrneSNYsIvRBDgwBE1bpMeoW4gG220CWVpIPqaA7NeOFW2QygCMNdcjAS8yZWIa+VImBMuYnElTYgRQgv7YIve2dWFKDBkFndncZxWrKTaVLxTTspdOGgb45wGd9I7nElajKdUl8LnNJ+yfHOIULBi+XvKSUqxFIJVkS1N/EaRUb8uXqWmILoUopAq4IYtxDGAeuC0qTOAQopxjCWzbnzEHTiVCWokqJEwVJJJD++I7o8PpEob1AU47nBi3ru4EoBxEdctLEmqaUGQeAr1qlLlIICnQcOIAhLgtStXfdAdptQXgJYEbOFKacCw3+ecTs26kMkBGEgFb5lQSo7e0+lPOIoymJACiM2BIyWfsJD0MABKQCQnBMW/ZHZc7qh4btClpYYMBBIIJGIF6gjwiRmoKFylBJTtqAJCnDntOd2KPb4QZk1ZDHCoYyMLYsAKtrOpB8IACz3mt0mhCEqZITsh8zzq7wqRZSVIOFSuydpQbNi45vlA1kkFSykVocyfa0StguBayE45KSHNVAnN8lFsyYBsWZAVMAVLGy4zJBDEhjyMPqAVJBCl0I7CWHk2qvOJeV0cQlalKtctIOKiSE5uPqJL579I6dddnRLUBaBMVmASoB9Kg8tICKsU0GelSkKJJZ1KAFQztT4MMoltMKUS5ZU5YOVHU5B/VpEwifJE2VMxIBQkJOFCnLJIJFGJc5mGrBbES5xmdYquLsSgk1BHad6UgCRNVMQpEtQxdaAkJT94ARuq7lzAtrs8zqlImJmqVLmsQyUiqdGcEOkl+MGyL5loek1ZOAnEoAOgMMt+Zgb9+lqCx1JUFqClFUw5h2bcKmkAyu6SiVLm7G0ewqYcSWNCRQeELvSXhWsPLBKiSADi31ccfKHV3jLwJR1EohD4XKlMTnUnfDFrvVc1yoIq2SQDTjn/1AAz+yOY3+zKHZUynNoYn5DmIWBlx01gJOyLf41jbLmP0eT+XL/QIxGxRt1zH6PJ/Ll/oEBg0+c8mWBpn5w7clrIxc+WgiOKGSDoeBbLflBV1pOBSg1C9TpllmcjAWSRbhuiTkWqozisSrUA4UwYO70rkIkJdtCEhZwqSokAPVx/SNoQE/LCcNZlS2podzaw4iyAKICgQwL83bLlED+99YSJZ2khyGq+jv7I4XjNQcKktTsgp3H1ZvAWK9bXsKG1RhXKrZRAWe0qkzXSGCgci1N2UDT+lToOJioMVHlpx7uEBzL9xOzMzvz490B5f1uTMUCwQwINMTua8v8xDdJr3M2UlNNkhmDaNWDZ6FLqBXMjuz8ogb0lkMCGr7DALuO0mXPQoAEg6hxlnFt/82tgwRQkjZcvTjuEUm7pnzieYidt1rEtIUz6aa6wEnY561LaUUIWUKSFHIBidTSIq7ulNpBVL61wKuyc8mqIjbVftEskNUsQK1oXFaboHsNrHWEsA6RTShgJy13vOWBiWSxpQU5UgG02omWXJ+OUNmaTnDZmOnDT418/KADK34x7KmsQYZJhGKAmxNHCHOv8AOI6ROdIoH3+yDJRIzbIiuYfUCAcTMDiHSvV6E8oGE1hk76n2QqdOxZgZDx3wBC5wSHNW+OZjzrHA3eXcIZxcHGrx6KDlAOInPQd/AQ8gQzKGrVOcOpMB5Py74XJbU6BvXSEzQGDij1hSGUSDkGb3wB1hzMbfc3+nk/ly/wBAjEbCI265/wDTyfy5f6RAfP6ZUxaQlKVKA3ClRnWnfTvh9d0T5SAoy2BG1kSx2qjcxFeEd++p6jA5xBi4AYUNC9TwaBZ94nBUlSjQEk0rkQaFwdIBy0WiWUszLyG0X3klJTTOjM0SNjwmWVY8SlUbCQolmGFSqpAO5ngCZbjOUFFAQww4kppkQ+RxZR7YrctHWdSHoNpiFPXs7t8BKWWzrKDMs8qbiwlCipYKaMXRhAJUN0QyZE+YvqwrHR1F3KXLqBOjajXKDLlvVUjrVqm9UVMWZLKFaMxCas5AekM2u/Js5YTJUiXiJdkto5JzOnDlAJt1nXLAACykkuVJCyMTDQUyFHga8UBISkrBJDFAQMQA1LGuW+G70sk1IQpU8zFK+qFHEkHIkHIkQUqxgBKZctKyrtbaVrDk7ISDu15wBNruOYJYKJuJBSBMWogYMsPZNabq0ziJMxS0CWGmLTRISCSxo5HhAU1RAJNEqOj1bQh+MFybQrEkSUlJLB+sOJXCjACAFkyCksxSoOXOQYtQCFLtgUhaSXL4g7/Agq2JnFJQlWLC2NgQpNclAhyOLtAybGC4RiJGqvMAeVXgAZizhAfInRjUcRHllWQocaZOfPjFgtd7rnTUJVhwskFkjNhq3INAdrSrrCmZRSdol9WcCjcgBANpoKw2Vsp99IfmIXhxB8IIdWf9r6QicQz5tyA95gAFAkltI8KGzPcI9mz35bhSEYoAqyTdBTXjBSF1iPkLZQ84PYPn4gwCnpCwco8TK/qT4w4mQWejcDAckx6DWPEpO6OQOBgHwvKHUGsMdZD0tQeA9nCg55QuUzD48Y96sKzyjpUrTdAH2MNG5XP/AKeT+Wj9IjD7N8cxG6XQR+7yfy0fpEB87iegJThSpcxiFUdLafBiKtJfgXq1fAiDZFjVMcYqNQPTwyhu8LpmS0BZSerKsIVofisBI2aXMWCsSxMShICU4iHzfClOuRgCz2aZNxSxsKAcpLpwgVdRNT374l7Jb1yLHiRhday2LNqJd+5oBmSShCzNmAqmB1LCwah2SyXKnpnSACFyzMKZgFDTkHLK4jPwhFrtQll5eYbRqtVVIct8zGlACioBIAw0TQBwX3ctICtFl6tO0ASrsl8uLQDllnLmKADM1aUSl6k7hUxcLktEuVIKkhFSpiSQyXIAG40rWKNYJqg4TkQcQycAExMzLvSqzy1JJxJSCQQwLnJyWNMqb4Bu8LeicgOghSCouAllBRcVzOWcIuaRNnkpDJQgOZpcIlf1EjeKNDd6Ws5FOFJw7n2Q2hbWDOjUmaSrqrQJSVEBSdraDGpAppmd8AQLmT1ihZbUma6SZhwqAAGiVVClcKRHXTaEyJihPlJWSzY+yKl1N4R7brQdSujsQXxKBzFWGcRysc5TgFSm8hAP40icQhikTHSdMOJw0WedesibZUSVoqmUVFbbQmOK8QVOODw5c/RGTNQh5h6wAEhhQ7oqVqtq1OCosk4WFAGO6AVNtilKUOsCUsQx3NkzamHrrlhLKKUqQpNDNJwgjPssTkwHGAJ6CsBQrhG1wD/5iRshJs6XAIlqLPoCX8ICOtzFZIws/wBVLJ7gcoGKd0SV4IBZtYEEqAaCeMHyA6X3UNdeUDdXDsk8c4AqSrfUDR8+D6RP26fNnSzhGGWlOLAkMkJ3k6nnEJYFELHD/oeuDr6vRQMxAUcCwmiTQ1+t4QEYDC5UwjUwKhZGeUFIaAfRPVvh+VMJLGBkCH5ArAPmZhDnfDkog4m4Dyhi0Gg1rDtlYFyfHnkYA+zZniHjc7oT9Hk/lo/SIw6zLGheN0ur+BK/LR+kQHzcuahLMpWJg+WHlvjr2vhc9QUtggDChA7KQKUHthkycSmCa+4awzblPydQHlAE2y8kmzIlpfE6n3CpNDrnHWCzqXKqEpluQVs5YB2A1NYDu+xKmqwJDlizlg+QLmkT953auRY0JNVKckJ2mD12gau0BHS70ky9mWhwDUrDlQPaJ3ZaNAV62hJJSlimpGpFWYHOoYwBC5clSsg5zPvO6AZkqzbVhBqrQpwhzhSQBwy/zAsySUqbUs2vqg+x2Rw+5lEn+4AeMAFODqVw3xKXWpOFQ64SXADkOojUDcIjrYj5xXP49sT1julMyWSFJQlbDaFEsSAp+56QEZeCUADBOTMKQwASR5mh18oVdloSpC0FCQpQTtbWJwalLFhvLwi87rElhjQpwapO7gWI8IRcIacFM4SCTuGjndATlz2YSCFqnFJXSW6SoliHID5ZBzxisKO0rio+v/MF35eRnT1THcPstkkDIDlCLDYVzTsJxHMhwC3fnAKumUkzAlQJCgoU3lJYsM2MWW4LimTLEpSZZmOFAALSGIO41fhxgJN2zZS0rEsoY9pSkhxrXIU1EWWwXcqWSbOSJYZ+rzqHJw4mVRqjwgKNPs6k7K0lKkmoUCDHi0N3xpwu2Vak/OGZM5oPkon2xEXx+zpTYrOXH2F0V3HI98BQ1JhMGWuxLlqwzEKQoZghv+4GwtAGXegKTMcsUoxDixyEBTVufDuajQbc1mKlljhZKi/LnEeQQawD2BQSKUU7d3qiVui5pk44ZaX3nQGIyRlEpdcxl0JHIkHxEBapf7PwgPPnoRTu8VEeqIK8LJLlrwypgmBs2YDgNDDlmXJxK69SsqAB1Evk5NOcMWmahSh1YIA3l/jlAMThQc/jlCwp2Z3b4cQzPVkO+Hwah9w/6eAkJKS4NMjG7XUPmJX5aP0iMOlRul1/wJX4EfpEBhRuf6OiYhVSkOlt4qRvitWywkJoXAcnviVl25QQEvugTrnVpx5QEVY1EKDVcj1jKJq3TbSApKppADgpAAZqaCB7puObNn4ZKCrCoEnIJD5k6ROdNFSkzFjC6nAUXNKZBszTMvAUheZO+H5JJThGyCdo79w9cPSJwQVDCDjDOdH3VpD1ptnVo6oAMQCotXFnXlAKvGxJwS+rLqDqJGeWu6ES5J6hYyUMBJ1Y7TecCTJ5OdHpQN6s4kbQsYV4OypTDiBLGkBH3PhM0GZtNUA1dWnPfFlmXiFkpYMnRqPokRVpCCApQ0b1xKSk9XKKvA7yak+qAdvifLAYIST4F+6B5PVimEHrJCQwftBTkniQnlWIjESS9TFmsljUqQleEthIxYXDJcO45QFYmy6mJ7oTaVotSEoDiYQhQZ6b67oiplnLlmIGZHt3cou37OujwWozpiFlPZSR2QdVO7uHgL3/AOFRqiWofgY+Ucu5kgbIoC4CUij6Bv8AukHy7G2Sl8ncf8qwSEwEJ1SkmmLZL7iXzrkrv8YNs9rxKIbTP2EZgwTNsgNd3HPnviPmWTDQYiakGrjhiHqgCLddcqenDMQlY41bkdO6KXfP7NBU2dTf0LqOQVp3xbbLOMsYikhJqaZHV01bmKcoNslpxioZu8HkrWAxxV1TrKJpmIKThwh8jiIFDrEQu6ZgBUUEAB3OWkaZ02kddaLNJFcSg+5nf1Awnplc0uVIKkuAVNhzGuT5QGaolFIBINfCsPomZAbvM1i22K6VJkS8SaFINagg1z74XPueSoACUAd7t7ICrzC5c568xElbLOAEqGogK2SChZG4w8FunlAMzchz+OUOJqz0p8U9sInIJFIfEssKgGm4v7oA6zigHCN3uxuplfgR+kRhUoRu12I+ZlfgR+kQHzgUU84Gl9rnEkZFH+MoCVKILnIwF6/Z3LHzynViZL7mD15xVulK+smLVVyoE7g4aLR0HsBVImqE1SGUxAarJfM84p9plmYuaEdlICtT2aOSefnAQ0yUzcn84TaZZLLLbZNPwsIL6jaS4NdDTMlvZE50kskoWaQmUdpD42BDldSXOdRAQdy2FM2fLlrfCtQBbPXKLNd3Qxa1TLMshJl/Oy1M5Uk7LZ0o0VezYkLChQguDxBjZbJ0jkrQhTnEUhxhrxDwGVp6HTiJgKVJUksAUqAVmCQpmLQ1f6MCJcvcA/d/mNml3lKUWBJP4T8aRmV72aSmaetRMXN+z2QKvzMBTkIphbVzvypF2uS1mXYilkFBDkYtqrhRwvnrTjFet1jJViSjCD9UF/8AMaf0OusfucsTZbKGIbSa9qhrAZtfdkWjZVhSl6BLbQZwokZ5xonRe0GRZZSDJX2QSwocVX84pPSy0pmWhYQAEJOGgYFs24O8aH0It/W2RD5o2D3ZHwaAORe6dUrSeKfbBUqelTBJL55EeZgkJj3DANhEJUiH0phKkwEdOsZJoaNSmuheBTZSiqVEK1LUUw1SMzy3xMFEIXZwSCRUZHUQFTssv6Ylc8jYSerrTESynO8B86xJ37IRaEGTiAUClSg+E4a5Fq0g1djRLCjhATmaE5mBVSAFAUVmUoVUAZUUzoPA0gFyrSlKBLKQyUhO0pIdhmBWKve0tRmEypZCG0SpQJ4FIPhFxlWhIFEbY+owCu7f3RJSGWlxUd/tgMgvqwkbapcwP9ZSCB4aRHJTQ9xjdJlnBDEAg5jSKN056PSZUrrJacCioAgdkvq2+AoE1NORh6zoJZsgX8o4yXZ98P2VBFDAFyo3W7P4MrPsI/SIwuWPCN0uz+DK/Aj9IgPn0rbR+7hAk9JNWg2YgtThA8yQvQ6vnowgLX0JM4WdYllASVF8TP2eOdIFuboxNX1i/mxio0xbUepLORTLnFdkoUPrefDWPAVjV4C2X/caetTNCkU6pBS7qASwLNSsO9MbBJTZ1KloDkIYg5bQrxOfjFOWlT9rTfrxjwoVvEB5Is+yXScqGtDmI0zoNLlpsctSsIVtOSz9o+6MyKVb8/fHuJWh0gNtReElqLQO8eyIm/LrlzCJoKCthR0uQDQudzxk7qzBoY8JXvEBardYSbUlLYTRKWyIUdovwy7o0PZQhsQoln5CMTdWh9cJxrH1uOcBP2i7jPm4QQC0xXgCfPKJT9n87CZktVAWILtUUbwOcU0Y98JRi3wG5ItKWzHeYWLYnePERhbr+1rv4x2JZ+tAbr+9J3jxEINpT9oeIjDiVfa848WFb/M5wG3qtCftDxEe/vCftDxEYcCs6+cL29/mYDblT07x4iPCpB1HiIxMleh8TCgpVdrPiYDX7VNQrZLE0qdO8R1mvFg4JWjiRjHH+oecZAlS27XmYUkr3wG0pvlAY0KNVOKHcU5xVv2g3xLUhMpCgpWLEWLsAMudYoiVK1PrhWEwHSzBCBCEph5KYByXnG53ag9TL/Aj9IjFLHZipQAqSW8Y3azIwoSnckDwDQGHHo5aPuJvoK90cejdoI/gTfQV7o6OgGB0Wn/y82tDsK90eHonO/l5voL90dHQHh6Jz/uJvoK90e/JWfl+7zc37CvdHR0B58lJ/wBxN3dhXuhPySn/AHE30Fe6OjoBPySn/cTfQV7oUnolaB/6Jv8Atq17o6OgPB0Sn/y86n9CvdCj0Qn/AMvN9BXujo6A4dEbQzCRNr/Qr3Qk9D7R9xN9BXujo6A9+Rto/l5voKjk9DbR9xN9BXujo6A75HWj7ib6CvdCh0QtDv1E30Fe6PY6AT8jrR/LzfQV7o75GWhv4E30VR0dAK+Rto/l5voqjvkfaPuJuTdk5eEdHQHfI60fcTfRV7oV8jLR9xN9FUdHQCx0NtB/+PM9Ew8jojadJEz0THkdAOp6IWl/4Ez0YLs/Qm1HKUoc6Dzjo6AuXRToQZKhNnEFY7KRUA7ydYuLR0dAf//Z"/>
          <p:cNvSpPr>
            <a:spLocks noChangeAspect="1" noChangeArrowheads="1"/>
          </p:cNvSpPr>
          <p:nvPr/>
        </p:nvSpPr>
        <p:spPr bwMode="auto">
          <a:xfrm>
            <a:off x="80963" y="-995363"/>
            <a:ext cx="222885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8790" name="AutoShape 6" descr="data:image/jpg;base64,/9j/4AAQSkZJRgABAQAAAQABAAD/2wCEAAkGBhQSERUUEhQWFRQWGRcXFxgYGBoZFxgYGBcYGBgWGBgXHCYeFx0kGRUXHy8gIycpLCwsFR4xNTAqNSYrLCkBCQoKBQUFDQUFDSkYEhgpKSkpKSkpKSkpKSkpKSkpKSkpKSkpKSkpKSkpKSkpKSkpKSkpKSkpKSkpKSkpKSkpKf/AABEIANgA6gMBIgACEQEDEQH/xAAcAAABBQEBAQAAAAAAAAAAAAAEAgMFBgcAAQj/xABHEAABAgMFBAYFCQcEAgMBAAABAhEAAyEEBRIxQSJRYXEGEzKBkaGSscHR8BYjJEJSU3JzsgcUM1RiguE0k6LxFUNEY4Ml/8QAFAEBAAAAAAAAAAAAAAAAAAAAAP/EABQRAQAAAAAAAAAAAAAAAAAAAAD/2gAMAwEAAhEDEQA/AIUWpW8+ML/elfaPiYAEykEWGyKmrCJaSpRyArAPi1q+0fEwtE5ZLJKidwcnwEXm4/2bpACrSrEfsJLAcCrXui5WG65UkNLlpQOAbzzgMps3R62TOzLmAb1HD6zElK6AWw9paU/3qPqjTo4wGbTOgM1JAVaM3bDizGlTD9n6DPMwKnzcnpv3Z0yi7WtJKktxeGBLwrSoO2RcuW38YCDldApWZmzifxN7ITbehclCCoKmuGzXxA3RZxaE1rA16q+YmEfZgIodB5Ghmf7ioX8iLP8A/Z/uK98TVmn4kJO8D1Q6VwFLv3orKlJCkYxU/XUdOcViRYQZoBKqlu0Y0LpIxljn7KxRJS2nI/EIAa2WEJLAq9Ix5IsIJzX6Rgm9Cy4TZZm1wpAW1HQGSQPnJwy+v/iGT+z1P300d7xa7Kt0JO9I9Qh0wFFtX7PD9W0K1NRuHAxEJ6HziQEzQXJAcqGWvkY0e2zwlC1bg3v838ICuqXtDelJP9yvg+MBQbR0KtiSwZWWS+bZtuPhEba7mtUs7cuYONSPEGNgTVZ4eyg88UP4YDB1TVPUnzjv3g/aPiffGx2u4JE8kzJaVaCjHiXFYqPSD9nWFJXZ1O31FZ/2q15QFK687z4mF9ed58TAyklJY0I01j3FAGInH7R8TBVnvGYkulageCj74jULh5JgNB6I9NlhaZc9WJKiwUc0nRzqI0Z4wOzTGMbhd9txSpZOZQk+KRAfOtlkGYpKEh1KIAG942for0ZRZJQo81Q21cdw4CKR+y+6sc5U1QcSwAn8SvcHjUoBQMdijyOgPcUeKVHjwiYqh5GASqZA81UR9536mS2IKJOTD2mIK09MVfVlD+5XuEBYZ06sDzSWI0IY8orh6VzPu0ekr3R6OlCtZQ7le8QFyuuc8sD7ICfAU8YJK8vHwiq3P0jSZgASoE6EP5ikWWYrNszSAjb8rJUeI9dYoEye00HcoeuNAvtPzCu4e8xm1uLL74Au95m3DFnm18I9vc7UD2c1B4e2A1m7JuKSj8Ignr2BMRdxTXs8s8Kd0Fk1A7z7vFoAO95pARLH1jXyfuNfGCLpWGmL0KmH4UBvee+Im3z3mqVohKj7PX64kZGxZwk54R/yqfW0AdYV0JOp9X+SYJmzGSTwgWSlkgR1sVsGAJklkjlDdoOJKuRhKl055QpRGEjgfVAZxePRpU5JWAAoO29fdpzPnFMWnCWOYzi+Tp65szCVbIZgKBnaK30nuwSlJIyUK8xAQ65xDMHcwTKmuHiPnZd8PyZraFT1f4zgJOSuNjueb9Hk/lo/SIxSzzNoNqKxtFzAfu8n8uX+gQEH+zayYLG5zUtX/HZHq84tcV/oKB+5oam1MLf/AKKiwGA9jwmPI8eA6GLVMwoUdwJ40ELWYGt/8Jf4VeqAqV6yyUIGbYqk7yDWIWdKO4eIiUve1MlBAd39SffENNvNw2ENXU8D7BAJ6lXwRyjjLU3+RDSbywqcID/iPGOXeOL6ugGZ3QErcpKZySRQuCdA4IeLdMvPABiHZzrrkD4V74ptwT0qnpSQwU71f6phd7zVpWygW08MvAAwFlt17omSi3Ed7/4jOrymuqkFpK1nAgu70fcHMR67GcOJRwJrVnJ4JGvOAOvZTseA9UCyFV+N8PXhOdMvigEF928aHKBJSqjvgNQ6OrezI7x5mDZs5gpY09n+fVEN0Wn/AEcHcVfHnBl72jq5LfFMv+REBGSTjJS7lawD+FJFe/OLBbdooTxfuTFduVI/eEilJQPecgeQVFglDFMWdEgJ78z7IAxC3hFq7CuUcfOETFhQIG4wDtnqAeAbwhxQpEdKvOWhAC1pBAyetOEOS73lqqFOn7VcPpGkBSJE1rWEn7wDliLeuB+mppgPaSr1ivrEGzrLL64zMZVtYgEBkhi4da2HhEd0rvpE1Km6sKJHZdRpvXkOQgKdOPvh5CMqtTT3QxNHrhwGgLaNAH2Q1qK8Mjxjb7mH0eT+XL/QIxKz0PD2xtdzD6PJ/Ll/pEBC9CJrWGTXMrHDtGLIRFNuGeJdglAmrrpvZaqQdP6UJTmkMf68oCwTiQCX+Hj1XOIe2XxZ8BaYl2+1CjfVm+9R6RgJGbQE8DpDFprLVxSfMGI2133ZsCmmodi21Hp6RWfD/GRl9rhlAVXpAvCmWPxepMVxcz47oT0lvFUxZIICUkhIChrrQxX5lvbQnvgJtU0fHfC5cz47oq5t/A+MP2S1YlAUS+qlMBzgL10aL2mWOJPkYut5WdKqKAIUKjPLIjjxii9FhZ0TUgzOtmEFmfCC1cINSWGZi4SrQCkkgsDs0Nd3t8YCEu+wITNGHaUHBqwDhgANecVy9141ljkzDIZZDcH8Ys+EmaooBdSnowYJBIBJoA5rEba7lRXErESRRJYA01NT3DvgIuRKR1IKyXYEJGoZjUwKmWcTJrryB3xNos6SMLUGjODpq8R1tnYZgwMNkvQNwgLDct+pkygkglQUSQNzD2wu+b5TPSAguXyNCGq3n/xiBkWJTCZNUlKSXAJqoDOgqBp4xHzZqsRUAxcmjsCXo+sBZrnmEz0qWqpUSW0SlP8Ag04RcrrtDoBUGKyVV1c0Y8mjKbLa1jUggggg18ovV2X6gWWpBwg4QVAEsciORzgLHPtaUDbUlI1JIiEm33LQmgKlV2uynOjFXsEQdtvhS1khKSQBhVhxKc01z/wI9s1otKAyUS0gVxLCQfFRfugFrvd1lUuXtGjy0FRyyxKDA8hDc+zWuYRgkqNBtLqQWBI2iwZ90It18Ks5UlKyAWVshJqQCSCfY8SPyqKLOFzErCVv84liXYDLRzro8BVLzs08Kwzix4qdvCI68bEZWAFQKlJCiB9UGoB4s0WH/wApJnlSVjq1AASlrOIGmahodXrAF5WFfVKXMUVYSlMtWLElYzOHcAGr3QFfmpJDDOFlBLNoB64bmGob4MPyU4hVn04V0gD7O9Hja7n/ANPJr/65f6RGKykxtNy/6eT+XL/QIChdb/8AzbOofbX5lUV20T4m1hrpkcFe1UVeaqAUbT5R51zw0lHCJK57kXaF4UCg7StEjeePCACeGyI0k9B7MlFUqJDOcRD7ywyh35D2X7tXpmAyK0yYjJ0uNsmdBbIR/DPpK98Zr0r6MLsa37UpXZXu/pVuPrgKkoRyIImiGjAWfoEn6ST9mWs14sH84vy7zQjEnEVFRBAL4aACnujP+gQ+kKo+wX5OIutophJwpGanIDAPAO2q1KUl04QMgMg26mXnEBa72oCUEKOoIUCfX5Q/a+kCEIJR84AdouwGXCuehisT79UpIUmTsgsCSojlugJ1F6BSVjskOA+/iM4jf3lJSoEYlsRi3Hg+cRQvqZ2mSjEXds+MInzV4ApU7CTkgZ6s4B2cvOAKtc6ZMm1U1A1cg1KCPbRLmqKnBoxL0AFalzSsNSL0wJxIAM0MgKO0ak1CciRk+kKl3rNVLXKKylDlWIggqJI2VEB1BySBAO2WSpQcKlgUzWK8AA5J4ROWa3JkgIQcS1dpRQCB6RBHhFfnWmT1ZAW6mGSSOTnOm5oRJtstISQVqIJViZiSzNrRwdICfn3xNmImELVhQmoKQkhQIwkNpQwHZFHGXJWFAKBclNdKhoHs15rK2TKZwSSpySwJAJV5c4Al26YFACalAcOEnjlsgvSkBYr0R1glkAoAltUOGTssojIuNIh5sw4EJVMSAEs2J6vuSDHW1AVKSVKJZSk0SxNSKkmPbTZQJcv5tWLaYE5jFvSwy9cAVZESpiAVGZOUksEIGEBIDlSlMdl6aQq23z1iBLSkJQnJIctvcnMk+qO6PLUiYl0plBVCsF1MdMOIv4Q3bpqACkKKlAszEAM9GYCADKXEepTtJ18obmKIAbfDqK1FCN/nASMgvGzXKPo0n8uX+gRjFnNWGkbVcyfo8n8uX+gQGXTL1QbtkywSFpUHB/uyPfECV8d8JUppEt9T74asFmM5bCiQdo+wcYCXuG5ZlqmYUUQO2vRI3cTwjU7suxFnlhEtLAeJO8nUxXbpvyXKQmVLl9WkaGrneSNYsIvRBDgwBE1bpMeoW4gG220CWVpIPqaA7NeOFW2QygCMNdcjAS8yZWIa+VImBMuYnElTYgRQgv7YIve2dWFKDBkFndncZxWrKTaVLxTTspdOGgb45wGd9I7nElajKdUl8LnNJ+yfHOIULBi+XvKSUqxFIJVkS1N/EaRUb8uXqWmILoUopAq4IYtxDGAeuC0qTOAQopxjCWzbnzEHTiVCWokqJEwVJJJD++I7o8PpEob1AU47nBi3ru4EoBxEdctLEmqaUGQeAr1qlLlIICnQcOIAhLgtStXfdAdptQXgJYEbOFKacCw3+ecTs26kMkBGEgFb5lQSo7e0+lPOIoymJACiM2BIyWfsJD0MABKQCQnBMW/ZHZc7qh4btClpYYMBBIIJGIF6gjwiRmoKFylBJTtqAJCnDntOd2KPb4QZk1ZDHCoYyMLYsAKtrOpB8IACz3mt0mhCEqZITsh8zzq7wqRZSVIOFSuydpQbNi45vlA1kkFSykVocyfa0StguBayE45KSHNVAnN8lFsyYBsWZAVMAVLGy4zJBDEhjyMPqAVJBCl0I7CWHk2qvOJeV0cQlalKtctIOKiSE5uPqJL579I6dddnRLUBaBMVmASoB9Kg8tICKsU0GelSkKJJZ1KAFQztT4MMoltMKUS5ZU5YOVHU5B/VpEwifJE2VMxIBQkJOFCnLJIJFGJc5mGrBbES5xmdYquLsSgk1BHad6UgCRNVMQpEtQxdaAkJT94ARuq7lzAtrs8zqlImJmqVLmsQyUiqdGcEOkl+MGyL5loek1ZOAnEoAOgMMt+Zgb9+lqCx1JUFqClFUw5h2bcKmkAyu6SiVLm7G0ewqYcSWNCRQeELvSXhWsPLBKiSADi31ccfKHV3jLwJR1EohD4XKlMTnUnfDFrvVc1yoIq2SQDTjn/1AAz+yOY3+zKHZUynNoYn5DmIWBlx01gJOyLf41jbLmP0eT+XL/QIxGxRt1zH6PJ/Ll/oEBg0+c8mWBpn5w7clrIxc+WgiOKGSDoeBbLflBV1pOBSg1C9TpllmcjAWSRbhuiTkWqozisSrUA4UwYO70rkIkJdtCEhZwqSokAPVx/SNoQE/LCcNZlS2podzaw4iyAKICgQwL83bLlED+99YSJZ2khyGq+jv7I4XjNQcKktTsgp3H1ZvAWK9bXsKG1RhXKrZRAWe0qkzXSGCgci1N2UDT+lToOJioMVHlpx7uEBzL9xOzMzvz490B5f1uTMUCwQwINMTua8v8xDdJr3M2UlNNkhmDaNWDZ6FLqBXMjuz8ogb0lkMCGr7DALuO0mXPQoAEg6hxlnFt/82tgwRQkjZcvTjuEUm7pnzieYidt1rEtIUz6aa6wEnY561LaUUIWUKSFHIBidTSIq7ulNpBVL61wKuyc8mqIjbVftEskNUsQK1oXFaboHsNrHWEsA6RTShgJy13vOWBiWSxpQU5UgG02omWXJ+OUNmaTnDZmOnDT418/KADK34x7KmsQYZJhGKAmxNHCHOv8AOI6ROdIoH3+yDJRIzbIiuYfUCAcTMDiHSvV6E8oGE1hk76n2QqdOxZgZDx3wBC5wSHNW+OZjzrHA3eXcIZxcHGrx6KDlAOInPQd/AQ8gQzKGrVOcOpMB5Py74XJbU6BvXSEzQGDij1hSGUSDkGb3wB1hzMbfc3+nk/ly/wBAjEbCI265/wDTyfy5f6RAfP6ZUxaQlKVKA3ClRnWnfTvh9d0T5SAoy2BG1kSx2qjcxFeEd++p6jA5xBi4AYUNC9TwaBZ94nBUlSjQEk0rkQaFwdIBy0WiWUszLyG0X3klJTTOjM0SNjwmWVY8SlUbCQolmGFSqpAO5ngCZbjOUFFAQww4kppkQ+RxZR7YrctHWdSHoNpiFPXs7t8BKWWzrKDMs8qbiwlCipYKaMXRhAJUN0QyZE+YvqwrHR1F3KXLqBOjajXKDLlvVUjrVqm9UVMWZLKFaMxCas5AekM2u/Js5YTJUiXiJdkto5JzOnDlAJt1nXLAACykkuVJCyMTDQUyFHga8UBISkrBJDFAQMQA1LGuW+G70sk1IQpU8zFK+qFHEkHIkHIkQUqxgBKZctKyrtbaVrDk7ISDu15wBNruOYJYKJuJBSBMWogYMsPZNabq0ziJMxS0CWGmLTRISCSxo5HhAU1RAJNEqOj1bQh+MFybQrEkSUlJLB+sOJXCjACAFkyCksxSoOXOQYtQCFLtgUhaSXL4g7/Agq2JnFJQlWLC2NgQpNclAhyOLtAybGC4RiJGqvMAeVXgAZizhAfInRjUcRHllWQocaZOfPjFgtd7rnTUJVhwskFkjNhq3INAdrSrrCmZRSdol9WcCjcgBANpoKw2Vsp99IfmIXhxB8IIdWf9r6QicQz5tyA95gAFAkltI8KGzPcI9mz35bhSEYoAqyTdBTXjBSF1iPkLZQ84PYPn4gwCnpCwco8TK/qT4w4mQWejcDAckx6DWPEpO6OQOBgHwvKHUGsMdZD0tQeA9nCg55QuUzD48Y96sKzyjpUrTdAH2MNG5XP/AKeT+Wj9IjD7N8cxG6XQR+7yfy0fpEB87iegJThSpcxiFUdLafBiKtJfgXq1fAiDZFjVMcYqNQPTwyhu8LpmS0BZSerKsIVofisBI2aXMWCsSxMShICU4iHzfClOuRgCz2aZNxSxsKAcpLpwgVdRNT374l7Jb1yLHiRhday2LNqJd+5oBmSShCzNmAqmB1LCwah2SyXKnpnSACFyzMKZgFDTkHLK4jPwhFrtQll5eYbRqtVVIct8zGlACioBIAw0TQBwX3ctICtFl6tO0ASrsl8uLQDllnLmKADM1aUSl6k7hUxcLktEuVIKkhFSpiSQyXIAG40rWKNYJqg4TkQcQycAExMzLvSqzy1JJxJSCQQwLnJyWNMqb4Bu8LeicgOghSCouAllBRcVzOWcIuaRNnkpDJQgOZpcIlf1EjeKNDd6Ws5FOFJw7n2Q2hbWDOjUmaSrqrQJSVEBSdraDGpAppmd8AQLmT1ihZbUma6SZhwqAAGiVVClcKRHXTaEyJihPlJWSzY+yKl1N4R7brQdSujsQXxKBzFWGcRysc5TgFSm8hAP40icQhikTHSdMOJw0WedesibZUSVoqmUVFbbQmOK8QVOODw5c/RGTNQh5h6wAEhhQ7oqVqtq1OCosk4WFAGO6AVNtilKUOsCUsQx3NkzamHrrlhLKKUqQpNDNJwgjPssTkwHGAJ6CsBQrhG1wD/5iRshJs6XAIlqLPoCX8ICOtzFZIws/wBVLJ7gcoGKd0SV4IBZtYEEqAaCeMHyA6X3UNdeUDdXDsk8c4AqSrfUDR8+D6RP26fNnSzhGGWlOLAkMkJ3k6nnEJYFELHD/oeuDr6vRQMxAUcCwmiTQ1+t4QEYDC5UwjUwKhZGeUFIaAfRPVvh+VMJLGBkCH5ArAPmZhDnfDkog4m4Dyhi0Gg1rDtlYFyfHnkYA+zZniHjc7oT9Hk/lo/SIw6zLGheN0ur+BK/LR+kQHzcuahLMpWJg+WHlvjr2vhc9QUtggDChA7KQKUHthkycSmCa+4awzblPydQHlAE2y8kmzIlpfE6n3CpNDrnHWCzqXKqEpluQVs5YB2A1NYDu+xKmqwJDlizlg+QLmkT953auRY0JNVKckJ2mD12gau0BHS70ky9mWhwDUrDlQPaJ3ZaNAV62hJJSlimpGpFWYHOoYwBC5clSsg5zPvO6AZkqzbVhBqrQpwhzhSQBwy/zAsySUqbUs2vqg+x2Rw+5lEn+4AeMAFODqVw3xKXWpOFQ64SXADkOojUDcIjrYj5xXP49sT1julMyWSFJQlbDaFEsSAp+56QEZeCUADBOTMKQwASR5mh18oVdloSpC0FCQpQTtbWJwalLFhvLwi87rElhjQpwapO7gWI8IRcIacFM4SCTuGjndATlz2YSCFqnFJXSW6SoliHID5ZBzxisKO0rio+v/MF35eRnT1THcPstkkDIDlCLDYVzTsJxHMhwC3fnAKumUkzAlQJCgoU3lJYsM2MWW4LimTLEpSZZmOFAALSGIO41fhxgJN2zZS0rEsoY9pSkhxrXIU1EWWwXcqWSbOSJYZ+rzqHJw4mVRqjwgKNPs6k7K0lKkmoUCDHi0N3xpwu2Vak/OGZM5oPkon2xEXx+zpTYrOXH2F0V3HI98BQ1JhMGWuxLlqwzEKQoZghv+4GwtAGXegKTMcsUoxDixyEBTVufDuajQbc1mKlljhZKi/LnEeQQawD2BQSKUU7d3qiVui5pk44ZaX3nQGIyRlEpdcxl0JHIkHxEBapf7PwgPPnoRTu8VEeqIK8LJLlrwypgmBs2YDgNDDlmXJxK69SsqAB1Evk5NOcMWmahSh1YIA3l/jlAMThQc/jlCwp2Z3b4cQzPVkO+Hwah9w/6eAkJKS4NMjG7XUPmJX5aP0iMOlRul1/wJX4EfpEBhRuf6OiYhVSkOlt4qRvitWywkJoXAcnviVl25QQEvugTrnVpx5QEVY1EKDVcj1jKJq3TbSApKppADgpAAZqaCB7puObNn4ZKCrCoEnIJD5k6ROdNFSkzFjC6nAUXNKZBszTMvAUheZO+H5JJThGyCdo79w9cPSJwQVDCDjDOdH3VpD1ptnVo6oAMQCotXFnXlAKvGxJwS+rLqDqJGeWu6ES5J6hYyUMBJ1Y7TecCTJ5OdHpQN6s4kbQsYV4OypTDiBLGkBH3PhM0GZtNUA1dWnPfFlmXiFkpYMnRqPokRVpCCApQ0b1xKSk9XKKvA7yak+qAdvifLAYIST4F+6B5PVimEHrJCQwftBTkniQnlWIjESS9TFmsljUqQleEthIxYXDJcO45QFYmy6mJ7oTaVotSEoDiYQhQZ6b67oiplnLlmIGZHt3cou37OujwWozpiFlPZSR2QdVO7uHgL3/AOFRqiWofgY+Ucu5kgbIoC4CUij6Bv8AukHy7G2Sl8ncf8qwSEwEJ1SkmmLZL7iXzrkrv8YNs9rxKIbTP2EZgwTNsgNd3HPnviPmWTDQYiakGrjhiHqgCLddcqenDMQlY41bkdO6KXfP7NBU2dTf0LqOQVp3xbbLOMsYikhJqaZHV01bmKcoNslpxioZu8HkrWAxxV1TrKJpmIKThwh8jiIFDrEQu6ZgBUUEAB3OWkaZ02kddaLNJFcSg+5nf1Awnplc0uVIKkuAVNhzGuT5QGaolFIBINfCsPomZAbvM1i22K6VJkS8SaFINagg1z74XPueSoACUAd7t7ICrzC5c568xElbLOAEqGogK2SChZG4w8FunlAMzchz+OUOJqz0p8U9sInIJFIfEssKgGm4v7oA6zigHCN3uxuplfgR+kRhUoRu12I+ZlfgR+kQHzgUU84Gl9rnEkZFH+MoCVKILnIwF6/Z3LHzynViZL7mD15xVulK+smLVVyoE7g4aLR0HsBVImqE1SGUxAarJfM84p9plmYuaEdlICtT2aOSefnAQ0yUzcn84TaZZLLLbZNPwsIL6jaS4NdDTMlvZE50kskoWaQmUdpD42BDldSXOdRAQdy2FM2fLlrfCtQBbPXKLNd3Qxa1TLMshJl/Oy1M5Uk7LZ0o0VezYkLChQguDxBjZbJ0jkrQhTnEUhxhrxDwGVp6HTiJgKVJUksAUqAVmCQpmLQ1f6MCJcvcA/d/mNml3lKUWBJP4T8aRmV72aSmaetRMXN+z2QKvzMBTkIphbVzvypF2uS1mXYilkFBDkYtqrhRwvnrTjFet1jJViSjCD9UF/8AMaf0OusfucsTZbKGIbSa9qhrAZtfdkWjZVhSl6BLbQZwokZ5xonRe0GRZZSDJX2QSwocVX84pPSy0pmWhYQAEJOGgYFs24O8aH0It/W2RD5o2D3ZHwaAORe6dUrSeKfbBUqelTBJL55EeZgkJj3DANhEJUiH0phKkwEdOsZJoaNSmuheBTZSiqVEK1LUUw1SMzy3xMFEIXZwSCRUZHUQFTssv6Ylc8jYSerrTESynO8B86xJ37IRaEGTiAUClSg+E4a5Fq0g1djRLCjhATmaE5mBVSAFAUVmUoVUAZUUzoPA0gFyrSlKBLKQyUhO0pIdhmBWKve0tRmEypZCG0SpQJ4FIPhFxlWhIFEbY+owCu7f3RJSGWlxUd/tgMgvqwkbapcwP9ZSCB4aRHJTQ9xjdJlnBDEAg5jSKN056PSZUrrJacCioAgdkvq2+AoE1NORh6zoJZsgX8o4yXZ98P2VBFDAFyo3W7P4MrPsI/SIwuWPCN0uz+DK/Aj9IgPn0rbR+7hAk9JNWg2YgtThA8yQvQ6vnowgLX0JM4WdYllASVF8TP2eOdIFuboxNX1i/mxio0xbUepLORTLnFdkoUPrefDWPAVjV4C2X/caetTNCkU6pBS7qASwLNSsO9MbBJTZ1KloDkIYg5bQrxOfjFOWlT9rTfrxjwoVvEB5Is+yXScqGtDmI0zoNLlpsctSsIVtOSz9o+6MyKVb8/fHuJWh0gNtReElqLQO8eyIm/LrlzCJoKCthR0uQDQudzxk7qzBoY8JXvEBardYSbUlLYTRKWyIUdovwy7o0PZQhsQoln5CMTdWh9cJxrH1uOcBP2i7jPm4QQC0xXgCfPKJT9n87CZktVAWILtUUbwOcU0Y98JRi3wG5ItKWzHeYWLYnePERhbr+1rv4x2JZ+tAbr+9J3jxEINpT9oeIjDiVfa848WFb/M5wG3qtCftDxEe/vCftDxEYcCs6+cL29/mYDblT07x4iPCpB1HiIxMleh8TCgpVdrPiYDX7VNQrZLE0qdO8R1mvFg4JWjiRjHH+oecZAlS27XmYUkr3wG0pvlAY0KNVOKHcU5xVv2g3xLUhMpCgpWLEWLsAMudYoiVK1PrhWEwHSzBCBCEph5KYByXnG53ag9TL/Aj9IjFLHZipQAqSW8Y3azIwoSnckDwDQGHHo5aPuJvoK90cejdoI/gTfQV7o6OgGB0Wn/y82tDsK90eHonO/l5voL90dHQHh6Jz/uJvoK90e/JWfl+7zc37CvdHR0B58lJ/wBxN3dhXuhPySn/AHE30Fe6OjoBPySn/cTfQV7oUnolaB/6Jv8Atq17o6OgPB0Sn/y86n9CvdCj0Qn/AMvN9BXujo6A4dEbQzCRNr/Qr3Qk9D7R9xN9BXujo6A9+Rto/l5voKjk9DbR9xN9BXujo6A75HWj7ib6CvdCh0QtDv1E30Fe6PY6AT8jrR/LzfQV7o75GWhv4E30VR0dAK+Rto/l5voqjvkfaPuJuTdk5eEdHQHfI60fcTfRV7oV8jLR9xN9FUdHQCx0NtB/+PM9Ew8jojadJEz0THkdAOp6IWl/4Ez0YLs/Qm1HKUoc6Dzjo6AuXRToQZKhNnEFY7KRUA7ydYuLR0dAf//Z"/>
          <p:cNvSpPr>
            <a:spLocks noChangeAspect="1" noChangeArrowheads="1"/>
          </p:cNvSpPr>
          <p:nvPr/>
        </p:nvSpPr>
        <p:spPr bwMode="auto">
          <a:xfrm>
            <a:off x="80963" y="-995363"/>
            <a:ext cx="222885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8792" name="AutoShape 8" descr="data:image/jpg;base64,/9j/4AAQSkZJRgABAQAAAQABAAD/2wCEAAkGBhQSERUUEhQWFRQWGRcXFxgYGBoZFxgYGBcYGBgWGBgXHCYeFx0kGRUXHy8gIycpLCwsFR4xNTAqNSYrLCkBCQoKBQUFDQUFDSkYEhgpKSkpKSkpKSkpKSkpKSkpKSkpKSkpKSkpKSkpKSkpKSkpKSkpKSkpKSkpKSkpKSkpKf/AABEIANgA6gMBIgACEQEDEQH/xAAcAAABBQEBAQAAAAAAAAAAAAAEAgMFBgcAAQj/xABHEAABAgMFBAYFCQcEAgMBAAABAhEAAyEEBRIxQSJRYXEGEzKBkaGSscHR8BYjJEJSU3JzsgcUM1RiguE0k6LxFUNEY4Ml/8QAFAEBAAAAAAAAAAAAAAAAAAAAAP/EABQRAQAAAAAAAAAAAAAAAAAAAAD/2gAMAwEAAhEDEQA/AIUWpW8+ML/elfaPiYAEykEWGyKmrCJaSpRyArAPi1q+0fEwtE5ZLJKidwcnwEXm4/2bpACrSrEfsJLAcCrXui5WG65UkNLlpQOAbzzgMps3R62TOzLmAb1HD6zElK6AWw9paU/3qPqjTo4wGbTOgM1JAVaM3bDizGlTD9n6DPMwKnzcnpv3Z0yi7WtJKktxeGBLwrSoO2RcuW38YCDldApWZmzifxN7ITbehclCCoKmuGzXxA3RZxaE1rA16q+YmEfZgIodB5Ghmf7ioX8iLP8A/Z/uK98TVmn4kJO8D1Q6VwFLv3orKlJCkYxU/XUdOcViRYQZoBKqlu0Y0LpIxljn7KxRJS2nI/EIAa2WEJLAq9Ix5IsIJzX6Rgm9Cy4TZZm1wpAW1HQGSQPnJwy+v/iGT+z1P300d7xa7Kt0JO9I9Qh0wFFtX7PD9W0K1NRuHAxEJ6HziQEzQXJAcqGWvkY0e2zwlC1bg3v838ICuqXtDelJP9yvg+MBQbR0KtiSwZWWS+bZtuPhEba7mtUs7cuYONSPEGNgTVZ4eyg88UP4YDB1TVPUnzjv3g/aPiffGx2u4JE8kzJaVaCjHiXFYqPSD9nWFJXZ1O31FZ/2q15QFK687z4mF9ed58TAyklJY0I01j3FAGInH7R8TBVnvGYkulageCj74jULh5JgNB6I9NlhaZc9WJKiwUc0nRzqI0Z4wOzTGMbhd9txSpZOZQk+KRAfOtlkGYpKEh1KIAG942for0ZRZJQo81Q21cdw4CKR+y+6sc5U1QcSwAn8SvcHjUoBQMdijyOgPcUeKVHjwiYqh5GASqZA81UR9536mS2IKJOTD2mIK09MVfVlD+5XuEBYZ06sDzSWI0IY8orh6VzPu0ekr3R6OlCtZQ7le8QFyuuc8sD7ICfAU8YJK8vHwiq3P0jSZgASoE6EP5ikWWYrNszSAjb8rJUeI9dYoEye00HcoeuNAvtPzCu4e8xm1uLL74Au95m3DFnm18I9vc7UD2c1B4e2A1m7JuKSj8Ignr2BMRdxTXs8s8Kd0Fk1A7z7vFoAO95pARLH1jXyfuNfGCLpWGmL0KmH4UBvee+Im3z3mqVohKj7PX64kZGxZwk54R/yqfW0AdYV0JOp9X+SYJmzGSTwgWSlkgR1sVsGAJklkjlDdoOJKuRhKl055QpRGEjgfVAZxePRpU5JWAAoO29fdpzPnFMWnCWOYzi+Tp65szCVbIZgKBnaK30nuwSlJIyUK8xAQ65xDMHcwTKmuHiPnZd8PyZraFT1f4zgJOSuNjueb9Hk/lo/SIxSzzNoNqKxtFzAfu8n8uX+gQEH+zayYLG5zUtX/HZHq84tcV/oKB+5oam1MLf/AKKiwGA9jwmPI8eA6GLVMwoUdwJ40ELWYGt/8Jf4VeqAqV6yyUIGbYqk7yDWIWdKO4eIiUve1MlBAd39SffENNvNw2ENXU8D7BAJ6lXwRyjjLU3+RDSbywqcID/iPGOXeOL6ugGZ3QErcpKZySRQuCdA4IeLdMvPABiHZzrrkD4V74ptwT0qnpSQwU71f6phd7zVpWygW08MvAAwFlt17omSi3Ed7/4jOrymuqkFpK1nAgu70fcHMR67GcOJRwJrVnJ4JGvOAOvZTseA9UCyFV+N8PXhOdMvigEF928aHKBJSqjvgNQ6OrezI7x5mDZs5gpY09n+fVEN0Wn/AEcHcVfHnBl72jq5LfFMv+REBGSTjJS7lawD+FJFe/OLBbdooTxfuTFduVI/eEilJQPecgeQVFglDFMWdEgJ78z7IAxC3hFq7CuUcfOETFhQIG4wDtnqAeAbwhxQpEdKvOWhAC1pBAyetOEOS73lqqFOn7VcPpGkBSJE1rWEn7wDliLeuB+mppgPaSr1ivrEGzrLL64zMZVtYgEBkhi4da2HhEd0rvpE1Km6sKJHZdRpvXkOQgKdOPvh5CMqtTT3QxNHrhwGgLaNAH2Q1qK8Mjxjb7mH0eT+XL/QIxKz0PD2xtdzD6PJ/Ll/pEBC9CJrWGTXMrHDtGLIRFNuGeJdglAmrrpvZaqQdP6UJTmkMf68oCwTiQCX+Hj1XOIe2XxZ8BaYl2+1CjfVm+9R6RgJGbQE8DpDFprLVxSfMGI2133ZsCmmodi21Hp6RWfD/GRl9rhlAVXpAvCmWPxepMVxcz47oT0lvFUxZIICUkhIChrrQxX5lvbQnvgJtU0fHfC5cz47oq5t/A+MP2S1YlAUS+qlMBzgL10aL2mWOJPkYut5WdKqKAIUKjPLIjjxii9FhZ0TUgzOtmEFmfCC1cINSWGZi4SrQCkkgsDs0Nd3t8YCEu+wITNGHaUHBqwDhgANecVy9141ljkzDIZZDcH8Ys+EmaooBdSnowYJBIBJoA5rEba7lRXErESRRJYA01NT3DvgIuRKR1IKyXYEJGoZjUwKmWcTJrryB3xNos6SMLUGjODpq8R1tnYZgwMNkvQNwgLDct+pkygkglQUSQNzD2wu+b5TPSAguXyNCGq3n/xiBkWJTCZNUlKSXAJqoDOgqBp4xHzZqsRUAxcmjsCXo+sBZrnmEz0qWqpUSW0SlP8Ag04RcrrtDoBUGKyVV1c0Y8mjKbLa1jUggggg18ovV2X6gWWpBwg4QVAEsciORzgLHPtaUDbUlI1JIiEm33LQmgKlV2uynOjFXsEQdtvhS1khKSQBhVhxKc01z/wI9s1otKAyUS0gVxLCQfFRfugFrvd1lUuXtGjy0FRyyxKDA8hDc+zWuYRgkqNBtLqQWBI2iwZ90It18Ks5UlKyAWVshJqQCSCfY8SPyqKLOFzErCVv84liXYDLRzro8BVLzs08Kwzix4qdvCI68bEZWAFQKlJCiB9UGoB4s0WH/wApJnlSVjq1AASlrOIGmahodXrAF5WFfVKXMUVYSlMtWLElYzOHcAGr3QFfmpJDDOFlBLNoB64bmGob4MPyU4hVn04V0gD7O9Hja7n/ANPJr/65f6RGKykxtNy/6eT+XL/QIChdb/8AzbOofbX5lUV20T4m1hrpkcFe1UVeaqAUbT5R51zw0lHCJK57kXaF4UCg7StEjeePCACeGyI0k9B7MlFUqJDOcRD7ywyh35D2X7tXpmAyK0yYjJ0uNsmdBbIR/DPpK98Zr0r6MLsa37UpXZXu/pVuPrgKkoRyIImiGjAWfoEn6ST9mWs14sH84vy7zQjEnEVFRBAL4aACnujP+gQ+kKo+wX5OIutophJwpGanIDAPAO2q1KUl04QMgMg26mXnEBa72oCUEKOoIUCfX5Q/a+kCEIJR84AdouwGXCuehisT79UpIUmTsgsCSojlugJ1F6BSVjskOA+/iM4jf3lJSoEYlsRi3Hg+cRQvqZ2mSjEXds+MInzV4ApU7CTkgZ6s4B2cvOAKtc6ZMm1U1A1cg1KCPbRLmqKnBoxL0AFalzSsNSL0wJxIAM0MgKO0ak1CciRk+kKl3rNVLXKKylDlWIggqJI2VEB1BySBAO2WSpQcKlgUzWK8AA5J4ROWa3JkgIQcS1dpRQCB6RBHhFfnWmT1ZAW6mGSSOTnOm5oRJtstISQVqIJViZiSzNrRwdICfn3xNmImELVhQmoKQkhQIwkNpQwHZFHGXJWFAKBclNdKhoHs15rK2TKZwSSpySwJAJV5c4Al26YFACalAcOEnjlsgvSkBYr0R1glkAoAltUOGTssojIuNIh5sw4EJVMSAEs2J6vuSDHW1AVKSVKJZSk0SxNSKkmPbTZQJcv5tWLaYE5jFvSwy9cAVZESpiAVGZOUksEIGEBIDlSlMdl6aQq23z1iBLSkJQnJIctvcnMk+qO6PLUiYl0plBVCsF1MdMOIv4Q3bpqACkKKlAszEAM9GYCADKXEepTtJ18obmKIAbfDqK1FCN/nASMgvGzXKPo0n8uX+gRjFnNWGkbVcyfo8n8uX+gQGXTL1QbtkywSFpUHB/uyPfECV8d8JUppEt9T74asFmM5bCiQdo+wcYCXuG5ZlqmYUUQO2vRI3cTwjU7suxFnlhEtLAeJO8nUxXbpvyXKQmVLl9WkaGrneSNYsIvRBDgwBE1bpMeoW4gG220CWVpIPqaA7NeOFW2QygCMNdcjAS8yZWIa+VImBMuYnElTYgRQgv7YIve2dWFKDBkFndncZxWrKTaVLxTTspdOGgb45wGd9I7nElajKdUl8LnNJ+yfHOIULBi+XvKSUqxFIJVkS1N/EaRUb8uXqWmILoUopAq4IYtxDGAeuC0qTOAQopxjCWzbnzEHTiVCWokqJEwVJJJD++I7o8PpEob1AU47nBi3ru4EoBxEdctLEmqaUGQeAr1qlLlIICnQcOIAhLgtStXfdAdptQXgJYEbOFKacCw3+ecTs26kMkBGEgFb5lQSo7e0+lPOIoymJACiM2BIyWfsJD0MABKQCQnBMW/ZHZc7qh4btClpYYMBBIIJGIF6gjwiRmoKFylBJTtqAJCnDntOd2KPb4QZk1ZDHCoYyMLYsAKtrOpB8IACz3mt0mhCEqZITsh8zzq7wqRZSVIOFSuydpQbNi45vlA1kkFSykVocyfa0StguBayE45KSHNVAnN8lFsyYBsWZAVMAVLGy4zJBDEhjyMPqAVJBCl0I7CWHk2qvOJeV0cQlalKtctIOKiSE5uPqJL579I6dddnRLUBaBMVmASoB9Kg8tICKsU0GelSkKJJZ1KAFQztT4MMoltMKUS5ZU5YOVHU5B/VpEwifJE2VMxIBQkJOFCnLJIJFGJc5mGrBbES5xmdYquLsSgk1BHad6UgCRNVMQpEtQxdaAkJT94ARuq7lzAtrs8zqlImJmqVLmsQyUiqdGcEOkl+MGyL5loek1ZOAnEoAOgMMt+Zgb9+lqCx1JUFqClFUw5h2bcKmkAyu6SiVLm7G0ewqYcSWNCRQeELvSXhWsPLBKiSADi31ccfKHV3jLwJR1EohD4XKlMTnUnfDFrvVc1yoIq2SQDTjn/1AAz+yOY3+zKHZUynNoYn5DmIWBlx01gJOyLf41jbLmP0eT+XL/QIxGxRt1zH6PJ/Ll/oEBg0+c8mWBpn5w7clrIxc+WgiOKGSDoeBbLflBV1pOBSg1C9TpllmcjAWSRbhuiTkWqozisSrUA4UwYO70rkIkJdtCEhZwqSokAPVx/SNoQE/LCcNZlS2podzaw4iyAKICgQwL83bLlED+99YSJZ2khyGq+jv7I4XjNQcKktTsgp3H1ZvAWK9bXsKG1RhXKrZRAWe0qkzXSGCgci1N2UDT+lToOJioMVHlpx7uEBzL9xOzMzvz490B5f1uTMUCwQwINMTua8v8xDdJr3M2UlNNkhmDaNWDZ6FLqBXMjuz8ogb0lkMCGr7DALuO0mXPQoAEg6hxlnFt/82tgwRQkjZcvTjuEUm7pnzieYidt1rEtIUz6aa6wEnY561LaUUIWUKSFHIBidTSIq7ulNpBVL61wKuyc8mqIjbVftEskNUsQK1oXFaboHsNrHWEsA6RTShgJy13vOWBiWSxpQU5UgG02omWXJ+OUNmaTnDZmOnDT418/KADK34x7KmsQYZJhGKAmxNHCHOv8AOI6ROdIoH3+yDJRIzbIiuYfUCAcTMDiHSvV6E8oGE1hk76n2QqdOxZgZDx3wBC5wSHNW+OZjzrHA3eXcIZxcHGrx6KDlAOInPQd/AQ8gQzKGrVOcOpMB5Py74XJbU6BvXSEzQGDij1hSGUSDkGb3wB1hzMbfc3+nk/ly/wBAjEbCI265/wDTyfy5f6RAfP6ZUxaQlKVKA3ClRnWnfTvh9d0T5SAoy2BG1kSx2qjcxFeEd++p6jA5xBi4AYUNC9TwaBZ94nBUlSjQEk0rkQaFwdIBy0WiWUszLyG0X3klJTTOjM0SNjwmWVY8SlUbCQolmGFSqpAO5ngCZbjOUFFAQww4kppkQ+RxZR7YrctHWdSHoNpiFPXs7t8BKWWzrKDMs8qbiwlCipYKaMXRhAJUN0QyZE+YvqwrHR1F3KXLqBOjajXKDLlvVUjrVqm9UVMWZLKFaMxCas5AekM2u/Js5YTJUiXiJdkto5JzOnDlAJt1nXLAACykkuVJCyMTDQUyFHga8UBISkrBJDFAQMQA1LGuW+G70sk1IQpU8zFK+qFHEkHIkHIkQUqxgBKZctKyrtbaVrDk7ISDu15wBNruOYJYKJuJBSBMWogYMsPZNabq0ziJMxS0CWGmLTRISCSxo5HhAU1RAJNEqOj1bQh+MFybQrEkSUlJLB+sOJXCjACAFkyCksxSoOXOQYtQCFLtgUhaSXL4g7/Agq2JnFJQlWLC2NgQpNclAhyOLtAybGC4RiJGqvMAeVXgAZizhAfInRjUcRHllWQocaZOfPjFgtd7rnTUJVhwskFkjNhq3INAdrSrrCmZRSdol9WcCjcgBANpoKw2Vsp99IfmIXhxB8IIdWf9r6QicQz5tyA95gAFAkltI8KGzPcI9mz35bhSEYoAqyTdBTXjBSF1iPkLZQ84PYPn4gwCnpCwco8TK/qT4w4mQWejcDAckx6DWPEpO6OQOBgHwvKHUGsMdZD0tQeA9nCg55QuUzD48Y96sKzyjpUrTdAH2MNG5XP/AKeT+Wj9IjD7N8cxG6XQR+7yfy0fpEB87iegJThSpcxiFUdLafBiKtJfgXq1fAiDZFjVMcYqNQPTwyhu8LpmS0BZSerKsIVofisBI2aXMWCsSxMShICU4iHzfClOuRgCz2aZNxSxsKAcpLpwgVdRNT374l7Jb1yLHiRhday2LNqJd+5oBmSShCzNmAqmB1LCwah2SyXKnpnSACFyzMKZgFDTkHLK4jPwhFrtQll5eYbRqtVVIct8zGlACioBIAw0TQBwX3ctICtFl6tO0ASrsl8uLQDllnLmKADM1aUSl6k7hUxcLktEuVIKkhFSpiSQyXIAG40rWKNYJqg4TkQcQycAExMzLvSqzy1JJxJSCQQwLnJyWNMqb4Bu8LeicgOghSCouAllBRcVzOWcIuaRNnkpDJQgOZpcIlf1EjeKNDd6Ws5FOFJw7n2Q2hbWDOjUmaSrqrQJSVEBSdraDGpAppmd8AQLmT1ihZbUma6SZhwqAAGiVVClcKRHXTaEyJihPlJWSzY+yKl1N4R7brQdSujsQXxKBzFWGcRysc5TgFSm8hAP40icQhikTHSdMOJw0WedesibZUSVoqmUVFbbQmOK8QVOODw5c/RGTNQh5h6wAEhhQ7oqVqtq1OCosk4WFAGO6AVNtilKUOsCUsQx3NkzamHrrlhLKKUqQpNDNJwgjPssTkwHGAJ6CsBQrhG1wD/5iRshJs6XAIlqLPoCX8ICOtzFZIws/wBVLJ7gcoGKd0SV4IBZtYEEqAaCeMHyA6X3UNdeUDdXDsk8c4AqSrfUDR8+D6RP26fNnSzhGGWlOLAkMkJ3k6nnEJYFELHD/oeuDr6vRQMxAUcCwmiTQ1+t4QEYDC5UwjUwKhZGeUFIaAfRPVvh+VMJLGBkCH5ArAPmZhDnfDkog4m4Dyhi0Gg1rDtlYFyfHnkYA+zZniHjc7oT9Hk/lo/SIw6zLGheN0ur+BK/LR+kQHzcuahLMpWJg+WHlvjr2vhc9QUtggDChA7KQKUHthkycSmCa+4awzblPydQHlAE2y8kmzIlpfE6n3CpNDrnHWCzqXKqEpluQVs5YB2A1NYDu+xKmqwJDlizlg+QLmkT953auRY0JNVKckJ2mD12gau0BHS70ky9mWhwDUrDlQPaJ3ZaNAV62hJJSlimpGpFWYHOoYwBC5clSsg5zPvO6AZkqzbVhBqrQpwhzhSQBwy/zAsySUqbUs2vqg+x2Rw+5lEn+4AeMAFODqVw3xKXWpOFQ64SXADkOojUDcIjrYj5xXP49sT1julMyWSFJQlbDaFEsSAp+56QEZeCUADBOTMKQwASR5mh18oVdloSpC0FCQpQTtbWJwalLFhvLwi87rElhjQpwapO7gWI8IRcIacFM4SCTuGjndATlz2YSCFqnFJXSW6SoliHID5ZBzxisKO0rio+v/MF35eRnT1THcPstkkDIDlCLDYVzTsJxHMhwC3fnAKumUkzAlQJCgoU3lJYsM2MWW4LimTLEpSZZmOFAALSGIO41fhxgJN2zZS0rEsoY9pSkhxrXIU1EWWwXcqWSbOSJYZ+rzqHJw4mVRqjwgKNPs6k7K0lKkmoUCDHi0N3xpwu2Vak/OGZM5oPkon2xEXx+zpTYrOXH2F0V3HI98BQ1JhMGWuxLlqwzEKQoZghv+4GwtAGXegKTMcsUoxDixyEBTVufDuajQbc1mKlljhZKi/LnEeQQawD2BQSKUU7d3qiVui5pk44ZaX3nQGIyRlEpdcxl0JHIkHxEBapf7PwgPPnoRTu8VEeqIK8LJLlrwypgmBs2YDgNDDlmXJxK69SsqAB1Evk5NOcMWmahSh1YIA3l/jlAMThQc/jlCwp2Z3b4cQzPVkO+Hwah9w/6eAkJKS4NMjG7XUPmJX5aP0iMOlRul1/wJX4EfpEBhRuf6OiYhVSkOlt4qRvitWywkJoXAcnviVl25QQEvugTrnVpx5QEVY1EKDVcj1jKJq3TbSApKppADgpAAZqaCB7puObNn4ZKCrCoEnIJD5k6ROdNFSkzFjC6nAUXNKZBszTMvAUheZO+H5JJThGyCdo79w9cPSJwQVDCDjDOdH3VpD1ptnVo6oAMQCotXFnXlAKvGxJwS+rLqDqJGeWu6ES5J6hYyUMBJ1Y7TecCTJ5OdHpQN6s4kbQsYV4OypTDiBLGkBH3PhM0GZtNUA1dWnPfFlmXiFkpYMnRqPokRVpCCApQ0b1xKSk9XKKvA7yak+qAdvifLAYIST4F+6B5PVimEHrJCQwftBTkniQnlWIjESS9TFmsljUqQleEthIxYXDJcO45QFYmy6mJ7oTaVotSEoDiYQhQZ6b67oiplnLlmIGZHt3cou37OujwWozpiFlPZSR2QdVO7uHgL3/AOFRqiWofgY+Ucu5kgbIoC4CUij6Bv8AukHy7G2Sl8ncf8qwSEwEJ1SkmmLZL7iXzrkrv8YNs9rxKIbTP2EZgwTNsgNd3HPnviPmWTDQYiakGrjhiHqgCLddcqenDMQlY41bkdO6KXfP7NBU2dTf0LqOQVp3xbbLOMsYikhJqaZHV01bmKcoNslpxioZu8HkrWAxxV1TrKJpmIKThwh8jiIFDrEQu6ZgBUUEAB3OWkaZ02kddaLNJFcSg+5nf1Awnplc0uVIKkuAVNhzGuT5QGaolFIBINfCsPomZAbvM1i22K6VJkS8SaFINagg1z74XPueSoACUAd7t7ICrzC5c568xElbLOAEqGogK2SChZG4w8FunlAMzchz+OUOJqz0p8U9sInIJFIfEssKgGm4v7oA6zigHCN3uxuplfgR+kRhUoRu12I+ZlfgR+kQHzgUU84Gl9rnEkZFH+MoCVKILnIwF6/Z3LHzynViZL7mD15xVulK+smLVVyoE7g4aLR0HsBVImqE1SGUxAarJfM84p9plmYuaEdlICtT2aOSefnAQ0yUzcn84TaZZLLLbZNPwsIL6jaS4NdDTMlvZE50kskoWaQmUdpD42BDldSXOdRAQdy2FM2fLlrfCtQBbPXKLNd3Qxa1TLMshJl/Oy1M5Uk7LZ0o0VezYkLChQguDxBjZbJ0jkrQhTnEUhxhrxDwGVp6HTiJgKVJUksAUqAVmCQpmLQ1f6MCJcvcA/d/mNml3lKUWBJP4T8aRmV72aSmaetRMXN+z2QKvzMBTkIphbVzvypF2uS1mXYilkFBDkYtqrhRwvnrTjFet1jJViSjCD9UF/8AMaf0OusfucsTZbKGIbSa9qhrAZtfdkWjZVhSl6BLbQZwokZ5xonRe0GRZZSDJX2QSwocVX84pPSy0pmWhYQAEJOGgYFs24O8aH0It/W2RD5o2D3ZHwaAORe6dUrSeKfbBUqelTBJL55EeZgkJj3DANhEJUiH0phKkwEdOsZJoaNSmuheBTZSiqVEK1LUUw1SMzy3xMFEIXZwSCRUZHUQFTssv6Ylc8jYSerrTESynO8B86xJ37IRaEGTiAUClSg+E4a5Fq0g1djRLCjhATmaE5mBVSAFAUVmUoVUAZUUzoPA0gFyrSlKBLKQyUhO0pIdhmBWKve0tRmEypZCG0SpQJ4FIPhFxlWhIFEbY+owCu7f3RJSGWlxUd/tgMgvqwkbapcwP9ZSCB4aRHJTQ9xjdJlnBDEAg5jSKN056PSZUrrJacCioAgdkvq2+AoE1NORh6zoJZsgX8o4yXZ98P2VBFDAFyo3W7P4MrPsI/SIwuWPCN0uz+DK/Aj9IgPn0rbR+7hAk9JNWg2YgtThA8yQvQ6vnowgLX0JM4WdYllASVF8TP2eOdIFuboxNX1i/mxio0xbUepLORTLnFdkoUPrefDWPAVjV4C2X/caetTNCkU6pBS7qASwLNSsO9MbBJTZ1KloDkIYg5bQrxOfjFOWlT9rTfrxjwoVvEB5Is+yXScqGtDmI0zoNLlpsctSsIVtOSz9o+6MyKVb8/fHuJWh0gNtReElqLQO8eyIm/LrlzCJoKCthR0uQDQudzxk7qzBoY8JXvEBardYSbUlLYTRKWyIUdovwy7o0PZQhsQoln5CMTdWh9cJxrH1uOcBP2i7jPm4QQC0xXgCfPKJT9n87CZktVAWILtUUbwOcU0Y98JRi3wG5ItKWzHeYWLYnePERhbr+1rv4x2JZ+tAbr+9J3jxEINpT9oeIjDiVfa848WFb/M5wG3qtCftDxEe/vCftDxEYcCs6+cL29/mYDblT07x4iPCpB1HiIxMleh8TCgpVdrPiYDX7VNQrZLE0qdO8R1mvFg4JWjiRjHH+oecZAlS27XmYUkr3wG0pvlAY0KNVOKHcU5xVv2g3xLUhMpCgpWLEWLsAMudYoiVK1PrhWEwHSzBCBCEph5KYByXnG53ag9TL/Aj9IjFLHZipQAqSW8Y3azIwoSnckDwDQGHHo5aPuJvoK90cejdoI/gTfQV7o6OgGB0Wn/y82tDsK90eHonO/l5voL90dHQHh6Jz/uJvoK90e/JWfl+7zc37CvdHR0B58lJ/wBxN3dhXuhPySn/AHE30Fe6OjoBPySn/cTfQV7oUnolaB/6Jv8Atq17o6OgPB0Sn/y86n9CvdCj0Qn/AMvN9BXujo6A4dEbQzCRNr/Qr3Qk9D7R9xN9BXujo6A9+Rto/l5voKjk9DbR9xN9BXujo6A75HWj7ib6CvdCh0QtDv1E30Fe6PY6AT8jrR/LzfQV7o75GWhv4E30VR0dAK+Rto/l5voqjvkfaPuJuTdk5eEdHQHfI60fcTfRV7oV8jLR9xN9FUdHQCx0NtB/+PM9Ew8jojadJEz0THkdAOp6IWl/4Ez0YLs/Qm1HKUoc6Dzjo6AuXRToQZKhNnEFY7KRUA7ydYuLR0dAf//Z"/>
          <p:cNvSpPr>
            <a:spLocks noChangeAspect="1" noChangeArrowheads="1"/>
          </p:cNvSpPr>
          <p:nvPr/>
        </p:nvSpPr>
        <p:spPr bwMode="auto">
          <a:xfrm>
            <a:off x="80963" y="-995363"/>
            <a:ext cx="222885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8794" name="Picture 10" descr="http://3.bp.blogspot.com/_WKC9Tl8qbS8/TAjmYYu_MjI/AAAAAAAAA5g/MvZfJr-j8zs/s320/INMIGRACION+1.JPG"/>
          <p:cNvPicPr>
            <a:picLocks noChangeAspect="1" noChangeArrowheads="1"/>
          </p:cNvPicPr>
          <p:nvPr/>
        </p:nvPicPr>
        <p:blipFill>
          <a:blip r:embed="rId2"/>
          <a:srcRect t="1538" r="11765" b="7692"/>
          <a:stretch>
            <a:fillRect/>
          </a:stretch>
        </p:blipFill>
        <p:spPr bwMode="auto">
          <a:xfrm>
            <a:off x="5072066" y="1643050"/>
            <a:ext cx="392909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squina doblada"/>
          <p:cNvSpPr/>
          <p:nvPr/>
        </p:nvSpPr>
        <p:spPr>
          <a:xfrm>
            <a:off x="571472" y="1643050"/>
            <a:ext cx="8286808" cy="4929222"/>
          </a:xfrm>
          <a:prstGeom prst="foldedCorner">
            <a:avLst>
              <a:gd name="adj" fmla="val 918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s-ES" sz="3600" b="0" dirty="0" smtClean="0">
                <a:solidFill>
                  <a:srgbClr val="FFC000"/>
                </a:solidFill>
                <a:latin typeface="Arial Black" pitchFamily="34" charset="0"/>
              </a:rPr>
              <a:t>LOS DORADOS AÑOS VEINTE: UNA SOCIEDAD CONSERVADORA</a:t>
            </a:r>
            <a:endParaRPr lang="es-ES" sz="3600" b="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5043510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s-PE" sz="3300" i="1" dirty="0" smtClean="0"/>
              <a:t>  </a:t>
            </a:r>
          </a:p>
          <a:p>
            <a:pPr algn="just">
              <a:buNone/>
            </a:pPr>
            <a:r>
              <a:rPr lang="es-PE" sz="3300" i="1" dirty="0" smtClean="0">
                <a:latin typeface="Cambria" pitchFamily="18" charset="0"/>
              </a:rPr>
              <a:t>   “</a:t>
            </a:r>
            <a:r>
              <a:rPr lang="es-PE" sz="3300" i="1" dirty="0">
                <a:latin typeface="Cambria" pitchFamily="18" charset="0"/>
              </a:rPr>
              <a:t>Esta noche, un minuto después de las doce, nacerá una nueva nación. El demonio de la bebida hace testamento. Se inicia una era de ideas claras y limpios modales. Los barrios bajos serán pronto cosa del pasado. Las cárceles y correccionales quedarán vacíos; los transformaremos en graneros y fábricas. Todos los hombres volverán a caminar erguidos, sonreirán todas las mujeres y reirán todos los niños. Se cerraron para siempre las puertas del infierno.”</a:t>
            </a:r>
          </a:p>
          <a:p>
            <a:pPr algn="r">
              <a:buNone/>
            </a:pPr>
            <a:endParaRPr lang="es-PE" sz="2800" b="1" dirty="0" smtClean="0"/>
          </a:p>
          <a:p>
            <a:pPr algn="r">
              <a:buNone/>
            </a:pPr>
            <a:r>
              <a:rPr lang="es-PE" sz="2800" b="1" dirty="0" smtClean="0"/>
              <a:t>Andrew Volstead</a:t>
            </a:r>
          </a:p>
          <a:p>
            <a:pPr algn="r">
              <a:buNone/>
            </a:pPr>
            <a:r>
              <a:rPr lang="es-PE" sz="2000" b="1" dirty="0" smtClean="0"/>
              <a:t>Diputado por Minnesota (1920)</a:t>
            </a:r>
            <a:r>
              <a:rPr lang="es-PE" sz="2000" dirty="0" smtClean="0"/>
              <a:t> </a:t>
            </a:r>
            <a:r>
              <a:rPr lang="es-PE" sz="2800" dirty="0" smtClean="0"/>
              <a:t/>
            </a:r>
            <a:br>
              <a:rPr lang="es-PE" sz="2800" dirty="0" smtClean="0"/>
            </a:br>
            <a:endParaRPr lang="es-PE" sz="28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s-ES" sz="3600" b="0" dirty="0" smtClean="0">
                <a:solidFill>
                  <a:srgbClr val="FFC000"/>
                </a:solidFill>
                <a:latin typeface="Arial Black" pitchFamily="34" charset="0"/>
              </a:rPr>
              <a:t>LOS DORADOS AÑOS VEINTE: UNA SOCIEDAD CONSERVADORA</a:t>
            </a:r>
            <a:endParaRPr lang="es-ES" sz="3600" b="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57364"/>
            <a:ext cx="4572000" cy="4714908"/>
          </a:xfrm>
        </p:spPr>
        <p:txBody>
          <a:bodyPr>
            <a:normAutofit fontScale="85000" lnSpcReduction="10000"/>
          </a:bodyPr>
          <a:lstStyle/>
          <a:p>
            <a:pPr marL="438150" indent="-31908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dirty="0" smtClean="0">
                <a:solidFill>
                  <a:srgbClr val="FF0000"/>
                </a:solidFill>
              </a:rPr>
              <a:t>“La Ley Seca”: </a:t>
            </a:r>
            <a:r>
              <a:rPr lang="es-PE" dirty="0"/>
              <a:t>prohibía la fabricación, transporte y comercialización de las bebidas alcohólicas.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PE" dirty="0" smtClean="0"/>
              <a:t>     La </a:t>
            </a:r>
            <a:r>
              <a:rPr lang="es-PE" dirty="0"/>
              <a:t>prohibición de alcohol provocó el </a:t>
            </a:r>
            <a:r>
              <a:rPr lang="es-PE" dirty="0">
                <a:solidFill>
                  <a:srgbClr val="FF0000"/>
                </a:solidFill>
              </a:rPr>
              <a:t>contrabando</a:t>
            </a:r>
            <a:r>
              <a:rPr lang="es-PE" dirty="0"/>
              <a:t>, la aparición de </a:t>
            </a:r>
            <a:r>
              <a:rPr lang="es-PE" dirty="0" smtClean="0">
                <a:solidFill>
                  <a:srgbClr val="FF0000"/>
                </a:solidFill>
              </a:rPr>
              <a:t>mafias</a:t>
            </a:r>
            <a:r>
              <a:rPr lang="es-PE" dirty="0" smtClean="0"/>
              <a:t> </a:t>
            </a:r>
            <a:r>
              <a:rPr lang="es-PE" dirty="0"/>
              <a:t>y el auge del </a:t>
            </a:r>
            <a:r>
              <a:rPr lang="es-PE" dirty="0">
                <a:solidFill>
                  <a:srgbClr val="FF0000"/>
                </a:solidFill>
              </a:rPr>
              <a:t>crimen organizado</a:t>
            </a:r>
            <a:r>
              <a:rPr lang="es-PE" dirty="0"/>
              <a:t>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PE" dirty="0" smtClean="0"/>
              <a:t>     Dado </a:t>
            </a:r>
            <a:r>
              <a:rPr lang="es-PE" dirty="0"/>
              <a:t>el fracaso de la prohibición, la ley fue derogada en 1933.</a:t>
            </a:r>
          </a:p>
          <a:p>
            <a:pPr algn="just"/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2500"/>
          <a:stretch>
            <a:fillRect/>
          </a:stretch>
        </p:blipFill>
        <p:spPr bwMode="auto">
          <a:xfrm>
            <a:off x="4714876" y="3929066"/>
            <a:ext cx="4143404" cy="292893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571613"/>
            <a:ext cx="27146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s-ES" sz="3600" b="0" dirty="0" smtClean="0">
                <a:solidFill>
                  <a:srgbClr val="FFC000"/>
                </a:solidFill>
                <a:latin typeface="Arial Black" pitchFamily="34" charset="0"/>
              </a:rPr>
              <a:t>LOS DORADOS AÑOS VEINTE: UNA SOCIEDAD CONSERVADORA</a:t>
            </a:r>
            <a:endParaRPr lang="es-ES" sz="3600" b="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775191"/>
            <a:ext cx="8501122" cy="4625609"/>
          </a:xfrm>
        </p:spPr>
        <p:txBody>
          <a:bodyPr/>
          <a:lstStyle/>
          <a:p>
            <a:pPr lvl="0" algn="just"/>
            <a:r>
              <a:rPr lang="es-ES" dirty="0" smtClean="0">
                <a:solidFill>
                  <a:srgbClr val="FF0000"/>
                </a:solidFill>
                <a:latin typeface="Cambria" pitchFamily="18" charset="0"/>
              </a:rPr>
              <a:t>El aislacionismo: </a:t>
            </a:r>
            <a:r>
              <a:rPr lang="es-PE" dirty="0" smtClean="0">
                <a:latin typeface="Cambria" pitchFamily="18" charset="0"/>
              </a:rPr>
              <a:t>Apartarse de los asuntos europeos y mundiales para evitar ser arrastrados en una nueva guerra mundial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squina doblada"/>
          <p:cNvSpPr/>
          <p:nvPr/>
        </p:nvSpPr>
        <p:spPr>
          <a:xfrm>
            <a:off x="214282" y="1643050"/>
            <a:ext cx="8715436" cy="5214950"/>
          </a:xfrm>
          <a:prstGeom prst="foldedCorner">
            <a:avLst>
              <a:gd name="adj" fmla="val 752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0" dirty="0" smtClean="0">
                <a:solidFill>
                  <a:srgbClr val="FFC000"/>
                </a:solidFill>
                <a:latin typeface="Arial Black" pitchFamily="34" charset="0"/>
              </a:rPr>
              <a:t>LOS DORADOS AÑOS VEINTE: UNA SOCIEDAD CONSERVADORA</a:t>
            </a:r>
            <a:endParaRPr lang="es-ES" sz="3200" b="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8858280" cy="547213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s-PE" sz="3400" i="1" dirty="0" smtClean="0">
                <a:latin typeface="Cambria" pitchFamily="18" charset="0"/>
              </a:rPr>
              <a:t>    “</a:t>
            </a:r>
            <a:r>
              <a:rPr lang="es-PE" sz="3400" i="1" dirty="0">
                <a:latin typeface="Cambria" pitchFamily="18" charset="0"/>
              </a:rPr>
              <a:t>Deseo que nuestros representantes decidan, después de una madura reflexión, si están dispuestos a contemplar a la juventud de los Estados Unidos conducida al combate por otras naciones sin tener en cuenta lo que ellos o sus representantes desean. Quisiera que decidieran después de una madura reflexión, si están dispuestos a ver a los Estados Unidos forzados a entrar en guerra, contra su voluntad, por las otras naciones. </a:t>
            </a:r>
          </a:p>
          <a:p>
            <a:pPr algn="just">
              <a:buNone/>
            </a:pPr>
            <a:r>
              <a:rPr lang="es-PE" sz="3400" i="1" dirty="0" smtClean="0">
                <a:latin typeface="Cambria" pitchFamily="18" charset="0"/>
              </a:rPr>
              <a:t>     Lo </a:t>
            </a:r>
            <a:r>
              <a:rPr lang="es-PE" sz="3400" i="1" dirty="0">
                <a:latin typeface="Cambria" pitchFamily="18" charset="0"/>
              </a:rPr>
              <a:t>que deseo por encima de todo es ver a nuestros soldados en sus hogares. La creación de la Sociedad de Naciones no les llevará a ellos. Traigámoslos a su patria cuanto antes y para eso, hagamos la paz con Alemania, hagámosla ahora y no la retrasemos hasta que el complejo problema de la Sociedad de Naciones se pueda arreglar con todo el cuidado y atención que merece </a:t>
            </a:r>
            <a:r>
              <a:rPr lang="es-PE" sz="3400" i="1" dirty="0" smtClean="0">
                <a:latin typeface="Cambria" pitchFamily="18" charset="0"/>
              </a:rPr>
              <a:t>(…)</a:t>
            </a:r>
            <a:endParaRPr lang="es-PE" sz="2800" b="1" i="1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es-PE" sz="2800" b="1" i="1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es-PE" sz="2800" b="1" i="1" dirty="0" smtClean="0">
                <a:latin typeface="Arial" pitchFamily="34" charset="0"/>
                <a:cs typeface="Arial" pitchFamily="34" charset="0"/>
              </a:rPr>
              <a:t>Henry </a:t>
            </a:r>
            <a:r>
              <a:rPr lang="es-PE" sz="2800" b="1" i="1" dirty="0" err="1" smtClean="0">
                <a:latin typeface="Arial" pitchFamily="34" charset="0"/>
                <a:cs typeface="Arial" pitchFamily="34" charset="0"/>
              </a:rPr>
              <a:t>Cabot</a:t>
            </a:r>
            <a:r>
              <a:rPr lang="es-PE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PE" sz="2800" b="1" i="1" dirty="0" err="1" smtClean="0">
                <a:latin typeface="Arial" pitchFamily="34" charset="0"/>
                <a:cs typeface="Arial" pitchFamily="34" charset="0"/>
              </a:rPr>
              <a:t>Lodge</a:t>
            </a:r>
            <a:r>
              <a:rPr lang="es-PE" sz="2800" b="1" i="1" dirty="0" smtClean="0">
                <a:latin typeface="Arial" pitchFamily="34" charset="0"/>
                <a:cs typeface="Arial" pitchFamily="34" charset="0"/>
              </a:rPr>
              <a:t>, </a:t>
            </a:r>
            <a:br>
              <a:rPr lang="es-PE" sz="2800" b="1" i="1" dirty="0" smtClean="0">
                <a:latin typeface="Arial" pitchFamily="34" charset="0"/>
                <a:cs typeface="Arial" pitchFamily="34" charset="0"/>
              </a:rPr>
            </a:br>
            <a:r>
              <a:rPr lang="es-PE" sz="2000" b="1" i="1" dirty="0" smtClean="0">
                <a:latin typeface="Arial" pitchFamily="34" charset="0"/>
                <a:cs typeface="Arial" pitchFamily="34" charset="0"/>
              </a:rPr>
              <a:t>Jefe de la Comisión de Asuntos Exteriores del Senado de EE.UU. - 28 de febrero de 1919</a:t>
            </a:r>
            <a:endParaRPr lang="es-PE" sz="2800" b="1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s-ES" sz="3600" b="0" dirty="0" smtClean="0">
                <a:solidFill>
                  <a:srgbClr val="FFC000"/>
                </a:solidFill>
                <a:latin typeface="Arial Black" pitchFamily="34" charset="0"/>
              </a:rPr>
              <a:t>LOS DORADOS AÑOS VEINTE: UNA SOCIEDAD CONSERVADORA</a:t>
            </a:r>
            <a:endParaRPr lang="es-ES" sz="3600" b="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600201"/>
            <a:ext cx="8501122" cy="1328734"/>
          </a:xfrm>
        </p:spPr>
        <p:txBody>
          <a:bodyPr/>
          <a:lstStyle/>
          <a:p>
            <a:pPr algn="just"/>
            <a:r>
              <a:rPr lang="es-ES" dirty="0" smtClean="0">
                <a:latin typeface="Cambria" pitchFamily="18" charset="0"/>
              </a:rPr>
              <a:t>Los prejuicios raciales contra los afroamericanos: </a:t>
            </a:r>
            <a:r>
              <a:rPr lang="es-ES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Cambria" pitchFamily="18" charset="0"/>
              </a:rPr>
              <a:t>Ku</a:t>
            </a:r>
            <a:r>
              <a:rPr lang="es-ES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Cambria" pitchFamily="18" charset="0"/>
              </a:rPr>
              <a:t>Klux</a:t>
            </a:r>
            <a:r>
              <a:rPr lang="es-ES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Cambria" pitchFamily="18" charset="0"/>
              </a:rPr>
              <a:t>Klan</a:t>
            </a:r>
            <a:endParaRPr lang="es-ES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13666" name="Picture 2" descr="http://t1.gstatic.com/images?q=tbn:ANd9GcQFFUlGIEoWBwsNK-H8T07vjikdOMDfh6iimcfukEZEQET4V1m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14620"/>
            <a:ext cx="3786214" cy="3857652"/>
          </a:xfrm>
          <a:prstGeom prst="rect">
            <a:avLst/>
          </a:prstGeom>
          <a:noFill/>
        </p:spPr>
      </p:pic>
      <p:pic>
        <p:nvPicPr>
          <p:cNvPr id="113668" name="Picture 4" descr="http://t1.gstatic.com/images?q=tbn:ANd9GcRxN2-H6CHoL0mNbbBM9kMhW01dcZZV51V1U4XtJwksPGavHEAnCccUpImOTQ"/>
          <p:cNvPicPr>
            <a:picLocks noChangeAspect="1" noChangeArrowheads="1"/>
          </p:cNvPicPr>
          <p:nvPr/>
        </p:nvPicPr>
        <p:blipFill>
          <a:blip r:embed="rId3"/>
          <a:srcRect b="7547"/>
          <a:stretch>
            <a:fillRect/>
          </a:stretch>
        </p:blipFill>
        <p:spPr bwMode="auto">
          <a:xfrm>
            <a:off x="4714876" y="2714620"/>
            <a:ext cx="385765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1.paperblog.com/i/6/62346/properidad-norteamericana-el-felices-anos-20-L-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500562" cy="54292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6" name="Picture 3" descr="C:\Users\MA. MAURA\Documents\2011\HGE V\La crisis del 29\+1gmdeud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36"/>
            <a:ext cx="4500562" cy="5429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6 CuadroTexto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Arial Black" pitchFamily="34" charset="0"/>
              </a:rPr>
              <a:t>¡</a:t>
            </a:r>
            <a:r>
              <a:rPr lang="es-ES" sz="2800" dirty="0" smtClean="0">
                <a:solidFill>
                  <a:srgbClr val="FFC000"/>
                </a:solidFill>
                <a:latin typeface="Arial Black" pitchFamily="34" charset="0"/>
              </a:rPr>
              <a:t>¿QUÉ CARACTERÍSTICAS  DE LA ECONOMÍA  ESTADOUNIDENSE NOS PRESENTAN LOS SIGUIENTES GRÁFICOS?</a:t>
            </a:r>
            <a:endParaRPr lang="es-ES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0" dirty="0" smtClean="0">
                <a:latin typeface="Arial Black" pitchFamily="34" charset="0"/>
              </a:rPr>
              <a:t>ESTADOS UNIDOS 1937</a:t>
            </a:r>
            <a:endParaRPr lang="es-ES" b="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http://www.historiasiglo20.org/HM/images/DEPR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22448"/>
          </a:xfrm>
        </p:spPr>
        <p:txBody>
          <a:bodyPr>
            <a:noAutofit/>
          </a:bodyPr>
          <a:lstStyle/>
          <a:p>
            <a:pPr algn="ctr"/>
            <a:r>
              <a:rPr lang="es-ES" sz="2800" b="0" dirty="0" smtClean="0">
                <a:solidFill>
                  <a:srgbClr val="FFC000"/>
                </a:solidFill>
                <a:latin typeface="Arial Black" pitchFamily="34" charset="0"/>
              </a:rPr>
              <a:t>¿QUÉ CARACTERÍSTICAS  DE LA ECONOMÍA  ESTADOUNIDENSE NOS PRESENTAN LAS SIGUIENTES IMÁGENES?</a:t>
            </a:r>
            <a:r>
              <a:rPr lang="es-ES" sz="2800" dirty="0" smtClean="0">
                <a:latin typeface="Arial Black" pitchFamily="34" charset="0"/>
              </a:rPr>
              <a:t/>
            </a:r>
            <a:br>
              <a:rPr lang="es-ES" sz="2800" dirty="0" smtClean="0">
                <a:latin typeface="Arial Black" pitchFamily="34" charset="0"/>
              </a:rPr>
            </a:br>
            <a:endParaRPr lang="es-ES" sz="2800" dirty="0"/>
          </a:p>
        </p:txBody>
      </p:sp>
      <p:pic>
        <p:nvPicPr>
          <p:cNvPr id="4" name="Picture 4" descr="http://upload.wikimedia.org/wikipedia/commons/thumb/d/d0/AssemblyLine.jpg/250px-AssemblyL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572000" cy="542926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5" name="Picture 6" descr="http://1.bp.blogspot.com/_zE_zWK0nnAU/SdSBb4iH8_I/AAAAAAAAABE/JcJiTKKTcV8/s320/grafico%2520ventas%2520de%2520ford%2520T%5B1%5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36"/>
            <a:ext cx="4500562" cy="542926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>
                <a:latin typeface="Arial Black" pitchFamily="34" charset="0"/>
              </a:rPr>
              <a:t>LOS DORADOS AÑOS VEINTE EN LOS ESTADOS UNIDOS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5" name="Picture 4" descr="http://4.bp.blogspot.com/_5QdF-3c1Ae4/SyLHQor588I/AAAAAAAABC0/MTcC-wxl_yc/s320/flapper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736"/>
            <a:ext cx="4500562" cy="54292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17410" name="Picture 2" descr="http://1.bp.blogspot.com/-cEK2Anadn_M/TxGLZjqf7lI/AAAAAAAADYw/0OFwj44Zngc/s1600/02-Tendencia-an%25CC%2583os-20_Boardwalk-Empi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4500562" cy="550070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 smtClean="0">
                <a:latin typeface="Arial Black" pitchFamily="34" charset="0"/>
              </a:rPr>
              <a:t>LECTURA: LA GRAN BONANZA DEL DECENIO 1920-1930</a:t>
            </a:r>
            <a:endParaRPr lang="es-ES" sz="36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dirty="0" smtClean="0">
                <a:latin typeface="Cambria" pitchFamily="18" charset="0"/>
              </a:rPr>
              <a:t>¿Por qué se produjo en Estados Unidos una gran expansión industrial?</a:t>
            </a:r>
          </a:p>
          <a:p>
            <a:pPr algn="ctr">
              <a:buNone/>
            </a:pPr>
            <a:endParaRPr lang="es-ES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es-ES" dirty="0" smtClean="0">
                <a:latin typeface="Cambria" pitchFamily="18" charset="0"/>
              </a:rPr>
              <a:t>¿De qué manera las políticas del gobierno</a:t>
            </a:r>
          </a:p>
          <a:p>
            <a:pPr algn="ctr">
              <a:buNone/>
            </a:pPr>
            <a:r>
              <a:rPr lang="es-ES" dirty="0" smtClean="0">
                <a:latin typeface="Cambria" pitchFamily="18" charset="0"/>
              </a:rPr>
              <a:t>incentivaron el desarrollo económico?</a:t>
            </a:r>
          </a:p>
          <a:p>
            <a:pPr algn="ctr">
              <a:buNone/>
            </a:pPr>
            <a:endParaRPr lang="es-ES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es-ES" dirty="0" smtClean="0">
                <a:latin typeface="Cambria" pitchFamily="18" charset="0"/>
              </a:rPr>
              <a:t>¿Por qué aumentaron los salarios? ¿qué</a:t>
            </a:r>
          </a:p>
          <a:p>
            <a:pPr algn="ctr">
              <a:buNone/>
            </a:pPr>
            <a:r>
              <a:rPr lang="es-ES" dirty="0" smtClean="0">
                <a:latin typeface="Cambria" pitchFamily="18" charset="0"/>
              </a:rPr>
              <a:t>consecuencias trajo esto?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b="0" dirty="0" smtClean="0">
                <a:solidFill>
                  <a:srgbClr val="FFC000"/>
                </a:solidFill>
                <a:latin typeface="Arial Black" pitchFamily="34" charset="0"/>
              </a:rPr>
              <a:t>LOS DORADOS AÑOS VEINTE: DEFINICIÓN</a:t>
            </a:r>
            <a:endParaRPr lang="es-ES" sz="3600" b="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600200"/>
            <a:ext cx="4643470" cy="4972072"/>
          </a:xfrm>
        </p:spPr>
        <p:txBody>
          <a:bodyPr>
            <a:normAutofit fontScale="92500" lnSpcReduction="10000"/>
          </a:bodyPr>
          <a:lstStyle/>
          <a:p>
            <a:pPr marL="176213" indent="0" algn="just">
              <a:buNone/>
            </a:pPr>
            <a:r>
              <a:rPr lang="es-ES" dirty="0" smtClean="0">
                <a:latin typeface="Cambria" pitchFamily="18" charset="0"/>
              </a:rPr>
              <a:t>Época de </a:t>
            </a:r>
            <a:r>
              <a:rPr lang="es-ES" dirty="0" smtClean="0">
                <a:solidFill>
                  <a:srgbClr val="FF0000"/>
                </a:solidFill>
                <a:latin typeface="Cambria" pitchFamily="18" charset="0"/>
              </a:rPr>
              <a:t>prosperidad económica</a:t>
            </a:r>
            <a:r>
              <a:rPr lang="es-ES" dirty="0" smtClean="0">
                <a:latin typeface="Cambria" pitchFamily="18" charset="0"/>
              </a:rPr>
              <a:t>. Los negocios se expandieron. La riqueza de los grandes empresarios alcanzó niveles insospechados.</a:t>
            </a:r>
          </a:p>
          <a:p>
            <a:pPr marL="176213" indent="0" algn="just">
              <a:buNone/>
            </a:pPr>
            <a:endParaRPr lang="es-ES" dirty="0" smtClean="0">
              <a:latin typeface="Cambria" pitchFamily="18" charset="0"/>
            </a:endParaRPr>
          </a:p>
          <a:p>
            <a:pPr marL="176213" indent="0" algn="just">
              <a:buNone/>
            </a:pPr>
            <a:r>
              <a:rPr lang="es-ES" dirty="0" smtClean="0">
                <a:latin typeface="Cambria" pitchFamily="18" charset="0"/>
              </a:rPr>
              <a:t>El consumo se incrementó entre las masas y con el surgió una cultura del disfrute, de la comodidad.</a:t>
            </a:r>
            <a:endParaRPr lang="es-ES" dirty="0">
              <a:latin typeface="Cambr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14488"/>
            <a:ext cx="3786214" cy="4786346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82660"/>
          </a:xfrm>
        </p:spPr>
        <p:txBody>
          <a:bodyPr>
            <a:noAutofit/>
          </a:bodyPr>
          <a:lstStyle/>
          <a:p>
            <a:pPr algn="ctr"/>
            <a:r>
              <a:rPr lang="es-ES" sz="3600" b="0" dirty="0" smtClean="0">
                <a:solidFill>
                  <a:srgbClr val="FFC000"/>
                </a:solidFill>
                <a:latin typeface="Arial Black" pitchFamily="34" charset="0"/>
              </a:rPr>
              <a:t>LOS DORADOS AÑOS VEINTE: FACTORES</a:t>
            </a:r>
            <a:endParaRPr lang="es-ES" sz="3600" b="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28736"/>
            <a:ext cx="4857752" cy="542926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dirty="0" smtClean="0">
                <a:solidFill>
                  <a:srgbClr val="FF0000"/>
                </a:solidFill>
                <a:latin typeface="Cambria" pitchFamily="18" charset="0"/>
              </a:rPr>
              <a:t>Beneficios obtenidos durante la guerra: </a:t>
            </a:r>
            <a:r>
              <a:rPr lang="es-ES" dirty="0" smtClean="0">
                <a:latin typeface="Cambria" pitchFamily="18" charset="0"/>
              </a:rPr>
              <a:t>Estados Unidos se convirtió en el principal proveedor de sus aliados europeos (materias primas, alimentos, productos industriales, capitales, etc.).</a:t>
            </a:r>
          </a:p>
          <a:p>
            <a:pPr algn="just">
              <a:buNone/>
            </a:pPr>
            <a:endParaRPr lang="es-ES" dirty="0" smtClean="0">
              <a:latin typeface="Cambria" pitchFamily="18" charset="0"/>
            </a:endParaRPr>
          </a:p>
          <a:p>
            <a:pPr algn="just"/>
            <a:r>
              <a:rPr lang="es-ES" dirty="0" smtClean="0">
                <a:solidFill>
                  <a:srgbClr val="FF0000"/>
                </a:solidFill>
                <a:latin typeface="Cambria" pitchFamily="18" charset="0"/>
              </a:rPr>
              <a:t>Crisis de la economía europea luego de la guerra:</a:t>
            </a:r>
            <a:r>
              <a:rPr lang="es-ES" dirty="0" smtClean="0">
                <a:latin typeface="Cambria" pitchFamily="18" charset="0"/>
              </a:rPr>
              <a:t> Necesidad de la industria estadounidense para su reconstrucción.</a:t>
            </a:r>
          </a:p>
          <a:p>
            <a:pPr algn="just">
              <a:buNone/>
            </a:pPr>
            <a:endParaRPr lang="es-ES" dirty="0" smtClean="0">
              <a:latin typeface="Cambria" pitchFamily="18" charset="0"/>
            </a:endParaRPr>
          </a:p>
          <a:p>
            <a:pPr algn="just"/>
            <a:r>
              <a:rPr lang="es-ES" dirty="0" smtClean="0">
                <a:latin typeface="Cambria" pitchFamily="18" charset="0"/>
              </a:rPr>
              <a:t>Estados Unidos se convirtió en el </a:t>
            </a:r>
            <a:r>
              <a:rPr lang="es-ES" dirty="0" smtClean="0">
                <a:solidFill>
                  <a:srgbClr val="FF0000"/>
                </a:solidFill>
                <a:latin typeface="Cambria" pitchFamily="18" charset="0"/>
              </a:rPr>
              <a:t>principal acreedor europeo </a:t>
            </a:r>
            <a:r>
              <a:rPr lang="es-ES" dirty="0" smtClean="0">
                <a:latin typeface="Cambria" pitchFamily="18" charset="0"/>
              </a:rPr>
              <a:t>(Deuda de más de 14 mil millones de dólares)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Picture 3" descr="C:\Users\MA. MAURA\Documents\2011\HGE V\La crisis del 29\+1gmdeud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500174"/>
            <a:ext cx="4143372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0" dirty="0" smtClean="0">
                <a:solidFill>
                  <a:srgbClr val="FFC000"/>
                </a:solidFill>
                <a:latin typeface="Arial Black" pitchFamily="34" charset="0"/>
              </a:rPr>
              <a:t>LOS DORADOS AÑOS VEINTE: FACTORES</a:t>
            </a:r>
            <a:endParaRPr lang="es-ES" sz="3600" b="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>
                <a:latin typeface="Cambria" pitchFamily="18" charset="0"/>
              </a:rPr>
              <a:t>Política económica </a:t>
            </a:r>
            <a:r>
              <a:rPr lang="es-ES" dirty="0" smtClean="0">
                <a:solidFill>
                  <a:srgbClr val="FF0000"/>
                </a:solidFill>
                <a:latin typeface="Cambria" pitchFamily="18" charset="0"/>
              </a:rPr>
              <a:t>liberal</a:t>
            </a:r>
            <a:r>
              <a:rPr lang="es-ES" dirty="0" smtClean="0">
                <a:latin typeface="Cambria" pitchFamily="18" charset="0"/>
              </a:rPr>
              <a:t> hacia adentro: Poca intervención del estado en la economía. Se permite la formación de monopolios.</a:t>
            </a:r>
          </a:p>
          <a:p>
            <a:pPr algn="just">
              <a:buNone/>
            </a:pPr>
            <a:endParaRPr lang="es-ES" dirty="0" smtClean="0">
              <a:latin typeface="Cambria" pitchFamily="18" charset="0"/>
            </a:endParaRPr>
          </a:p>
          <a:p>
            <a:pPr algn="just"/>
            <a:r>
              <a:rPr lang="es-ES" dirty="0" smtClean="0">
                <a:latin typeface="Cambria" pitchFamily="18" charset="0"/>
              </a:rPr>
              <a:t>Política económica </a:t>
            </a:r>
            <a:r>
              <a:rPr lang="es-ES" dirty="0" smtClean="0">
                <a:solidFill>
                  <a:srgbClr val="FF0000"/>
                </a:solidFill>
                <a:latin typeface="Cambria" pitchFamily="18" charset="0"/>
              </a:rPr>
              <a:t>proteccionista</a:t>
            </a:r>
            <a:r>
              <a:rPr lang="es-ES" dirty="0" smtClean="0">
                <a:latin typeface="Cambria" pitchFamily="18" charset="0"/>
              </a:rPr>
              <a:t> hacia afuera: Barreras a la importación de productos extranjeros.</a:t>
            </a:r>
          </a:p>
          <a:p>
            <a:pPr algn="just"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11222"/>
          </a:xfrm>
        </p:spPr>
        <p:txBody>
          <a:bodyPr>
            <a:noAutofit/>
          </a:bodyPr>
          <a:lstStyle/>
          <a:p>
            <a:pPr algn="ctr"/>
            <a:r>
              <a:rPr lang="es-ES" sz="3600" b="0" dirty="0" smtClean="0">
                <a:solidFill>
                  <a:srgbClr val="FFC000"/>
                </a:solidFill>
                <a:latin typeface="Arial Black" pitchFamily="34" charset="0"/>
              </a:rPr>
              <a:t>LOS DORADOS AÑOS VEINTE: CARACTERÍSTICAS</a:t>
            </a:r>
            <a:endParaRPr lang="es-ES" sz="3600" b="0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126978" name="Picture 2" descr="http://t2.gstatic.com/images?q=tbn:ANd9GcRbmMR9gb-pi1Dip7vCQamXIQ87v2JRHm-6bARSqOaGsf88rQTdlUR0F9N_"/>
          <p:cNvPicPr>
            <a:picLocks noChangeAspect="1" noChangeArrowheads="1"/>
          </p:cNvPicPr>
          <p:nvPr/>
        </p:nvPicPr>
        <p:blipFill>
          <a:blip r:embed="rId2"/>
          <a:srcRect b="12500"/>
          <a:stretch>
            <a:fillRect/>
          </a:stretch>
        </p:blipFill>
        <p:spPr bwMode="auto">
          <a:xfrm>
            <a:off x="4500562" y="1500174"/>
            <a:ext cx="4357718" cy="4357718"/>
          </a:xfrm>
          <a:prstGeom prst="rect">
            <a:avLst/>
          </a:prstGeom>
          <a:noFill/>
        </p:spPr>
      </p:pic>
      <p:pic>
        <p:nvPicPr>
          <p:cNvPr id="6" name="Picture 2" descr="http://www.claseshistoria.com/entreguerras/imagenes/%2Bfabricafo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4143404" cy="4429156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285720" y="5934670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C000"/>
              </a:buClr>
              <a:buFont typeface="Wingdings" pitchFamily="2" charset="2"/>
              <a:buChar char="§"/>
            </a:pPr>
            <a:r>
              <a:rPr lang="es-ES" sz="2800" dirty="0" smtClean="0">
                <a:latin typeface="Cambria" pitchFamily="18" charset="0"/>
              </a:rPr>
              <a:t> Gran desarrollo industrial debido a la automatización del proceso productivo: </a:t>
            </a:r>
            <a:r>
              <a:rPr lang="es-ES" sz="2800" dirty="0" smtClean="0">
                <a:solidFill>
                  <a:srgbClr val="FF0000"/>
                </a:solidFill>
                <a:latin typeface="Cambria" pitchFamily="18" charset="0"/>
              </a:rPr>
              <a:t>Taylorismo</a:t>
            </a:r>
            <a:r>
              <a:rPr lang="es-ES" sz="2800" dirty="0" smtClean="0"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361</TotalTime>
  <Words>850</Words>
  <Application>Microsoft Office PowerPoint</Application>
  <PresentationFormat>Presentación en pantalla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Módulo</vt:lpstr>
      <vt:lpstr>RECORDEMOS:</vt:lpstr>
      <vt:lpstr>Diapositiva 2</vt:lpstr>
      <vt:lpstr>¿QUÉ CARACTERÍSTICAS  DE LA ECONOMÍA  ESTADOUNIDENSE NOS PRESENTAN LAS SIGUIENTES IMÁGENES? </vt:lpstr>
      <vt:lpstr>LOS DORADOS AÑOS VEINTE EN LOS ESTADOS UNIDOS</vt:lpstr>
      <vt:lpstr>LECTURA: LA GRAN BONANZA DEL DECENIO 1920-1930</vt:lpstr>
      <vt:lpstr>LOS DORADOS AÑOS VEINTE: DEFINICIÓN</vt:lpstr>
      <vt:lpstr>LOS DORADOS AÑOS VEINTE: FACTORES</vt:lpstr>
      <vt:lpstr>LOS DORADOS AÑOS VEINTE: FACTORES</vt:lpstr>
      <vt:lpstr>LOS DORADOS AÑOS VEINTE: CARACTERÍSTICAS</vt:lpstr>
      <vt:lpstr>LOS DORADOS AÑOS VEINTE: CARACTERÍSTICAS</vt:lpstr>
      <vt:lpstr>LOS DORADOS AÑOS VEINTE: CARACTERÍSTICAS</vt:lpstr>
      <vt:lpstr>LOS DORADOS AÑOS VEINTE: CARACTERÍSTICAS</vt:lpstr>
      <vt:lpstr>LECTURA: LA GRAN BONANZA DEL DECENIO 1920-1930</vt:lpstr>
      <vt:lpstr>LOS DORADOS AÑOS VEINTE: UNA SOCIEDAD CONSERVADORA</vt:lpstr>
      <vt:lpstr>LOS DORADOS AÑOS VEINTE: UNA SOCIEDAD CONSERVADORA</vt:lpstr>
      <vt:lpstr>LOS DORADOS AÑOS VEINTE: UNA SOCIEDAD CONSERVADORA</vt:lpstr>
      <vt:lpstr>LOS DORADOS AÑOS VEINTE: UNA SOCIEDAD CONSERVADORA</vt:lpstr>
      <vt:lpstr>LOS DORADOS AÑOS VEINTE: UNA SOCIEDAD CONSERVADORA</vt:lpstr>
      <vt:lpstr>LOS DORADOS AÑOS VEINTE: UNA SOCIEDAD CONSERVADORA</vt:lpstr>
      <vt:lpstr>ESTADOS UNIDOS 1937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DORADOS AÑOS VEINTE EN LOS ESTADOS UNIDOS</dc:title>
  <dc:creator>Carlos</dc:creator>
  <cp:lastModifiedBy>Janet</cp:lastModifiedBy>
  <cp:revision>30</cp:revision>
  <dcterms:created xsi:type="dcterms:W3CDTF">2011-07-08T08:48:44Z</dcterms:created>
  <dcterms:modified xsi:type="dcterms:W3CDTF">2012-06-19T10:38:10Z</dcterms:modified>
</cp:coreProperties>
</file>