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6" r:id="rId4"/>
    <p:sldId id="264" r:id="rId5"/>
    <p:sldId id="265" r:id="rId6"/>
    <p:sldId id="267" r:id="rId7"/>
    <p:sldId id="263" r:id="rId8"/>
    <p:sldId id="272" r:id="rId9"/>
    <p:sldId id="273" r:id="rId10"/>
    <p:sldId id="274" r:id="rId11"/>
    <p:sldId id="271" r:id="rId12"/>
    <p:sldId id="260" r:id="rId13"/>
    <p:sldId id="261" r:id="rId14"/>
    <p:sldId id="275" r:id="rId15"/>
    <p:sldId id="276" r:id="rId16"/>
    <p:sldId id="262" r:id="rId17"/>
    <p:sldId id="277" r:id="rId18"/>
    <p:sldId id="278" r:id="rId19"/>
    <p:sldId id="279" r:id="rId20"/>
    <p:sldId id="270" r:id="rId21"/>
    <p:sldId id="280" r:id="rId22"/>
    <p:sldId id="281" r:id="rId23"/>
    <p:sldId id="292" r:id="rId24"/>
    <p:sldId id="282" r:id="rId25"/>
    <p:sldId id="283" r:id="rId26"/>
    <p:sldId id="284" r:id="rId27"/>
    <p:sldId id="269" r:id="rId28"/>
    <p:sldId id="285" r:id="rId29"/>
    <p:sldId id="286" r:id="rId30"/>
    <p:sldId id="287" r:id="rId31"/>
    <p:sldId id="290" r:id="rId32"/>
    <p:sldId id="288" r:id="rId33"/>
    <p:sldId id="291" r:id="rId34"/>
    <p:sldId id="295" r:id="rId35"/>
    <p:sldId id="298" r:id="rId36"/>
    <p:sldId id="296" r:id="rId37"/>
    <p:sldId id="297" r:id="rId38"/>
    <p:sldId id="293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6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4C6D948-0988-406E-A890-BE3F14489147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A2F56F-4819-4011-965D-41835B09D40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0" y="571500"/>
            <a:ext cx="9144000" cy="1470025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C000"/>
                </a:solidFill>
                <a:latin typeface="Baskerville Old Face" pitchFamily="18" charset="0"/>
              </a:rPr>
              <a:t>LA REVOLUCIÓN RUSA DE 1917: UN INTENTO POR CONSTRUIR UN ESTADO COMUNISTA</a:t>
            </a:r>
            <a:endParaRPr lang="es-ES" sz="4000" b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pic>
        <p:nvPicPr>
          <p:cNvPr id="11268" name="Picture 4" descr="http://www.gifmania.ec/banderas/Ex-URSS/URSS/china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04864"/>
            <a:ext cx="3571900" cy="3960440"/>
          </a:xfrm>
          <a:prstGeom prst="rect">
            <a:avLst/>
          </a:prstGeom>
          <a:noFill/>
        </p:spPr>
      </p:pic>
      <p:pic>
        <p:nvPicPr>
          <p:cNvPr id="11270" name="Picture 6" descr="http://1.bp.blogspot.com/_bBl__AgXFgU/TVFW6v97auI/AAAAAAAAAcQ/ucaJV43EFFE/s1600/Karl-Marx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60848"/>
            <a:ext cx="2500330" cy="4248472"/>
          </a:xfrm>
          <a:prstGeom prst="rect">
            <a:avLst/>
          </a:prstGeom>
          <a:noFill/>
        </p:spPr>
      </p:pic>
      <p:pic>
        <p:nvPicPr>
          <p:cNvPr id="11272" name="Picture 8" descr="http://www.barcossinhonra.com/wp-content/uploads/2010/05/len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060848"/>
            <a:ext cx="242889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ambria" pitchFamily="18" charset="0"/>
              </a:rPr>
              <a:t>DOMINGO SANGRIENTO: MÁS DE MIL MANIFESTANTES  FUERON ASESINADOS</a:t>
            </a:r>
            <a:endParaRPr lang="es-ES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8674" name="AutoShape 2" descr="data:image/jpg;base64,/9j/4AAQSkZJRgABAQAAAQABAAD/2wBDAAkGBwgHBgkIBwgKCgkLDRYPDQwMDRsUFRAWIB0iIiAdHx8kKDQsJCYxJx8fLT0tMTU3Ojo6Iys/RD84QzQ5Ojf/2wBDAQoKCg0MDRoPDxo3JR8lNzc3Nzc3Nzc3Nzc3Nzc3Nzc3Nzc3Nzc3Nzc3Nzc3Nzc3Nzc3Nzc3Nzc3Nzc3Nzc3Nzf/wAARCACcAKYDASIAAhEBAxEB/8QAHAAAAQUBAQEAAAAAAAAAAAAAAAMEBQYHAgEI/8QAPBAAAgEDAwIEBAQDBwMFAAAAAQIDAAQRBRIhBjETIkFRB2FxgRQjMpFCobEVM2LB0eHwFlPxJHKistL/xAAVAQEBAAAAAAAAAAAAAAAAAAAAAf/EABQRAQAAAAAAAAAAAAAAAAAAAAD/2gAMAwEAAhEDEQA/AELXQ9U1REuYI4iJMkZYg8H6fKo+WBo7d/EwCCwI+hIq2aBFGiaV+IRXid5N64IJABxyDUBfCIW85T9O6Qr/AIfOccVA3FhdX07Q2gWUiLxMFguFHHr9qTu9Pu7K7SO/i2PIC+dwfI+2alunHhGrSeJ4xP4V/wC6ZlOcg+hpLW5N66ZPJJK8slsdzNIW5ODnk/vigY3MssNuIkhiy7ADAwfYcg00vrW/tUElzA0aDyg5GBnnHf50pqLlVt18Uv4ZBHpjPNdardy3MEwmuJZFWQFQzk44Ge/fvQMWlwEbaOF75Of61y4ukiCMsghf80DPB4xu/auHKtH+rsM4xSxJaIBpGIEecE5+VA3QAsAQcd6dQpdrauscdyLaUAttB2uF9fng050u2FxGw8QLlSMMpbJ9gAp5p/pcc0lpDChVh4EhANujcZHuM9/vQRVlp82pTeHZRSSMASQEZu3r5QabAzRGaONGUSfluuzJ4Pbtwcip6z0gNokN7IYlCsWIcHJy2zuEye47E0xtLm4tUQQlDsdx5twxgnngigYxW6vFuUj557j/AG+9JofDdtgVgQV5UN3+vr86seg6fBLpjSTXKxuzkIpAGDnvksMcc5qJmkaJpFiKBRcMV2k8fzx7UE50sXOg30YYBBOjFM8k4798ivbi5062lacwxS3CzFisqhy3cEHJIIwwI9RtqW+G8fi2WoSu4yJ1JJPyP+IVC9StFF1BerJB42fDwGkx/CPbP9aBRLTSrplFmY32IoIkXb5uBnlsZJz9qippbOxldYEilcbkIeEFRnI7EkcYBBHvVj6WjTN8Y/y13oMiTHpnvuX+neq5q3hR6rfJ4W9TMQPzO3/2z+9A3jhsnXesm4qQNrpgfc7s/wDmmdzPbRh1jgilLw7d7g+Rj/EOeCOR6ipfRbZJoXILL+dnABPpwP1D98VXr1Y/HmG1+JGHBzjntQMJ0VSDgEn2NFOYbcSQBwygkngkZ/qDRQXfT9RubPwFOh3Eklvu2v4kinnucbSKZ6ksrRyyiwubWPczMsis23JzycDjn2pA39nDdPtU7M8fmv2+ZBpa/uY7jSpZoZZVBG3Z47nOO/BY5oHFoxsbj8TdW15IHhK4RvBIHHOSpz9OK8uZItTazhsLO9Eka7AskySDaB8lBB4rzUtV1a00mAQC+sUZwyyi+kYS+X0GePQ9640DX9VkuJjPd6rdokW7wob942HIy2TngfT1oGuoWtxFKs2oQyiFGG7CFCRn0yMA0jcz6O8MyW8Woo7cpvkiYA/PgHFbJb6Jbtp0dzfXurQKYRJMs9+35XGSD7YqPth0xd3EcFr1RdtNKQiImoHzE/I9yaoyF7a6XdHJFIpA5BQkjj6U9J0V0jQHUw/h7WKiEgn1IG6tk/6YuDOobXdRMCksMPiUk+jSYyV9h6Uxf/pm1keObqiUSRttYPqIypHcUFQ6ftoYdJTdArtcLmJzCjEZyATkcfv/ALsNLn0qOGIM2pMkMZSYx2ce3kj+Lf79s1pWoWiabpkl8ms6u8NumSIGWQkHHZdvPBBrx4dMQGM9RGBsLuike3BHrhgU7/Wgp1tpqDozx4rp2j8VdisuzK+NjGAx71C+DpkdxKs+pXKOk8gZVsDIqnc3Abfz/wA71o/UVqbDpiWSG+eWLfCVBjiCEGVO21R3znNSM+m6YJ28ae1WTeXIeKHOT9Vz60FC0S3WHRVI88KM3h3B3Rl+cnyFweMn09Kql3YWzXErPqUaOZGLBoJTj7gEGtvGlL4KLZzxRQ5LHbbxsGz7cfeoPV+mbdvEaS604OwyfHsIiSfU5BBoK/8ADOFIrHU0EolQ3KqJELqG8voCAfX1GaiuqNLE+v3s/wCNgthlMxzLNleABn8sjnHHNW74eacf7KluYWtAHupQQlvgeU7Rg5PHHapy46fiuJZJZ47N3c8kwHnjAz5qCk9HW6QxX6tdwztJKhDweIQDg8foqr65pxk1i/YahYRE3DDZNKVYYOOcqMdq1ZOl47cubOHTk3AA77Zmzjt/HUfJ0YZiTPbaYSzbjsFwuT74EnHp/OgzvRIYwklm/hTsZgRJBKGTsDwdh4Hrz9qc6JomgzWdlNe3No1400vjxPdJ+jnblcjnOO3vV3fpJrcsbe3so85O4SzgqcAcHcfQfSqxfdCxhCz2KMw/7V8efX+JD60FD8AIVjaLLjefDIPlG4j3/wAqKnrnSGsI44obG4TbkchJTjPuMYoqCrZOa9O7YCc7ATjv39aUhhLyRx4wWbHI9PevAMxYXcQCO3b/AJyP3oPXuZZIljkkYqvYE/auEJB4Yrng/Ougp2cBT34B5+4paKNZJz4QbwQPPkEZX1zjt2xQOptd1Ke1W1uL64eAeVlMx5HHH7fWmlsGWdXVzGEYYIyW7jtj19a9vIZIXjDbQfDD8MCRnnB9iO2DzTrIunjgiXw3U7ASvm9WAJXknIxnGee/FBOW/WmsWlqyNqMzbJAwV87iv1JzjtVeuGF1K0pnDyzSEsxG0KzAMf5kj7Zps4DMSdzOclt3vz6859KV2okBLRzNIdpjfd5foQRzwO4PtQX+x+In4K3tI8Ftm2OVViIymP1g7sbuMcj1qm6zMupa1dXaSRAXUrSrubBAJOAfY8dq7tooJontnh8Kcks1xnG0n+DYfQHPI7j6cttMAeVpZ4TLCkfnAHcEEKSewwccn2oLzqvV3h9PWNpaMJXSOKOSEFlzsx5gw9Mr6HsaitetW13VBqqTWAF9s2o1wiMG2KCNpOe/FJ6lC1lYdOuEJkcvGFLbhhXwPKe24OGI7dvvHQLcR6nFZh1FwbhLYosCqGG/OSSO+fl6fKg0jp/qzT9O6a01J7hMRxrDlfRgSG+w4OfXPGazzrPVIdX6gurqNgV4jBIznaMZ+h/zpfS+nr/X76/R5vw6WoZpJZ2yBgkYLjgnjv8AKnidH315odxr9myvuZmitkQyM6birHnue+OD75BoHPRXW0Wh6V/ZtxkKHdkkVN23PPI+v/iketNZt9Y1K0u4rjbFJbxJvG4eG/JYHHfGecVDHTXF0LJ0aOdrHxIYlQqWlcDyn34zycevsK7SzjHUZtr+3S2ijViYQpCoQm5gd2Scds8844IoLf0r1tZ6L03ZQ3Bad/xMkcmG5QZ3AnPcYPp7VBdbale3HUl3c6fdT/hWVDE8UrKrDYM4wceh+feq/wCG91JA1lZqolHEf6sso8wz7Ecnt34o/BX0Vos7WsqrdsohY7hlcgjb7845/wCANC0brG3temLEXV2HnRWicswkffyQTz2P/CKpOp9Q65cXd3dWmo3fgM7MsatkRr3HlOcCk73QdfsE33Vi8ayqsKu8anGfKAPY+nHNd6fo+r/2rLpcvjRtnw5i67lVCrHuTnGWH759KCevdRkl2syKQAPMJBzx37UVE6p0c8MYht9RcplciRPYH2+v/OMFVV76q+HMeosJtInS1cKQ0b5KuefX7gewAFJdGdCeHa46jtdzxSLJbDePy/VhweckDitGIB715gURm9z0DPF1Oup2awmyjukk/Dg7SU4Ld8g+owcZqY0L4faZpF3LP401ysqGN4JVUxspYMMjHpgVcMCvcUFH0voHT4dV1KS+tIJbOQqLVMnyrt83H19fcZ4r21+G+nWl8k9vdzhB+qJwrhufmPbI/nV3xRQU9vh1oPiXeISI54VSNP8AsEfxKfft39j713cdB6PPDpyNAoe0Cq0g5MqhcYIPBycE5FW2igrOp9Gade6n+PAETtH4cqoow3Odw9m+dc2PQmi2thPZtE8sc8iyOWbDAjGACOcZ9PnVoooIC46S0u6hs4rpJJBZqVhbeVYD0JI7kYGDSOs9G6bq08dxcbkukAzcRgB3IIwSMYJ49vWrLRQN7eyt4PFMUSIZmLy7VxvYjBJruG3jgTZCiogOQqjApWigi5tA02bUv7Sa2T8aCpE+PMNvb/SnNxp1ncpIk9vHIJVKvuUcgjB/fA/andFBEaX0zpGkqRY2ioCwbli2D7jJODT1NOs0t0tlt4hChysewYB98e9OqKBrdwRTRNHKiuhwSpHHHNQ2p20UjLJIilkbepxyDjGf2NTs3Y1D3/6Woqn6sPzPvRRq39596KI06iiigKKKKAooooCiiigKKKKAooooCiiigKKKKAooooEZ+xqFvz5W+mKmpv0moTUD5TRVR1Y4k+9Fc6t/efeig1GiiiiCiiigKKKKAooooCiiigKKKKAooooCiiigKKKKBGfsagtR4Bqdn7GoLUuxoqn6v+ofWivNW5cfWiiNUooooCiiigKKKKAooooCiiigKKKKAooooCiiigKK8Bz2ozQJT9jUBqR8pqYvbiGBSZpY4weAXcLn96g9ScEEggjGQR2NFVLVzhh9aKjbvWLW9vri0hLia2cq6suO3GR8qKI2iimOrapZ6VbeNe3EcIJITef1NjtUX0h1BcdQW1xcy2f4aKOTw0JJyxxk/wBaCxUVRtV6wmHV0Gh2DJH+ekUrSAEZPJx9iB9aunjR+J4QkXxQu7Zu5x749qBWisl0/q3qLVOprG0FwloTKVKPgI4BOQfc8EDFXvqzWorDQdReC9ihu4oTsBcBw3pgGgn64kkWJGeRlVF7sxwBWafDbqDUtW1O4GpaxvWNMLbSFQZGJ7jjsMdh7ipD4h9VaZHpd/o7PML8hQI/C4U5DAlu3YemaC+IwcblIIPYg1xcXEVtC81xIscSDLO5wAKqPw/1jR16Yjjt77LWsXi3YlJDRk8scH+HOeRxWe9Za4LnqHUGttRlu9OlwNizMqHyjjHqARQbfbXMN3Ck9tKksLjKuhyG+hpprms2eh2gur92SItsBC5ycE4/karPw96q03UbSHSoIfwc0EYEcTPkSAdyp9/Ujv8AtVS+I+uQ6jrMdvHuH4IMjAHIlbOfftxQbFG/iRq4BAZQcEdqr3T/AFSNZ1a/0/8ACiBrQkZMwYvhip47+lUvXfiU8+jRrpSPZXhcLJyrFABztHtnGD9e3rTdE6ivNI1dtQhdnklz425stICc4LH54J+lBsPU2v32l63pVnZwQyx3e7xDIcBQCMnPoACTnB7VPT3kSWL3STQmIIWEhcbT7ebtXzbeXtxfXElzdzPNNIcu7nJNDzqbOKBFYEMzPl+G7AeXtxzz65+VQbT8PtdvL3QXvNcvYCDMVjdsKQABncRx3zjPNVA9WwXfxCjv7m8a0sbctFugZ2WZVLYJA9DkZ49KpFtLfW9tPLbNPHBIPBmZMhW3D9LfUA8H2pkW+ff1zQXv4r9QaXrP4BNMuRcGEuXKJ5fNjAyfXjt86Z6Z1vHZdPrZw6dK72kHMhkG3JPBPrgkjt2ziqSxDHkjaeM96d2mnpLompag8qkwFI0j3YYFmHmx6jGf5+1FJxa5cpe3V34cDS3LbnynAPPbB+dFRsJjDfmoWXHbOOeP96KqNU+I3Vmn6/aafFpzzZjJklDJtAJAwPmRz8qq+l9S6xpULw2V7JHC4IMfBXkYyAex+dRt7BNaymG4XbIMEjIPBUMO3yINJ+Up5mOeeAPlx/OoPXmd5TK7sznksxySfcn1qWveodUu9FtdOup2e0gcmMn9XAxgt3IH+fr6Q8ezd5s/LB7GpnWLKLTdM03wLmVn1C1W4uImAAXnC4/+VBCg+bnA+1L3dzcz+GLuWWQxRhIvEJJVO4Az6cn96RLErsJ8uc4+dPdW1W41WWB7jnwLaO3T2CqMfzOT96BvYrcPcwrZpI1zvBiEakvuHIxgZzxTzqQ3cmoG61FlF7dDxpoijI0RJIAIPbgAgexFJaJfvp2tWV9vP5EyMSTnygjP8s0nrV82pave3znJnmdwfkTx/LFA80zTb260u+vrCQuLcBLiFA28xtjzcDBXI5GfTOKjkWVlaZEYrGQSwH6Se30+VWfpu/Nn0X1NEpIeT8Oi4/xsyn+QNVXjn1xQaJ8KtNt9SuL69ktv/U2wU28wbCo5DD9I+x+1UaWylju5bWeWCKWOQxuJJONwODz7Z9avfwo1GLT9N6gnkPMEST4PqFD/AOeKzqSV5JHeRtzsxZm9yeSaBe8tJLW3tZXeJkuULJ4b5IAYqc+3INdadbRXlwYpbhbf8t2EjrlcqpbBx74wKa7iQASSFGACe3rxXNB13Ar3AwQcn257V4K6AoHtnfLa6VqVrt3PdiJV4zgKxYkex4A+5pLTL02d/ayuzGFLiOSRPRgrA9v3puRxXDCgSvpfGuppcBRI5cKBgDJJxiklu2isbi0UeWd42J/9u7/9V7KO9NXUmikwKKcWlvJcOVRQOM5Pb0/1oqofSSNI5ZyWY+p/59K8rz1r3tUHq06v7x7x4S/aKCOFfoi4/wBaZ5rqg8NdVyacXcC28yohYgxo3Puygn+tAh2715jOcVJ9PWcV/rdja3AJimmVXCnBwTzWp6v8POn49Ou7mGK4ikjhd12zEgEKSO+aDH4pZVtpYUJ8OTHiDHcjOP6/zrn24q+jo/TIujLrVibh7oWwkXc42qxx6AD39aY9BaFYaxrs1tfxNJClosgQOVyxC98c+poGOn2+oaZ01qV68LR2eoQJBFKSMMfEBIAznsr1Wz3PBrc+pLG107oe8tLOFUgii2ojefbluT5s88nmqR1Noun2HRVtLb2yC4BiYzkedt4JOSO/p9MVRRhFIYjKEJjDBS3puPOPrwa7trW4unCW0EsrE4xGhY5+1bLb9IaHqunWTTWKRMqRuTb/AJZfyAndjvU5puk2GlfiG0+2WFp2DSkEncee+T25PFB8+yRPC7JMjRupwyuNpB+eamOmtAn16/ks4ZVhkWIuC6nacEDHH1rY06d0iK9nvRYxPcXLEyNIN/PY4B4GalURQAAoGPYYorLYfhhfOfzdRto8N/AjNx7+nNMbb4c6094IrkRQwes4cMMZ9hzn/WtkwMV7tGKDJz8LnS+gMl+ktkOZhtKOfkO459/SpW16dsNFtXitIyS7bmeQhm/fAq+XAG01W9WO1Wx6UFH1ZVjkwAAM9lAAopDWnPjfeioj/9k="/>
          <p:cNvSpPr>
            <a:spLocks noChangeAspect="1" noChangeArrowheads="1"/>
          </p:cNvSpPr>
          <p:nvPr/>
        </p:nvSpPr>
        <p:spPr bwMode="auto">
          <a:xfrm>
            <a:off x="80963" y="-630238"/>
            <a:ext cx="13716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676" name="AutoShape 4" descr="data:image/jpg;base64,/9j/4AAQSkZJRgABAQAAAQABAAD/2wBDAAkGBwgHBgkIBwgKCgkLDRYPDQwMDRsUFRAWIB0iIiAdHx8kKDQsJCYxJx8fLT0tMTU3Ojo6Iys/RD84QzQ5Ojf/2wBDAQoKCg0MDRoPDxo3JR8lNzc3Nzc3Nzc3Nzc3Nzc3Nzc3Nzc3Nzc3Nzc3Nzc3Nzc3Nzc3Nzc3Nzc3Nzc3Nzc3Nzf/wAARCACcAKYDASIAAhEBAxEB/8QAHAAAAQUBAQEAAAAAAAAAAAAAAAMEBQYHAgEI/8QAPBAAAgEDAwIEBAQDBwMFAAAAAQIDAAQRBRIhBjETIkFRB2FxgRQjMpFCobEVM2LB0eHwFlPxJHKistL/xAAVAQEBAAAAAAAAAAAAAAAAAAAAAf/EABQRAQAAAAAAAAAAAAAAAAAAAAD/2gAMAwEAAhEDEQA/AELXQ9U1REuYI4iJMkZYg8H6fKo+WBo7d/EwCCwI+hIq2aBFGiaV+IRXid5N64IJABxyDUBfCIW85T9O6Qr/AIfOccVA3FhdX07Q2gWUiLxMFguFHHr9qTu9Pu7K7SO/i2PIC+dwfI+2alunHhGrSeJ4xP4V/wC6ZlOcg+hpLW5N66ZPJJK8slsdzNIW5ODnk/vigY3MssNuIkhiy7ADAwfYcg00vrW/tUElzA0aDyg5GBnnHf50pqLlVt18Uv4ZBHpjPNdardy3MEwmuJZFWQFQzk44Ge/fvQMWlwEbaOF75Of61y4ukiCMsghf80DPB4xu/auHKtH+rsM4xSxJaIBpGIEecE5+VA3QAsAQcd6dQpdrauscdyLaUAttB2uF9fng050u2FxGw8QLlSMMpbJ9gAp5p/pcc0lpDChVh4EhANujcZHuM9/vQRVlp82pTeHZRSSMASQEZu3r5QabAzRGaONGUSfluuzJ4Pbtwcip6z0gNokN7IYlCsWIcHJy2zuEye47E0xtLm4tUQQlDsdx5twxgnngigYxW6vFuUj557j/AG+9JofDdtgVgQV5UN3+vr86seg6fBLpjSTXKxuzkIpAGDnvksMcc5qJmkaJpFiKBRcMV2k8fzx7UE50sXOg30YYBBOjFM8k4798ivbi5062lacwxS3CzFisqhy3cEHJIIwwI9RtqW+G8fi2WoSu4yJ1JJPyP+IVC9StFF1BerJB42fDwGkx/CPbP9aBRLTSrplFmY32IoIkXb5uBnlsZJz9qippbOxldYEilcbkIeEFRnI7EkcYBBHvVj6WjTN8Y/y13oMiTHpnvuX+neq5q3hR6rfJ4W9TMQPzO3/2z+9A3jhsnXesm4qQNrpgfc7s/wDmmdzPbRh1jgilLw7d7g+Rj/EOeCOR6ipfRbZJoXILL+dnABPpwP1D98VXr1Y/HmG1+JGHBzjntQMJ0VSDgEn2NFOYbcSQBwygkngkZ/qDRQXfT9RubPwFOh3Eklvu2v4kinnucbSKZ6ksrRyyiwubWPczMsis23JzycDjn2pA39nDdPtU7M8fmv2+ZBpa/uY7jSpZoZZVBG3Z47nOO/BY5oHFoxsbj8TdW15IHhK4RvBIHHOSpz9OK8uZItTazhsLO9Eka7AskySDaB8lBB4rzUtV1a00mAQC+sUZwyyi+kYS+X0GePQ9640DX9VkuJjPd6rdokW7wob942HIy2TngfT1oGuoWtxFKs2oQyiFGG7CFCRn0yMA0jcz6O8MyW8Woo7cpvkiYA/PgHFbJb6Jbtp0dzfXurQKYRJMs9+35XGSD7YqPth0xd3EcFr1RdtNKQiImoHzE/I9yaoyF7a6XdHJFIpA5BQkjj6U9J0V0jQHUw/h7WKiEgn1IG6tk/6YuDOobXdRMCksMPiUk+jSYyV9h6Uxf/pm1keObqiUSRttYPqIypHcUFQ6ftoYdJTdArtcLmJzCjEZyATkcfv/ALsNLn0qOGIM2pMkMZSYx2ce3kj+Lf79s1pWoWiabpkl8ms6u8NumSIGWQkHHZdvPBBrx4dMQGM9RGBsLuike3BHrhgU7/Wgp1tpqDozx4rp2j8VdisuzK+NjGAx71C+DpkdxKs+pXKOk8gZVsDIqnc3Abfz/wA71o/UVqbDpiWSG+eWLfCVBjiCEGVO21R3znNSM+m6YJ28ae1WTeXIeKHOT9Vz60FC0S3WHRVI88KM3h3B3Rl+cnyFweMn09Kql3YWzXErPqUaOZGLBoJTj7gEGtvGlL4KLZzxRQ5LHbbxsGz7cfeoPV+mbdvEaS604OwyfHsIiSfU5BBoK/8ADOFIrHU0EolQ3KqJELqG8voCAfX1GaiuqNLE+v3s/wCNgthlMxzLNleABn8sjnHHNW74eacf7KluYWtAHupQQlvgeU7Rg5PHHapy46fiuJZJZ47N3c8kwHnjAz5qCk9HW6QxX6tdwztJKhDweIQDg8foqr65pxk1i/YahYRE3DDZNKVYYOOcqMdq1ZOl47cubOHTk3AA77Zmzjt/HUfJ0YZiTPbaYSzbjsFwuT74EnHp/OgzvRIYwklm/hTsZgRJBKGTsDwdh4Hrz9qc6JomgzWdlNe3No1400vjxPdJ+jnblcjnOO3vV3fpJrcsbe3so85O4SzgqcAcHcfQfSqxfdCxhCz2KMw/7V8efX+JD60FD8AIVjaLLjefDIPlG4j3/wAqKnrnSGsI44obG4TbkchJTjPuMYoqCrZOa9O7YCc7ATjv39aUhhLyRx4wWbHI9PevAMxYXcQCO3b/AJyP3oPXuZZIljkkYqvYE/auEJB4Yrng/Ougp2cBT34B5+4paKNZJz4QbwQPPkEZX1zjt2xQOptd1Ke1W1uL64eAeVlMx5HHH7fWmlsGWdXVzGEYYIyW7jtj19a9vIZIXjDbQfDD8MCRnnB9iO2DzTrIunjgiXw3U7ASvm9WAJXknIxnGee/FBOW/WmsWlqyNqMzbJAwV87iv1JzjtVeuGF1K0pnDyzSEsxG0KzAMf5kj7Zps4DMSdzOclt3vz6859KV2okBLRzNIdpjfd5foQRzwO4PtQX+x+In4K3tI8Ftm2OVViIymP1g7sbuMcj1qm6zMupa1dXaSRAXUrSrubBAJOAfY8dq7tooJontnh8Kcks1xnG0n+DYfQHPI7j6cttMAeVpZ4TLCkfnAHcEEKSewwccn2oLzqvV3h9PWNpaMJXSOKOSEFlzsx5gw9Mr6HsaitetW13VBqqTWAF9s2o1wiMG2KCNpOe/FJ6lC1lYdOuEJkcvGFLbhhXwPKe24OGI7dvvHQLcR6nFZh1FwbhLYosCqGG/OSSO+fl6fKg0jp/qzT9O6a01J7hMRxrDlfRgSG+w4OfXPGazzrPVIdX6gurqNgV4jBIznaMZ+h/zpfS+nr/X76/R5vw6WoZpJZ2yBgkYLjgnjv8AKnidH315odxr9myvuZmitkQyM6birHnue+OD75BoHPRXW0Wh6V/ZtxkKHdkkVN23PPI+v/iketNZt9Y1K0u4rjbFJbxJvG4eG/JYHHfGecVDHTXF0LJ0aOdrHxIYlQqWlcDyn34zycevsK7SzjHUZtr+3S2ijViYQpCoQm5gd2Scds8844IoLf0r1tZ6L03ZQ3Bad/xMkcmG5QZ3AnPcYPp7VBdbale3HUl3c6fdT/hWVDE8UrKrDYM4wceh+feq/wCG91JA1lZqolHEf6sso8wz7Ecnt34o/BX0Vos7WsqrdsohY7hlcgjb7845/wCANC0brG3temLEXV2HnRWicswkffyQTz2P/CKpOp9Q65cXd3dWmo3fgM7MsatkRr3HlOcCk73QdfsE33Vi8ayqsKu8anGfKAPY+nHNd6fo+r/2rLpcvjRtnw5i67lVCrHuTnGWH759KCevdRkl2syKQAPMJBzx37UVE6p0c8MYht9RcplciRPYH2+v/OMFVV76q+HMeosJtInS1cKQ0b5KuefX7gewAFJdGdCeHa46jtdzxSLJbDePy/VhweckDitGIB715gURm9z0DPF1Oup2awmyjukk/Dg7SU4Ld8g+owcZqY0L4faZpF3LP401ysqGN4JVUxspYMMjHpgVcMCvcUFH0voHT4dV1KS+tIJbOQqLVMnyrt83H19fcZ4r21+G+nWl8k9vdzhB+qJwrhufmPbI/nV3xRQU9vh1oPiXeISI54VSNP8AsEfxKfft39j713cdB6PPDpyNAoe0Cq0g5MqhcYIPBycE5FW2igrOp9Gade6n+PAETtH4cqoow3Odw9m+dc2PQmi2thPZtE8sc8iyOWbDAjGACOcZ9PnVoooIC46S0u6hs4rpJJBZqVhbeVYD0JI7kYGDSOs9G6bq08dxcbkukAzcRgB3IIwSMYJ49vWrLRQN7eyt4PFMUSIZmLy7VxvYjBJruG3jgTZCiogOQqjApWigi5tA02bUv7Sa2T8aCpE+PMNvb/SnNxp1ncpIk9vHIJVKvuUcgjB/fA/andFBEaX0zpGkqRY2ioCwbli2D7jJODT1NOs0t0tlt4hChysewYB98e9OqKBrdwRTRNHKiuhwSpHHHNQ2p20UjLJIilkbepxyDjGf2NTs3Y1D3/6Woqn6sPzPvRRq39596KI06iiigKKKKAooooCiiigKKKKAooooCiiigKKKKAooooEZ+xqFvz5W+mKmpv0moTUD5TRVR1Y4k+9Fc6t/efeig1GiiiiCiiigKKKKAooooCiiigKKKKAooooCiiigKKKKBGfsagtR4Bqdn7GoLUuxoqn6v+ofWivNW5cfWiiNUooooCiiigKKKKAooooCiiigKKKKAooooCiiigKK8Bz2ozQJT9jUBqR8pqYvbiGBSZpY4weAXcLn96g9ScEEggjGQR2NFVLVzhh9aKjbvWLW9vri0hLia2cq6suO3GR8qKI2iimOrapZ6VbeNe3EcIJITef1NjtUX0h1BcdQW1xcy2f4aKOTw0JJyxxk/wBaCxUVRtV6wmHV0Gh2DJH+ekUrSAEZPJx9iB9aunjR+J4QkXxQu7Zu5x749qBWisl0/q3qLVOprG0FwloTKVKPgI4BOQfc8EDFXvqzWorDQdReC9ihu4oTsBcBw3pgGgn64kkWJGeRlVF7sxwBWafDbqDUtW1O4GpaxvWNMLbSFQZGJ7jjsMdh7ipD4h9VaZHpd/o7PML8hQI/C4U5DAlu3YemaC+IwcblIIPYg1xcXEVtC81xIscSDLO5wAKqPw/1jR16Yjjt77LWsXi3YlJDRk8scH+HOeRxWe9Za4LnqHUGttRlu9OlwNizMqHyjjHqARQbfbXMN3Ck9tKksLjKuhyG+hpprms2eh2gur92SItsBC5ycE4/karPw96q03UbSHSoIfwc0EYEcTPkSAdyp9/Ujv8AtVS+I+uQ6jrMdvHuH4IMjAHIlbOfftxQbFG/iRq4BAZQcEdqr3T/AFSNZ1a/0/8ACiBrQkZMwYvhip47+lUvXfiU8+jRrpSPZXhcLJyrFABztHtnGD9e3rTdE6ivNI1dtQhdnklz425stICc4LH54J+lBsPU2v32l63pVnZwQyx3e7xDIcBQCMnPoACTnB7VPT3kSWL3STQmIIWEhcbT7ebtXzbeXtxfXElzdzPNNIcu7nJNDzqbOKBFYEMzPl+G7AeXtxzz65+VQbT8PtdvL3QXvNcvYCDMVjdsKQABncRx3zjPNVA9WwXfxCjv7m8a0sbctFugZ2WZVLYJA9DkZ49KpFtLfW9tPLbNPHBIPBmZMhW3D9LfUA8H2pkW+ff1zQXv4r9QaXrP4BNMuRcGEuXKJ5fNjAyfXjt86Z6Z1vHZdPrZw6dK72kHMhkG3JPBPrgkjt2ziqSxDHkjaeM96d2mnpLompag8qkwFI0j3YYFmHmx6jGf5+1FJxa5cpe3V34cDS3LbnynAPPbB+dFRsJjDfmoWXHbOOeP96KqNU+I3Vmn6/aafFpzzZjJklDJtAJAwPmRz8qq+l9S6xpULw2V7JHC4IMfBXkYyAex+dRt7BNaymG4XbIMEjIPBUMO3yINJ+Up5mOeeAPlx/OoPXmd5TK7sznksxySfcn1qWveodUu9FtdOup2e0gcmMn9XAxgt3IH+fr6Q8ezd5s/LB7GpnWLKLTdM03wLmVn1C1W4uImAAXnC4/+VBCg+bnA+1L3dzcz+GLuWWQxRhIvEJJVO4Az6cn96RLErsJ8uc4+dPdW1W41WWB7jnwLaO3T2CqMfzOT96BvYrcPcwrZpI1zvBiEakvuHIxgZzxTzqQ3cmoG61FlF7dDxpoijI0RJIAIPbgAgexFJaJfvp2tWV9vP5EyMSTnygjP8s0nrV82pave3znJnmdwfkTx/LFA80zTb260u+vrCQuLcBLiFA28xtjzcDBXI5GfTOKjkWVlaZEYrGQSwH6Se30+VWfpu/Nn0X1NEpIeT8Oi4/xsyn+QNVXjn1xQaJ8KtNt9SuL69ktv/U2wU28wbCo5DD9I+x+1UaWylju5bWeWCKWOQxuJJONwODz7Z9avfwo1GLT9N6gnkPMEST4PqFD/AOeKzqSV5JHeRtzsxZm9yeSaBe8tJLW3tZXeJkuULJ4b5IAYqc+3INdadbRXlwYpbhbf8t2EjrlcqpbBx74wKa7iQASSFGACe3rxXNB13Ar3AwQcn257V4K6AoHtnfLa6VqVrt3PdiJV4zgKxYkex4A+5pLTL02d/ayuzGFLiOSRPRgrA9v3puRxXDCgSvpfGuppcBRI5cKBgDJJxiklu2isbi0UeWd42J/9u7/9V7KO9NXUmikwKKcWlvJcOVRQOM5Pb0/1oqofSSNI5ZyWY+p/59K8rz1r3tUHq06v7x7x4S/aKCOFfoi4/wBaZ5rqg8NdVyacXcC28yohYgxo3Puygn+tAh2715jOcVJ9PWcV/rdja3AJimmVXCnBwTzWp6v8POn49Ou7mGK4ikjhd12zEgEKSO+aDH4pZVtpYUJ8OTHiDHcjOP6/zrn24q+jo/TIujLrVibh7oWwkXc42qxx6AD39aY9BaFYaxrs1tfxNJClosgQOVyxC98c+poGOn2+oaZ01qV68LR2eoQJBFKSMMfEBIAznsr1Wz3PBrc+pLG107oe8tLOFUgii2ojefbluT5s88nmqR1Noun2HRVtLb2yC4BiYzkedt4JOSO/p9MVRRhFIYjKEJjDBS3puPOPrwa7trW4unCW0EsrE4xGhY5+1bLb9IaHqunWTTWKRMqRuTb/AJZfyAndjvU5puk2GlfiG0+2WFp2DSkEncee+T25PFB8+yRPC7JMjRupwyuNpB+eamOmtAn16/ks4ZVhkWIuC6nacEDHH1rY06d0iK9nvRYxPcXLEyNIN/PY4B4GalURQAAoGPYYorLYfhhfOfzdRto8N/AjNx7+nNMbb4c6094IrkRQwes4cMMZ9hzn/WtkwMV7tGKDJz8LnS+gMl+ktkOZhtKOfkO459/SpW16dsNFtXitIyS7bmeQhm/fAq+XAG01W9WO1Wx6UFH1ZVjkwAAM9lAAopDWnPjfeioj/9k="/>
          <p:cNvSpPr>
            <a:spLocks noChangeAspect="1" noChangeArrowheads="1"/>
          </p:cNvSpPr>
          <p:nvPr/>
        </p:nvSpPr>
        <p:spPr bwMode="auto">
          <a:xfrm>
            <a:off x="80963" y="-630238"/>
            <a:ext cx="13716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678" name="Picture 6" descr="http://t0.gstatic.com/images?q=tbn:ANd9GcTmIOZSMtjER4iGcp7S63c4iRQ3gtc5yHBs2k-_GUW_73ADAP0W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714876" cy="5572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8680" name="AutoShape 8" descr="data:image/jpg;base64,/9j/4AAQSkZJRgABAQAAAQABAAD/2wBDAAkGBwgHBgkIBwgKCgkLDRYPDQwMDRsUFRAWIB0iIiAdHx8kKDQsJCYxJx8fLT0tMTU3Ojo6Iys/RD84QzQ5Ojf/2wBDAQoKCg0MDRoPDxo3JR8lNzc3Nzc3Nzc3Nzc3Nzc3Nzc3Nzc3Nzc3Nzc3Nzc3Nzc3Nzc3Nzc3Nzc3Nzc3Nzc3Nzf/wAARCACRALMDASIAAhEBAxEB/8QAHAAAAQUBAQEAAAAAAAAAAAAABgADBAUHAgEI/8QAPxAAAQMDAgUCAwYEBAUFAQAAAQIDBAAFERIhBhMxQVFhcRQigQcyQpGh0RUjscEWUmLwJDNVcpQ0VGSSsuH/xAAUAQEAAAAAAAAAAAAAAAAAAAAA/8QAFBEBAAAAAAAAAAAAAAAAAAAAAP/aAAwDAQACEQMRAD8AxLq6rfG53qUgkgZ61Fxh0jyav+H7Mu7yA0l5DSQQCVdfoPYGghIzjpXYJoruvCMODFUtNzSHEFKSHQMZPQbdKFnG1tLKFpwpJwaDtpxSFBSSQR0I7VpH2dcUOKlqt9ylZStOWlvK3yPw5NZompEcp5idZIR3wKD6NMuO2MrebSPVQFJmS4/KUG0KDDaclZ2CztjHkUH8C2e2TrG2+8y1JySFcxPzAg9DmjtDaUtBtCQkAYAA6UGO/aW489fEZitNoLeG3Gznnevv2oXbiPOpdLaSpLKApz/Rk4x6HNFvGtvh2eTGbZkc6QyOYs5Kupz9BmhtN4fTFlRhgCURqVjt4oDLgzhN28tG8XoPSUK/5DLjm73rk9BV5xE00nhiQY6m2ShCQlltOQAc4x5zg7+lBV74hkqjQIttuclLTTSWyy0NAynYEEefAz2332ncV2OdHsMNb7TrrsZhoOr1Z5IIJIxjGOm+5FAIsTpUOVzYrzsZaTnLThTvWm8D8fuTJbduu5KnHCEsvnGc+FefesqQVJKvbByKTbrjLqXGlltaTlK0nBSfINB9Ogg714qhD7POKf41CTGlSErnNpypJTglPkUYkCgaUMZpvFOLO9cK6UHBRXJQK7ztXhoGlJzTKkYp9RxTZOaBrTSrvFKg+UkIGpSitA0noTuaMOCbhGiz20IjlUl46S8tzCUp6nb6UFH759zUxokAf2oDK6XKPeuJ4zJ0oiJeShSj+Pfcnz4qovrqF3eWWsFvnK04ORjPbHaqtP512MYoOgacCsdR+VNg11qzQXli4nudjWowH9KF7qbWNSSfOPNEsr7TbnKtqogjtMvLTpMhtZBHsOxoA8V0M9utBoLj9gusdpcaSiK4plQlCS4vmqOAAQehHfGaF7fazNvrNsZdKua8G9aU9Aepx6VWJcRpAIwryKuOEnEs8RQZDkhllDLodW48vSAkbn3Pp3oNui2liJAZZaU3zWmA0l0tp2IGNXT60KTXWWnEW+LcH5b6dSFhx/C5JUN8g7K37Yz2BoynDmQV8hScKT8pO4ORt9KyBzhG7LlqckSYyZillRbLxKyonYggf3/KgvrXwBHlxg+86tGRjCCPveme3pWf3WEuBcZEN3dTLhRnzW58LSHTbltSwnntkB0j8Ssbn6msu+0TQvih/lNkqaaQXiDtq75/+yaCs4We5N/t4byAZDe46g6hX0MVDfesS+z61pVObusp8NNsqOhP+Y/sK1iPMDyCpp1pQHXBoLBZHXI2psr1dO1DfEfEbNripLq0q52QkoPTah608WNJQyUPnKwoLQ45nRg9frQaEV46mueZVaxOZW0F83VqGonNOpktFJKVhWPBoJiiMb03qpkvpWnY7jsaZUotn72SSTQS9VKogdJGTn6ClQfLB++fepjXQVxNhSoTgEplTRUTgK71210FA8mnBXCa7AoPQe1ODcVyBXvfZNB10xXSSc1zj0H1rtsfN+1B1nB3xVjaYq7pPiQGzoU6rRkDPU5z/vwKkWTh6deFAx46zHCgFu9ABnBwT1PpRa3b43DamJ1ujNSJTSih1TjinFNq6egHXwNjtQGEK9xWLAxut1DCfh3UpGpTakDByPpnbzWd3y9wpUlCoiXBJUfnkNuKGd9sD2x+VcXG6KZuz8qFlLE9rmhvP31AnI/7gcj6UPXKU3LkqfaRo5iQVbdVd/1oNPavkPhW2PurecmS5J1NoX0O2xUewzvQHHciz7i/MvNxUlK1AuBKSS6TgkZ7Cq965PyoceMrJ5IIHfbNe29UZVvmsyXA0844yWiR0wo6j+RoDm336x5REZUiO0pWMFOM5PbxT144ostsVKhMR3eagaS4g/KT71nsy3OsPrQwfimkqKUvMjUlWO4//tQ3UOIXpcQpKuuFDB/WgtL1dIUxTYjsPJwkawtXQ53xVL8Q6CeX93OcUsHSFY2OwrqOVB5IaHzkgAeaAht/FD0dHJW2lxBPdZGKntcXJacSWmBknJyciqVFt50PIhuJeRnLm+Fn2pmI2VrDZRpx94gUBpJ4nXd0tpA+HWnb5TjJ81Zc6alP/rApGgEYPkUHM29Cty7+Xer+I4lUTl6lKKRoBV37CgcF5mAYKgcbZKqVNt2dxaEqJTkilQZG4t6ZLUtxSluLUSe+Tmr+28M3GW5pW0Y6QnOt4YB9K54Rsr0+YmQClLTLoKj3PfFG/EV6jW2EtnKVyHUYS16HufSgz2VHEaU4wl1LuhWNaQcHHXFchJGNW3bevWQSoYyD28itMtPDin7AGOaCp5OpJcaBUgq67+KDOGGVuOJShBKlHAHc0aNcDoZtfxFxmJbdWR8qTnT6epozsPDka1t6hHjl8ZPM0nJ8b9qtG7UJrZ/ijMd4pV8jYSQlP16k0GP3WyMRFobhz0S3VHAZQ2QrJ6Cp1vgw7KHHb2yJUnGWYKVj5SBkl0joAO3WtVjcJWZmUqW1FU28pJGpDhGn/t8e9TIHDtqhBXwlsjDV1WtGtR9yrNBlbvGN1bjhvEdETUpAjto0pSnAxpIOe/XNPr+LujKJsFTjsjogNoKisDqlzA3UOyu+PNaFfrjBtWHJrzKEZIS0iMlxSlDGwBFSmOJYaZUWENlvrU2lKUEYUADuO3X6UGQXqDdS+Jwgy22SoOJBZWA2oAZzkdf2qmTEdlStEZtSi4NSU+POfABr6TZfQ63/AC3QsAlJIXnBHUGodxssK4MqbcZCFLz/ADWUhKx65xQfP7ykW9/kQ3A4tP8AzHR0K/A9B+v0qvdUFH5E6QO1aZxVwHb7Pbue06+pbjvLQsp+VGcnCsnv0z596Df8OuvpUuHJYeSkfiVyz6jB2/Wgoe9WEO6KSgRp7YlxDtoWfmQM/gV1Sf08iuH7bJYWUusqBHjf+lRgyVLSgbEnAztQSrzbPglNux3C/Ckgrjv4+8nwrwodCPr0NTLDHM1SGjBU6EnPMbyCn1or4Jt8Nq1KN/di8hT4disyFbakjBWD4PTHpRnc1NNWzEcNhCx8nK6Y9KCni2phuKEAKwobjUaZFjhJB5TWhX+cDelAkONHQ4ToVvjuKs8KJ+9sRse1BTGwuKWC09gDsR1pN2SQwrUpxIGauQtwEDsKdDi1oOpOTmgiNodShKQ6Nh/vtSqbqHdkH1xSoMisfETNutoQ6wxhvIw24NSj5IqiuM925T3JLvVXQA5CR2AqlO7m/k1PaOFA9s0BbwTZ0XGZzX2+Yw2PmzsCewrV4MdEdpDbYCUgYCR0ArP+GbkmPb2kt3K3MZ6traIVn1Od/etFaJ+QHGcDJHegmNqA8VLaKsZ01FbTg52+tPvPtxoynnnAltIyo0DqZCi5y0YKvBBwPeqO+3GW5coNniZbfLgkSXmwcIZScnr5IAoZl8fPypvwdsHwjOSFPBGtZHoOgo4eRGgsyJshsF1bYStWPmUkdB67kmgB3m3rnxBJmvqUtqIByBvp56tk4/7ev5VItCBP4hW5qU41GBitaM9U/wDMWfc7Cu03ppqQtj4YCO00tz5BuVEjH5VLDUqw2ZhyzRAXZDnMeSEhxaQoZAA6Zzj28UBFZGEWzX8a8lLkhwuKAGEhSj0z+9ECR8pPisvujvEy34iJC3FmS5j4IFOQnAyVkDYHP6VoMFbkK3F65PtJShGpSkjCEADfGd6BviCIzP4ensSzobUyo6z+HG4V+YrE7YhgN/EyQoHAU24hWx2wencGr3j3jpy7tOWu3IWxCzh1SvvuYPT0GfzoZs6X1lgEZbDhPTtj96C6RfnncpQzIkgjG6QUk/Wqxmetm6FxNpt77iPlKFIKkJ9Tg4Bq55CVgBalpRkAJG2fqK9kGPDhctthKUJOceaCzcuU+UxHSwIkZxAIKGGvkOffB/tvQ69xW+meY00tKDatIWknCelJudOeWW46eQnoXFD5vpQ5xBFaizkssqz/ACxqye9BolsusCYUt/ENZxsM1d3QOsWGTLjhJVGTzQFdFAfeT9RWS2Bh2XPbYhrHxLroRoOwKcdc/Sj3jPiqDGsj9otryH3nRynFoOUtjvv0JoJtov1tutvdfSpSHWkaltKI1DyR5HrUyFIRIa1hxIwT36+1ZNZdSpjWlWlRVgHf+1alwzybnBHOZQX2TheE439umfagsAsY7H3NKpQtjJG6Tn1NKg+Y07ufWpyOoqIyCXTtnrR9wKrn6oarY3IZzqU8sD5M+pG/tQN8GwIwS5drqoJhR1pSjUMhSz7bkCtCF8t1sDi5lwQdRy20nKilPoAM706i2W9UZMRcRhTCVag1oGkE98eaqpt0i2iZ8JbILDyinLzCBhRGNsE+AOnigs7JxXCvcxcSM0/hKQrWoDH3gP71O4ymsW6xuuydKiflabI++rtn+tD/AAXOt86TcpkaAiEUIbDhCwAcqz7DGK747fs9xkfBzbipox/8icpSo+f0oAa1XFUZ551lsl5SSNeAcFRx0IO3Xb2PatY4neV/D20FQSVKTnft3rKrY7Ft89TUl3mR9YLmgY1ADbHrk0ScbX6OXGokZ3mLTkuKT0Hge9BcWGIucpxJI1OEj6UTuyGbZKgQQSS5/LK1KwEDB3z5J/3tVbwM2hiwfxJxK1EIK1AJySAMnA79KQtMi6IVcXJqH4kkJV/LTgaOoG++39aC+tJaaiPKBDymgVczqSPGrvVDxzOMjhd9eoNoQtBSkHGfmFXsDMW1Sw9lLSGCrUpQwBg5H0rL+IroL0piDDWFQox5jrhOEqP7Af1oBaehxyc/8pASoalHcDOwye1H8VuzKtsZuK6h5+M0lsqaGMHUolRPcnOKEI77Mlq6w2lpbclONKaWs6UqShRJBPbJIx7Vb29lm2xW0NOZfzqedA2WR0A8gefU+lBcvRdSSkpGRuk+PWoDrAKsvnUB+HNPsSnHRguISFjZKidQPt5qvmyFpeUGwHNJwQ2d6BuQV88pbOMk6cjv2NBMoOJfcQ8SXUqIWT5onk3thCXCuO58Q2cctfn1oWeWp1xTqzqWs6lH1oOCVJIUkkKHQg04SpxAIKsdFA02ElXgDyatrFa1z14YWFO7HlhQSTkgY369e2aDy16mnUuIUQodDnOK1mwu6ISAEhBUdXqff1qhs3B1wWtYdkQ4rTThbdS2nmHVttnGD180eMwGGIwaQnOkfePU+9A0XHTuC1j1Sc0qcDBSMJKcetKg+ZoUVx6SltoanFnCR5Oa2CwRI1pgoitLRlKgHFE9VnY/r0qNCtcGOtK48Rhtad0kIGxqJJYl22RIucdaHHpBSFNnASltAyrckb7AUFbxAqUzeHZ0GU4XgvStOTpCcDB32AGeh9xVFJuL0m8vTVYDinM/KdvG1T2ZcG7Xdxh9cliPIRpLnM1Eub6VKHjtioDdmuHJkvNw3eQxqLjqk6QAn39O1BZcL3BbMi4skakSojwUM4xhJV9elM22Y1HYdmTkCS/pLcZpZyEK/wA6vIHYefaoFq1mS9ozqEZ04HUjQcj9fyBp22xhJnx2cLUgkFzH+Ubq29s0Fne+GnrTYrdc5LmHpqlEs90jGpP1x1qnC1SX0BwpBUQCoj+tHP2mXNqfBsoYGlCmS6E9h+Ef/k1n4JB3oNlt/E1ssMN9uTMbcRHZQ20wnGpxQT2HqepNVX2UcQI+IkWiUtKA8S4wlR2Cid0iswK9/enmHnY7zb7LhbcbOpC09QR0NB9A3N6NM4QmPS0SY7MhlSFhACnEDVp23welYG9JdW3yGyUtddKfxeprb+G+Irbxbw8Yb8hpmWWeXJZKgnH+pOeoob4o4KsdvifFP3RDLbZ+fGlS1+iUjfPWgz2yMuOS21tH+bk8oE4GruonsBnJNEv8gHlx5IWyyMLf0k59vOT0A9KD25LjBcQ0rCF/eHTUB0Bp1u4Otrylak+NO2PY9c+vX1oCS4OuoXyITR+MWMFOQfh0f6j01Hv46U6ywbXBU646U4O5A+d1R7Dxn8+tVdunIS0lsIQhsbAIzkn1PX6DJPpRJAiCZpkyydDWQyyN+X5Wr/UegHagE+IBJcQ0h8JC20c06fw6iflz3xp/rQ+CcdNyPpWkvwmnDMnPsJLCJSI5GDgpGlKv1Wr6poKvEFEXkPNtKabeSSUE50qHXB6kdDvvvjtQW/DXDUSXaJV3vUl1iAwklKGxhTqh+EH3wNvNU8G7yIOBD0MKBBK204V9VdanSuJFzeHV219aklstJZabACNABzn1zj3qBbbZPmrSIkV93UcDQ0o/2xQGvDfGD0aOlqQ20phCshKRjc479z1JJ65rQYV2iT4uuMskHbcYI9DWewvs8vKmgtao7KifurXkgewBAovsfDsmE0hMt5n5Pwsjr9aCxMjfoaVWQSABsKVBmq5KY7iEqAwsEg58dv1qk4jvBCkQ0xmXgvchzfO429M1Vca3pKX2YMfKXmVcxSxtjI6UNGW65IDy1la/9RoD1z+GXCIsSW3YUhxwaGOSMtkY+ZPpgZPn3qyMrmcLS2J0gFSoi1lalJ+dzYgefT3B8UIDid/BXo1OlsITrAUEe23tVbGTInyUNtBa3HFaUpT3J7DxQPWlwsyw5yOegJUHGyPwY+b2279qIOILGeGpX/BTw+44wpSkaNKmm1DAyc4JOT08UfcOcH2+12p1p9AMiRHLUh4nOARuE+B/XFZTdrhKmTXzJfDysBvWjYKSkYTgeMUGsqtECVaeGrfIisuuOcttxRI1hITqUB7kj2rNeM+Hv8PX+RBb1qY2WwVbkoI237kYI+lHX2fPC7cULkfPoisfKD0TkBI/vWh3KxWy8tuInxWnFKZU0HSjKkJPg9j3oPmXlkpJOB7n+1cjJSR1qddoC7dcpUNagosOqQVDvg4ziohTtQcA+g2pBR/2K8016Bg0HorwnfcZzXaUlWcVyRpOCQaB1iQ4zkNr0nykYP59aJrTdVltKEuhGkAaQMgeCrzjskd+uKFNqdYcWhacEYBzucCg0t9TS7Yi2x1q5a1tJHzairKwoqJ7khK1E+1Uf2oJS27akIQUpVGUsDTgZKsf0FP8NS0OPpU4rWhBOV43Wo4Cj6bAADsM+di/j+wOXfg9ElLYE2EnnBPfQfvo/IA/Sgw89OpHttiiHhfiuVY3dKtT0VZ+donp6jwaH1DY+lN6sdtqDfLDxDGu8cOW+Rrx95pR+ZHvV18QcgKA96+erDepFluCZTCvRac7KT3FbjZLzbrvb0yYrpxsFJI+ZJ8GgvRjGxFKowW32Wv8qVB8tzJSp9xelLyC6oqwT0FPtIzjuaQtk9Ly0rhP5Bxs2r9qubVaZnNR/wAK+CeoU0dv0oFAhsOEfEgoCcasDce9aRwLa4yFqltxEN8s6EL3JUe5yf8AfWqOHaZSPncaWrVkgIQc7dAdq0e2xuRFaaQ2UhKQMb0Ebim7xbPaFrlFY54LSQgZVuDnHtWGt4SsEDGCMHx61pn2oNzpaoUOLBfeS2C6pSGVKGTsBkD0oIjWK681JNrnHf8A9sv9qDXPsztQtibo4c/O8jQpQwCgJyD+po8YJwrUnbUcDHag623lVu4aWZMCU7JYSWm2EML1vhJwk9PrUDhviviS4XhwXO2PRIpQS0j4ZYAPgqI3oLD7UuHYNxsEu5FttudEb5geAwVpHVJPfPbPfFYKoY6Y+lfQHGlp/wAWcKOLhoeTJj5caSpCklRA3SQfI6eoFYmeHr1/0i4b/wDxl/tQVOO9LJ7Vbf4dvZG1nuH/AIq/2rw8N3z/AKNcPpGX+1BVAk9VH0FPREoW8Eu50kb6epqeOG75nP8AB7h/4y/2rtrh2+JJP8HuHTb/AIVf7UFS+0WnNJyfU7U0rp+9ETtgvrpXzLLPOe/wy9uvTaoiuGb6dhZbj/4q/wBqC1+z25x4V4SZCApZGGis7JPoK3CM+l1CVIwc718/p4Zv0dbT7VkuRwkHAYXnO+e23StX4PmXFbKGpVrmRwgaRzWVD+ooId14DgtTX34Tell9pQcig+fxIz0I8Vk9+sL9quTsVKHXEJGpLnLI1J8/78V9D3qFIlwFBlpReSQRnKcjO4B7efpUKNAvES0SC80mUtOVNsrQSpacbpPv9aD5vCCU52H1oqtT0zh9qLd4MgOxHTofa6YV4V/Y1pyOFrXxDb1resS4L2NOhLZQR4IykUMt/Z5coa34LwfejuKz/LQdJHbPrQXMTjiyuxm1rWppSk5KCknSfFKqc/ZjIUctuvtpPRHJJxSoL9nvVgx92lSoJ7PUVOj9BSpUFnFqwa+7SpUHdKlSoPO9e0qVAqVKlQKlSpUCpUqVAqVKlQeUqVKg9rylSoFSpUqD/9k="/>
          <p:cNvSpPr>
            <a:spLocks noChangeAspect="1" noChangeArrowheads="1"/>
          </p:cNvSpPr>
          <p:nvPr/>
        </p:nvSpPr>
        <p:spPr bwMode="auto">
          <a:xfrm>
            <a:off x="80963" y="-630238"/>
            <a:ext cx="15906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682" name="Picture 10" descr="http://t2.gstatic.com/images?q=tbn:ANd9GcRu_JCHaMJc8xNvMh9SL6HFAjSc3M6rnb4Br_CUXTVfRbE7Ib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4429124" cy="5572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1905: UN PRIMER ENSAYO REVOLUCIONARIO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734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El zar acepta formar un Parlamento </a:t>
            </a: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(Duma) </a:t>
            </a:r>
            <a:r>
              <a:rPr lang="es-ES" dirty="0" smtClean="0">
                <a:latin typeface="Cambria" pitchFamily="18" charset="0"/>
              </a:rPr>
              <a:t>y realizar   reformas para calmar a la población.  El zar conserva el derecho a vetar cualquier nueva ley lo que en la práctica impide el cumplimiento de cualquier reforma que modifique la estructura económica.</a:t>
            </a:r>
          </a:p>
          <a:p>
            <a:pPr algn="just">
              <a:buFont typeface="Wingdings" pitchFamily="2" charset="2"/>
              <a:buChar char="ü"/>
            </a:pPr>
            <a:endParaRPr lang="es-ES" b="1" dirty="0" smtClean="0">
              <a:solidFill>
                <a:srgbClr val="FFFF00"/>
              </a:solidFill>
            </a:endParaRP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85720" y="3786190"/>
            <a:ext cx="8503920" cy="250033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La formación de los soviets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Asambleas de obreros soldados y campesinos que se organizaron de manera clandestina  y controlarían varias  ciudades de Rusia . El más importante fue el soviet de San Petersburgo dirigido por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León </a:t>
            </a:r>
            <a:r>
              <a:rPr kumimoji="0" lang="es-E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Trotski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85720" y="1500174"/>
            <a:ext cx="8503920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CONSECUENCIAS: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Sin título-1"/>
          <p:cNvPicPr>
            <a:picLocks noChangeAspect="1" noChangeArrowheads="1"/>
          </p:cNvPicPr>
          <p:nvPr/>
        </p:nvPicPr>
        <p:blipFill>
          <a:blip r:embed="rId2"/>
          <a:srcRect l="6976" t="11157" r="5121" b="143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58952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Baskerville Old Face" pitchFamily="18" charset="0"/>
              </a:rPr>
              <a:t>NUEVAS CONDICIONES REVOLUCIONARIAS: RUSIA INGRESA A LA PRIMERA GUERRA MUNDIAL</a:t>
            </a:r>
            <a:endParaRPr lang="es-ES" sz="28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7332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sz="3300" dirty="0" smtClean="0">
                <a:solidFill>
                  <a:srgbClr val="FFFF00"/>
                </a:solidFill>
              </a:rPr>
              <a:t>La economía rusa se orienta a la guerra</a:t>
            </a:r>
            <a:r>
              <a:rPr lang="es-ES" sz="3300" dirty="0" smtClean="0"/>
              <a:t>: Millones de campesinos y obreros rusos son enviados a los frentes de batalla. Disminuye la producción, aumentan los precios y se congelan los salarios.</a:t>
            </a:r>
          </a:p>
          <a:p>
            <a:pPr algn="just">
              <a:buFont typeface="Wingdings" pitchFamily="2" charset="2"/>
              <a:buChar char="v"/>
            </a:pP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57158" y="2857496"/>
            <a:ext cx="8503920" cy="114300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ejército ruso sufre constantes derrotas. Mueren 3 millones de soldados.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7158" y="4143380"/>
            <a:ext cx="8503920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Estallan huelgas y protestas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“Paz y pan”, “Abajo la autocracia”.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57158" y="5214950"/>
            <a:ext cx="8503920" cy="114300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Amotinamiento de soldados que se unen con el pueblo descontento. </a:t>
            </a: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soviets adquieren vital importancia.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MENCHEVIQUES Y BOLCHEVIQUES</a:t>
            </a:r>
            <a:endParaRPr lang="es-ES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8929718" cy="235745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dirty="0" smtClean="0"/>
              <a:t>    </a:t>
            </a:r>
            <a:r>
              <a:rPr lang="es-ES" sz="2800" dirty="0" smtClean="0">
                <a:latin typeface="Monotype Corsiva" pitchFamily="66" charset="0"/>
              </a:rPr>
              <a:t>Desde antes de las primeras revueltas de 1905, los </a:t>
            </a:r>
            <a:r>
              <a:rPr lang="es-ES" sz="2800" b="1" dirty="0" smtClean="0">
                <a:latin typeface="Monotype Corsiva" pitchFamily="66" charset="0"/>
              </a:rPr>
              <a:t>mencheviques</a:t>
            </a:r>
            <a:r>
              <a:rPr lang="es-ES" sz="2800" dirty="0" smtClean="0">
                <a:latin typeface="Monotype Corsiva" pitchFamily="66" charset="0"/>
              </a:rPr>
              <a:t> estaban enfrentados a los </a:t>
            </a:r>
            <a:r>
              <a:rPr lang="es-ES" sz="2800" b="1" dirty="0" smtClean="0">
                <a:latin typeface="Monotype Corsiva" pitchFamily="66" charset="0"/>
              </a:rPr>
              <a:t>bolcheviques</a:t>
            </a:r>
            <a:r>
              <a:rPr lang="es-ES" sz="2800" dirty="0" smtClean="0">
                <a:latin typeface="Monotype Corsiva" pitchFamily="66" charset="0"/>
              </a:rPr>
              <a:t> por razones ideológicas: </a:t>
            </a:r>
            <a:r>
              <a:rPr lang="es-ES" sz="2800" b="1" dirty="0" smtClean="0">
                <a:solidFill>
                  <a:srgbClr val="FFFF00"/>
                </a:solidFill>
                <a:latin typeface="Monotype Corsiva" pitchFamily="66" charset="0"/>
              </a:rPr>
              <a:t>Los mencheviques </a:t>
            </a:r>
            <a:r>
              <a:rPr lang="es-ES" sz="2800" dirty="0" smtClean="0">
                <a:latin typeface="Monotype Corsiva" pitchFamily="66" charset="0"/>
              </a:rPr>
              <a:t>apoyaban las </a:t>
            </a:r>
            <a:r>
              <a:rPr lang="es-ES" sz="2800" b="1" dirty="0" smtClean="0">
                <a:latin typeface="Monotype Corsiva" pitchFamily="66" charset="0"/>
              </a:rPr>
              <a:t>ideas marxistas </a:t>
            </a:r>
            <a:r>
              <a:rPr lang="es-ES" sz="2800" dirty="0" smtClean="0">
                <a:latin typeface="Monotype Corsiva" pitchFamily="66" charset="0"/>
              </a:rPr>
              <a:t>casi al pie de la  letra y sostenían que </a:t>
            </a:r>
            <a:r>
              <a:rPr lang="es-ES" sz="2800" b="1" dirty="0" smtClean="0">
                <a:solidFill>
                  <a:srgbClr val="FFFF00"/>
                </a:solidFill>
                <a:latin typeface="Monotype Corsiva" pitchFamily="66" charset="0"/>
              </a:rPr>
              <a:t>previamente a la dictadura del proletariado </a:t>
            </a:r>
            <a:r>
              <a:rPr lang="es-ES" sz="2800" dirty="0" smtClean="0">
                <a:latin typeface="Monotype Corsiva" pitchFamily="66" charset="0"/>
              </a:rPr>
              <a:t>y tras la </a:t>
            </a:r>
            <a:r>
              <a:rPr lang="es-ES" sz="2800" b="1" dirty="0" smtClean="0">
                <a:latin typeface="Monotype Corsiva" pitchFamily="66" charset="0"/>
              </a:rPr>
              <a:t>dictadura de la aristocracia </a:t>
            </a:r>
            <a:r>
              <a:rPr lang="es-ES" sz="2800" dirty="0" smtClean="0">
                <a:latin typeface="Monotype Corsiva" pitchFamily="66" charset="0"/>
              </a:rPr>
              <a:t>, </a:t>
            </a:r>
            <a:r>
              <a:rPr lang="es-ES" sz="2800" b="1" dirty="0" smtClean="0">
                <a:solidFill>
                  <a:srgbClr val="FFFF00"/>
                </a:solidFill>
                <a:latin typeface="Monotype Corsiva" pitchFamily="66" charset="0"/>
              </a:rPr>
              <a:t>el tránsito tendría que ser hacia la dictadura de la burguesía. </a:t>
            </a:r>
            <a:endParaRPr lang="es-ES" sz="2800" dirty="0">
              <a:latin typeface="Monotype Corsiva" pitchFamily="66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3857628"/>
            <a:ext cx="8929718" cy="235745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Los bolcheviques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no lo creían así y crearon una doctrina basándose en la ideología de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Lenin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 sosteniendo que el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capitalismo se encontraba en su fase imperialista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lo que enfrentaba no solo a los proletarios sino al pueblo contra sus explotadores y que con un esfuerzo de la voluntad social se podían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acelerar los procesos de la historia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y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permitir el tránsito de una sociedad pre capitalista a una sociedad socialista sin tener que detenerse en un estadio burgués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MENCHEVIQUES Y BOLCHEVIQUES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591390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3600" dirty="0" smtClean="0">
                <a:latin typeface="Monotype Corsiva" pitchFamily="66" charset="0"/>
              </a:rPr>
              <a:t>  De esta manera se pretendía, </a:t>
            </a:r>
            <a:r>
              <a:rPr lang="es-ES" sz="3600" b="1" dirty="0" smtClean="0">
                <a:solidFill>
                  <a:srgbClr val="FF0000"/>
                </a:solidFill>
                <a:latin typeface="Monotype Corsiva" pitchFamily="66" charset="0"/>
              </a:rPr>
              <a:t>desde la postura bolchevique</a:t>
            </a:r>
            <a:r>
              <a:rPr lang="es-ES" sz="3600" dirty="0" smtClean="0">
                <a:latin typeface="Monotype Corsiva" pitchFamily="66" charset="0"/>
              </a:rPr>
              <a:t>, convertir la revolución democrática en revolución socialista , basándose en la </a:t>
            </a:r>
            <a:r>
              <a:rPr lang="es-ES" sz="3600" b="1" dirty="0" smtClean="0">
                <a:solidFill>
                  <a:srgbClr val="FF0000"/>
                </a:solidFill>
                <a:latin typeface="Monotype Corsiva" pitchFamily="66" charset="0"/>
              </a:rPr>
              <a:t>alianza con el campesinado</a:t>
            </a:r>
            <a:r>
              <a:rPr lang="es-ES" sz="3600" dirty="0" smtClean="0">
                <a:latin typeface="Monotype Corsiva" pitchFamily="66" charset="0"/>
              </a:rPr>
              <a:t>, y no limitándose a seguir en ella las iniciativas de la burguesía, sino encabezando ellos mismos la lucha por la democracia, </a:t>
            </a:r>
            <a:r>
              <a:rPr lang="es-ES" sz="3600" b="1" dirty="0" smtClean="0">
                <a:solidFill>
                  <a:srgbClr val="FF0000"/>
                </a:solidFill>
                <a:latin typeface="Monotype Corsiva" pitchFamily="66" charset="0"/>
              </a:rPr>
              <a:t>desbordando el marco parlamentario y estableciendo una dictadura revolucionaria del proletariado.</a:t>
            </a:r>
            <a:endParaRPr lang="es-ES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34400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LA REVOLUCIÓN MENCHEVIQUE (FEBRERO  DE 1917)</a:t>
            </a:r>
            <a:endParaRPr lang="es-ES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503920" cy="125901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Ante las protestas generalizadas el </a:t>
            </a: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zar abdica</a:t>
            </a:r>
            <a:r>
              <a:rPr lang="es-ES" dirty="0" smtClean="0">
                <a:latin typeface="Cambria" pitchFamily="18" charset="0"/>
              </a:rPr>
              <a:t>. Fin de la monarquía.</a:t>
            </a:r>
          </a:p>
          <a:p>
            <a:pPr>
              <a:buFont typeface="Wingdings" pitchFamily="2" charset="2"/>
              <a:buChar char="ü"/>
            </a:pPr>
            <a:endParaRPr lang="es-ES" b="1" dirty="0" smtClean="0">
              <a:solidFill>
                <a:srgbClr val="FFFF00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85720" y="2214554"/>
            <a:ext cx="8503920" cy="11430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Formación de un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gobierno provisional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dirigido por el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líder menchevique Alexander </a:t>
            </a:r>
            <a:r>
              <a:rPr kumimoji="0" lang="es-E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Kerensky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</a:t>
            </a: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85720" y="3000372"/>
            <a:ext cx="8503920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decreta la amnistía política.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85720" y="3214686"/>
            <a:ext cx="8503920" cy="78581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s-ES_tradnl" sz="2700" dirty="0" smtClean="0">
              <a:latin typeface="Cambria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promete convocar a una asamblea constituyente.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85720" y="5857892"/>
            <a:ext cx="8503920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En octubre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Lenin vuelve del exilio</a:t>
            </a:r>
            <a:r>
              <a:rPr lang="es-ES" sz="2700" dirty="0" smtClean="0">
                <a:latin typeface="Cambria" pitchFamily="18" charset="0"/>
              </a:rPr>
              <a:t>.</a:t>
            </a: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85720" y="3857628"/>
            <a:ext cx="8503920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decide continuar la guerra.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57158" y="4357694"/>
            <a:ext cx="8503920" cy="157163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Las masas populares ven insuficientes estas medidas y exigen, entre otras cosas, </a:t>
            </a:r>
            <a:r>
              <a:rPr kumimoji="0" lang="es-E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la firma de la paz</a:t>
            </a: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Las protestas continúan</a:t>
            </a: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Los campesinos comienzan a ocupar las tierras, cierran fábricas, etc.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LENIN: EL LÍDER BOLCHEVIQUE</a:t>
            </a:r>
            <a:endParaRPr lang="es-ES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5143504" cy="321471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dirty="0" smtClean="0"/>
              <a:t>   </a:t>
            </a:r>
            <a:r>
              <a:rPr lang="es-ES" dirty="0" smtClean="0">
                <a:latin typeface="Monotype Corsiva" pitchFamily="66" charset="0"/>
              </a:rPr>
              <a:t>“</a:t>
            </a:r>
            <a:r>
              <a:rPr lang="es-ES" sz="2600" dirty="0" smtClean="0">
                <a:latin typeface="Monotype Corsiva" pitchFamily="66" charset="0"/>
              </a:rPr>
              <a:t>La peculiaridad del momento actual en Rusia consiste en el paso de la </a:t>
            </a:r>
            <a:r>
              <a:rPr lang="es-ES" sz="2600" b="1" dirty="0" smtClean="0">
                <a:solidFill>
                  <a:srgbClr val="FFFF00"/>
                </a:solidFill>
                <a:latin typeface="Monotype Corsiva" pitchFamily="66" charset="0"/>
              </a:rPr>
              <a:t>primera etapa de la revolución</a:t>
            </a:r>
            <a:r>
              <a:rPr lang="es-ES" sz="2600" dirty="0" smtClean="0">
                <a:latin typeface="Monotype Corsiva" pitchFamily="66" charset="0"/>
              </a:rPr>
              <a:t>, que ha dado el poder a la burguesía por carecer el proletariado del grado necesario de conciencia y de organización, a su </a:t>
            </a:r>
            <a:r>
              <a:rPr lang="es-ES" sz="2600" b="1" dirty="0" smtClean="0">
                <a:solidFill>
                  <a:srgbClr val="FFFF00"/>
                </a:solidFill>
                <a:latin typeface="Monotype Corsiva" pitchFamily="66" charset="0"/>
              </a:rPr>
              <a:t>segunda etapa, que debe poner el poder en manos del proletariado y de las capas pobres del campesinado</a:t>
            </a:r>
            <a:r>
              <a:rPr lang="es-ES" sz="2600" dirty="0" smtClean="0">
                <a:latin typeface="Monotype Corsiva" pitchFamily="66" charset="0"/>
              </a:rPr>
              <a:t>”.</a:t>
            </a:r>
          </a:p>
          <a:p>
            <a:pPr algn="just">
              <a:buNone/>
            </a:pPr>
            <a:r>
              <a:rPr lang="es-ES" sz="2600" dirty="0" smtClean="0">
                <a:latin typeface="Monotype Corsiva" pitchFamily="66" charset="0"/>
              </a:rPr>
              <a:t>    </a:t>
            </a:r>
            <a:endParaRPr lang="es-ES" sz="2600" dirty="0">
              <a:latin typeface="Monotype Corsiva" pitchFamily="66" charset="0"/>
            </a:endParaRPr>
          </a:p>
        </p:txBody>
      </p:sp>
      <p:pic>
        <p:nvPicPr>
          <p:cNvPr id="32770" name="Picture 2" descr="http://fidelernestovasquez.files.wordpress.com/2010/07/lenin-fidel-ernesto-vas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736"/>
            <a:ext cx="3690934" cy="4929222"/>
          </a:xfrm>
          <a:prstGeom prst="rect">
            <a:avLst/>
          </a:prstGeom>
          <a:noFill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0" y="4143380"/>
            <a:ext cx="5143504" cy="228601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“Ningún apoyo al Gobierno Provisional; explicar la completa falsedad de todas sus promesas. Desenmascarar a este gobierno, que es un gobierno de capitalistas”.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LENIN: EL LÍDER BOLCHEVIQUE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857620" y="1428736"/>
            <a:ext cx="5072098" cy="51435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dirty="0" smtClean="0">
                <a:latin typeface="Monotype Corsiva" pitchFamily="66" charset="0"/>
              </a:rPr>
              <a:t>  “Explicar a las masas que los </a:t>
            </a:r>
            <a:r>
              <a:rPr lang="es-ES" b="1" dirty="0" smtClean="0">
                <a:solidFill>
                  <a:srgbClr val="FFFF00"/>
                </a:solidFill>
                <a:latin typeface="Monotype Corsiva" pitchFamily="66" charset="0"/>
              </a:rPr>
              <a:t>Soviets de diputados obreros son la única forma posible de gobierno</a:t>
            </a:r>
            <a:r>
              <a:rPr lang="es-ES" dirty="0" smtClean="0">
                <a:latin typeface="Monotype Corsiva" pitchFamily="66" charset="0"/>
              </a:rPr>
              <a:t>”.</a:t>
            </a:r>
          </a:p>
          <a:p>
            <a:pPr algn="just">
              <a:buNone/>
            </a:pPr>
            <a:r>
              <a:rPr lang="es-ES" dirty="0" smtClean="0">
                <a:latin typeface="Monotype Corsiva" pitchFamily="66" charset="0"/>
              </a:rPr>
              <a:t>  “</a:t>
            </a:r>
            <a:r>
              <a:rPr lang="es-ES" b="1" dirty="0" smtClean="0">
                <a:solidFill>
                  <a:srgbClr val="FFFF00"/>
                </a:solidFill>
                <a:latin typeface="Monotype Corsiva" pitchFamily="66" charset="0"/>
              </a:rPr>
              <a:t>Confiscación</a:t>
            </a:r>
            <a:r>
              <a:rPr lang="es-ES" dirty="0" smtClean="0">
                <a:latin typeface="Monotype Corsiva" pitchFamily="66" charset="0"/>
              </a:rPr>
              <a:t> de todas las tierras de los latifundios”.</a:t>
            </a:r>
          </a:p>
          <a:p>
            <a:pPr algn="just">
              <a:buNone/>
            </a:pPr>
            <a:r>
              <a:rPr lang="es-ES" dirty="0" smtClean="0">
                <a:latin typeface="Monotype Corsiva" pitchFamily="66" charset="0"/>
              </a:rPr>
              <a:t>  “Nacionalización de todas las tierras del país, de las que dispondrán los Soviets locales de diputados braceros y campesinos”.</a:t>
            </a:r>
          </a:p>
          <a:p>
            <a:pPr algn="just">
              <a:buNone/>
            </a:pPr>
            <a:r>
              <a:rPr lang="es-ES" dirty="0" smtClean="0">
                <a:latin typeface="Monotype Corsiva" pitchFamily="66" charset="0"/>
              </a:rPr>
              <a:t>  “Fusión inmediata de todos los bancos del país en un Banco Nacional único, sometido al </a:t>
            </a:r>
            <a:r>
              <a:rPr lang="es-ES" b="1" dirty="0" smtClean="0">
                <a:solidFill>
                  <a:srgbClr val="FFFF00"/>
                </a:solidFill>
                <a:latin typeface="Monotype Corsiva" pitchFamily="66" charset="0"/>
              </a:rPr>
              <a:t>control de los Soviets de diputados obreros</a:t>
            </a:r>
            <a:r>
              <a:rPr lang="es-ES" dirty="0" smtClean="0">
                <a:latin typeface="Monotype Corsiva" pitchFamily="66" charset="0"/>
              </a:rPr>
              <a:t>”.</a:t>
            </a:r>
          </a:p>
          <a:p>
            <a:pPr algn="just"/>
            <a:endParaRPr lang="es-ES" dirty="0"/>
          </a:p>
        </p:txBody>
      </p:sp>
      <p:pic>
        <p:nvPicPr>
          <p:cNvPr id="31746" name="Picture 2" descr="http://2.bp.blogspot.com/_HTJg39Nvjd4/TB6KRTZwXKI/AAAAAAAAADE/-oZZB-XgwsI/s1600/LEN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71477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LENIN: EL LÍDER BOLCHEVIQUE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00562" y="1527048"/>
            <a:ext cx="4429156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3200" dirty="0" smtClean="0">
                <a:latin typeface="Monotype Corsiva" pitchFamily="66" charset="0"/>
              </a:rPr>
              <a:t>   “Instauración inmediata del </a:t>
            </a:r>
            <a:r>
              <a:rPr lang="es-ES" sz="3200" b="1" dirty="0" smtClean="0">
                <a:solidFill>
                  <a:srgbClr val="FFFF00"/>
                </a:solidFill>
                <a:latin typeface="Monotype Corsiva" pitchFamily="66" charset="0"/>
              </a:rPr>
              <a:t>control de la producción social y de la distribución de los productos por los Soviets de diputados obreros</a:t>
            </a:r>
            <a:r>
              <a:rPr lang="es-ES" sz="3200" dirty="0" smtClean="0">
                <a:latin typeface="Monotype Corsiva" pitchFamily="66" charset="0"/>
              </a:rPr>
              <a:t>”.</a:t>
            </a:r>
            <a:endParaRPr lang="es-ES" sz="3200" dirty="0">
              <a:latin typeface="Monotype Corsiva" pitchFamily="66" charset="0"/>
            </a:endParaRPr>
          </a:p>
        </p:txBody>
      </p:sp>
      <p:pic>
        <p:nvPicPr>
          <p:cNvPr id="30722" name="Picture 2" descr="http://t2.gstatic.com/images?q=tbn:ANd9GcQifC9QZyhHrmtRD7opC0IoRo3l5vAd0HXLsoeW9ETkL_e6uzQQ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21484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758952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FF0000"/>
                </a:solidFill>
                <a:latin typeface="Baskerville Old Face" pitchFamily="18" charset="0"/>
              </a:rPr>
              <a:t>E</a:t>
            </a:r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L IMPERIO RUSO A INICIOS DEL SIGLO XX</a:t>
            </a:r>
            <a:endParaRPr lang="es-ES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NIVEL POLÍTICO: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/>
              <a:t> </a:t>
            </a:r>
            <a:r>
              <a:rPr lang="es-ES" dirty="0" smtClean="0">
                <a:latin typeface="Cambria" pitchFamily="18" charset="0"/>
              </a:rPr>
              <a:t>Monarquía absoluta. Dinastía de los Romanov.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 Política de rusificación: Prohíbe la expresión autóctona de    </a:t>
            </a:r>
          </a:p>
          <a:p>
            <a:pPr algn="just">
              <a:buNone/>
            </a:pPr>
            <a:r>
              <a:rPr lang="es-ES" dirty="0" smtClean="0">
                <a:latin typeface="Cambria" pitchFamily="18" charset="0"/>
              </a:rPr>
              <a:t>     </a:t>
            </a:r>
            <a:r>
              <a:rPr lang="es-ES" dirty="0" smtClean="0">
                <a:latin typeface="Cambria" pitchFamily="18" charset="0"/>
              </a:rPr>
              <a:t>los </a:t>
            </a:r>
            <a:r>
              <a:rPr lang="es-ES" dirty="0" smtClean="0">
                <a:latin typeface="Cambria" pitchFamily="18" charset="0"/>
              </a:rPr>
              <a:t>pueblos sometidos.</a:t>
            </a:r>
            <a:endParaRPr lang="es-ES" dirty="0" smtClean="0"/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</a:t>
            </a: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NIVEL ECONÓMICO: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/>
              <a:t> Agricultura es la principal actividad.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/>
              <a:t> Débil desarrollo industrial.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/>
              <a:t> Presencia de capitales extranjeros.</a:t>
            </a:r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NIVEL </a:t>
            </a: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SOCIAL: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/>
              <a:t> Nobleza  y clero monopolizan la propiedad de la tierra.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/>
              <a:t> Población </a:t>
            </a:r>
            <a:r>
              <a:rPr lang="es-ES" dirty="0" smtClean="0"/>
              <a:t>mayoritaria: Campesinado.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/>
              <a:t> Burguesía </a:t>
            </a:r>
            <a:r>
              <a:rPr lang="es-ES" dirty="0" smtClean="0"/>
              <a:t>y proletariado en formación.</a:t>
            </a:r>
          </a:p>
          <a:p>
            <a:pPr>
              <a:buFont typeface="Wingdings" pitchFamily="2" charset="2"/>
              <a:buChar char="ü"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Sin título-5"/>
          <p:cNvPicPr>
            <a:picLocks noChangeAspect="1" noChangeArrowheads="1"/>
          </p:cNvPicPr>
          <p:nvPr/>
        </p:nvPicPr>
        <p:blipFill>
          <a:blip r:embed="rId2"/>
          <a:srcRect l="5121" t="12199" r="5121" b="8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58952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latin typeface="Baskerville Old Face" pitchFamily="18" charset="0"/>
              </a:rPr>
              <a:t>LA REVOLUCIÓN BOLCHEVIQUE: TODO EL PODER A LOS SOVIETS (OCTUBRE  DE 1917)</a:t>
            </a:r>
            <a:endParaRPr lang="es-ES" sz="3200" dirty="0"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5286412" cy="207170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dirty="0" smtClean="0"/>
              <a:t> </a:t>
            </a: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25 de octubre de 1917</a:t>
            </a:r>
            <a:r>
              <a:rPr lang="es-ES" dirty="0" smtClean="0">
                <a:latin typeface="Cambria" pitchFamily="18" charset="0"/>
              </a:rPr>
              <a:t>: Captura del Palacio de Invierno, sede del gobierno provisional. Huida de Kerensky. Los bolcheviques tienen el poder.</a:t>
            </a:r>
          </a:p>
          <a:p>
            <a:pPr marL="514350" indent="-514350" algn="just">
              <a:buFont typeface="+mj-lt"/>
              <a:buAutoNum type="arabicPeriod"/>
            </a:pPr>
            <a:endParaRPr lang="es-ES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s-ES" dirty="0">
              <a:latin typeface="Cambria" pitchFamily="18" charset="0"/>
            </a:endParaRPr>
          </a:p>
        </p:txBody>
      </p:sp>
      <p:pic>
        <p:nvPicPr>
          <p:cNvPr id="37890" name="Picture 2" descr="http://t3.gstatic.com/images?q=tbn:ANd9GcQfdShAyNdOeW35CddeC3yQPl_5rxUt2H-WyVEoqdnFX2Vi1xEm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3357586" cy="4429156"/>
          </a:xfrm>
          <a:prstGeom prst="rect">
            <a:avLst/>
          </a:prstGeom>
          <a:noFill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285720" y="3857628"/>
            <a:ext cx="5143536" cy="207170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inicia el gobierno de los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Comisarios del Pueblo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(Consejo de Ministros). </a:t>
            </a:r>
            <a:r>
              <a:rPr kumimoji="0" lang="es-E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Trotski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será Comisario del Exterior,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Stalin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es nombrado Comisario de  Nacionalidades.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latin typeface="Baskerville Old Face" pitchFamily="18" charset="0"/>
              </a:rPr>
              <a:t>LA REVOLUCIÓN BOLCHEVIQUE: TODO EL PODER A LOS SOVIETS (OCTUBRE  DE 1917)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875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PRIMERAS DISPOSICIONES DE LENIN:</a:t>
            </a: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57158" y="2071678"/>
            <a:ext cx="8503920" cy="11875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pacta un armisticio con los imperios centrales y luego se firmará el Tratado Brest-</a:t>
            </a:r>
            <a:r>
              <a:rPr kumimoji="0" lang="es-E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Litovsk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(1918). Rusia se retira de la guerra.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7158" y="3143248"/>
            <a:ext cx="8503920" cy="11875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 startAt="2"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Abolición de la propiedad privada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, confiscándose las tierras de cultivo, las que pasaron a poder de los campesinos.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57158" y="4214818"/>
            <a:ext cx="8503920" cy="11875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 startAt="3"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Dispuso la entrega de las fábricas a los obreros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; los bancos y el comercio fueron también nacionalizados.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(Afecta intereses extranjeros)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.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57158" y="5286388"/>
            <a:ext cx="8503920" cy="11875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 startAt="4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decreta la anulación de las deudas del Estado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(Oposición de Gran Bretaña, Francia, Estados Unidos y Japón que eran los acreedores).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chiller.sabuco.com/historia/images/Lenin_barriendo_el_capitalis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34400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CONTRARREVOLUCIÓN: LA GUERRA CIVIL (1918-1921)</a:t>
            </a:r>
            <a:endParaRPr lang="es-ES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pic>
        <p:nvPicPr>
          <p:cNvPr id="4" name="Picture 2" descr="C:\Mis documentos\Sin título-4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424" t="11910" r="3997" b="8402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57260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CONTRARREVOLUCIÓN: LA GUERRA CIVIL (1918-1921)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33044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Sectores de la nobleza y la burguesía se unen contra los cambios decretados por los bolcheviques.</a:t>
            </a:r>
          </a:p>
          <a:p>
            <a:pPr>
              <a:buFont typeface="Wingdings" pitchFamily="2" charset="2"/>
              <a:buChar char="ü"/>
            </a:pPr>
            <a:endParaRPr lang="es-ES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57158" y="2428868"/>
            <a:ext cx="8503920" cy="1330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Un sector de la población no admite la pérdida de territorios.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7158" y="3429000"/>
            <a:ext cx="8503920" cy="171451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forma el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Ejército Blanco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,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apoyado por potencias europeas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que temen que el comunismo se extienda al Occidente, con la intención de derrocar al gobierno de los bolcheviques.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57158" y="5000636"/>
            <a:ext cx="8503920" cy="1330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León </a:t>
            </a:r>
            <a:r>
              <a:rPr kumimoji="0" lang="es-E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Trotski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formará el llamado </a:t>
            </a: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Ejercito Rojo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para defender la revolución.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CONTRARREVOLUCIÓN: LA GUERRA CIVIL (1918-1921)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392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 smtClean="0">
                <a:solidFill>
                  <a:srgbClr val="FFFF00"/>
                </a:solidFill>
              </a:rPr>
              <a:t>EL COMUNISMO DE GUERRA</a:t>
            </a:r>
          </a:p>
          <a:p>
            <a:pPr>
              <a:buFont typeface="Wingdings" pitchFamily="2" charset="2"/>
              <a:buChar char="ü"/>
            </a:pPr>
            <a:endParaRPr lang="es-ES" dirty="0">
              <a:latin typeface="Cambria" pitchFamily="18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28596" y="2000240"/>
            <a:ext cx="8503920" cy="150019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Fuerte control de la economía por parte del Estado con la intención de ganar la guerra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se orienta la industria hacia la producción de armas, se requisa los excedentes de la producción campesina, se prohíbe el comercio privado, etc.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28596" y="3500438"/>
            <a:ext cx="8503920" cy="150019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Esto trae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consecuencias catastróficas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Se redujo la producción  agrícola por la oposición de los campesinos a las requisas,  caos industrial como consecuencia de la autogestión obrera, hambrunas, etc.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8596" y="4929198"/>
            <a:ext cx="8503920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consigue ganar la guerra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pero a costa de millones de muertes.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28596" y="5357802"/>
            <a:ext cx="8503920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Aislamiento internacional.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Sin título-3"/>
          <p:cNvPicPr>
            <a:picLocks noChangeAspect="1" noChangeArrowheads="1"/>
          </p:cNvPicPr>
          <p:nvPr/>
        </p:nvPicPr>
        <p:blipFill>
          <a:blip r:embed="rId2"/>
          <a:srcRect l="4323" t="11157" r="5121" b="8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LA NUEVA POLÍTICA ECONÓMICA (NEP) 1921-1928</a:t>
            </a:r>
            <a:endParaRPr lang="es-ES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8763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DEFINICIÓN:</a:t>
            </a:r>
            <a:r>
              <a:rPr lang="es-ES" dirty="0" smtClean="0">
                <a:latin typeface="Cambria" pitchFamily="18" charset="0"/>
              </a:rPr>
              <a:t> Abandono del ideario colectivista en economía y el retorno transitorio a formas de capitalismo controlados, con el fin de estimular la producción. 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“Retroceso táctico”</a:t>
            </a:r>
          </a:p>
          <a:p>
            <a:pPr algn="just">
              <a:buFont typeface="Wingdings" pitchFamily="2" charset="2"/>
              <a:buChar char="ü"/>
            </a:pPr>
            <a:endParaRPr lang="es-ES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just">
              <a:buNone/>
            </a:pPr>
            <a:endParaRPr lang="es-ES" dirty="0" smtClean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28596" y="3643314"/>
            <a:ext cx="8358246" cy="221457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¿POR QUÉ SE APLICÓ?: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Frenar el drástico descenso de la producción como consecuencia del comunismo de guerra.</a:t>
            </a: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LA NUEVA POLÍTICA ECONÓMICA (NEP) 1921-1928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58944"/>
          </a:xfrm>
        </p:spPr>
        <p:txBody>
          <a:bodyPr>
            <a:normAutofit/>
          </a:bodyPr>
          <a:lstStyle/>
          <a:p>
            <a:pPr marL="514350" indent="-514350" algn="ctr">
              <a:buClr>
                <a:srgbClr val="FFFF00"/>
              </a:buClr>
              <a:buFont typeface="Wingdings" pitchFamily="2" charset="2"/>
              <a:buChar char="v"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PRINCIPALES MEDIDAS:</a:t>
            </a:r>
          </a:p>
          <a:p>
            <a:pPr marL="514350" indent="-514350" algn="just">
              <a:buFont typeface="Wingdings" pitchFamily="2" charset="2"/>
              <a:buChar char="v"/>
            </a:pPr>
            <a:endParaRPr lang="es-ES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2143116"/>
            <a:ext cx="8503920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Retorno transitorio a un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capitalismo controlado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para aumentar la producción.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8596" y="3071810"/>
            <a:ext cx="8503920" cy="11875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El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Estado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mantiene el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control de la gran industria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(carbón, hierro electricidad), los bancos, los ferrocarriles y el comercio exterior.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28596" y="4214818"/>
            <a:ext cx="8503920" cy="11875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permiten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empresas mixtas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(estatales y privadas) con un 50% de capital extranjero.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28596" y="5357826"/>
            <a:ext cx="8503920" cy="11875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desnacionalizan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las empresas con menos de 20 obreros.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claseshistoria.com/revolucionrusa/imagenes/%2Biconoroma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4664"/>
            <a:ext cx="4143404" cy="5167476"/>
          </a:xfrm>
          <a:prstGeom prst="rect">
            <a:avLst/>
          </a:prstGeom>
          <a:noFill/>
        </p:spPr>
      </p:pic>
      <p:pic>
        <p:nvPicPr>
          <p:cNvPr id="21510" name="Picture 6" descr="http://www.claseshistoria.com/revolucionrusa/imagenes/%2Bnicolas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4664"/>
            <a:ext cx="3857652" cy="590465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357686" y="5643578"/>
            <a:ext cx="460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Los Romanov representados como santos</a:t>
            </a:r>
            <a:endParaRPr lang="es-ES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LA NUEVA POLÍTICA ECONÓMICA (NEP) 1921-1928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Clr>
                <a:srgbClr val="FFFF00"/>
              </a:buClr>
              <a:buFont typeface="Wingdings" pitchFamily="2" charset="2"/>
              <a:buChar char="v"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PRINCIPALES MEDIDAS: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 smtClean="0">
                <a:latin typeface="Cambria" pitchFamily="18" charset="0"/>
              </a:rPr>
              <a:t>El campesino dispone libremente de sus tierras y 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puede vender su producción</a:t>
            </a:r>
            <a:r>
              <a:rPr lang="es-ES" dirty="0" smtClean="0">
                <a:latin typeface="Cambria" pitchFamily="18" charset="0"/>
              </a:rPr>
              <a:t>: Fin de las requisas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 smtClean="0">
                <a:latin typeface="Cambria" pitchFamily="18" charset="0"/>
              </a:rPr>
              <a:t>Sustitución del impuesto en especie por uno en metálico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LA NUEVA POLÍTICA ECONÓMICA (NEP) 1921-1928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616068"/>
          </a:xfrm>
        </p:spPr>
        <p:txBody>
          <a:bodyPr>
            <a:norm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Char char="v"/>
            </a:pPr>
            <a:r>
              <a:rPr lang="es-ES" b="1" dirty="0" smtClean="0">
                <a:solidFill>
                  <a:srgbClr val="FFFF00"/>
                </a:solidFill>
                <a:latin typeface="Cambria" pitchFamily="18" charset="0"/>
              </a:rPr>
              <a:t>RESULTADOS INMEDIATOS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57158" y="2071678"/>
            <a:ext cx="8503920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El nivel de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producción aumenta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La cosecha de trigo se duplica, la producción de carbón y petróleo se triplica, la producción de acero se multiplica por siete.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28596" y="3000372"/>
            <a:ext cx="8503920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5000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acaba con el hambre y el paro y aumentan los salarios.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8596" y="4572008"/>
            <a:ext cx="8503920" cy="17590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La industria se moderniza con la llegada de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técnicos extranjeros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.</a:t>
            </a: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LA NUEVA POLÍTICA ECONÓMICA (NEP) 1921-1928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03920" cy="1143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ES" sz="2800" dirty="0" smtClean="0"/>
          </a:p>
          <a:p>
            <a:pPr algn="ctr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s-ES" sz="2800" b="1" dirty="0" smtClean="0">
                <a:solidFill>
                  <a:srgbClr val="FFFF00"/>
                </a:solidFill>
                <a:latin typeface="Cambria" pitchFamily="18" charset="0"/>
              </a:rPr>
              <a:t>RESULTADOS INMEDIATOS</a:t>
            </a:r>
          </a:p>
          <a:p>
            <a:pPr>
              <a:lnSpc>
                <a:spcPct val="90000"/>
              </a:lnSpc>
            </a:pPr>
            <a:endParaRPr lang="es-ES" sz="2800" dirty="0" smtClean="0">
              <a:latin typeface="Cambria" pitchFamily="18" charset="0"/>
            </a:endParaRPr>
          </a:p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2071678"/>
            <a:ext cx="8503920" cy="178595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5000"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Los campesinos al tener la opción de vender los productos sobrantes, tenían un incentivo para producir más.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8596" y="3286124"/>
            <a:ext cx="8503920" cy="15716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Se creó un desequilibrio en la economía:  el sector agrícola estaba creciendo más rápido que la industria.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s-E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85720" y="4786322"/>
            <a:ext cx="8503920" cy="157163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¡Para 1928, la producción industrial y agrícola había sido restablecida a los niveles de 1913!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Mis documentos\Sin título-6.gif"/>
          <p:cNvPicPr>
            <a:picLocks noChangeAspect="1" noChangeArrowheads="1"/>
          </p:cNvPicPr>
          <p:nvPr/>
        </p:nvPicPr>
        <p:blipFill>
          <a:blip r:embed="rId2"/>
          <a:srcRect l="3125" t="12500" r="5468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MUERTE DE LENIN (1924)</a:t>
            </a:r>
            <a:endParaRPr lang="es-ES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13124" cy="4572000"/>
          </a:xfrm>
        </p:spPr>
        <p:txBody>
          <a:bodyPr>
            <a:normAutofit/>
          </a:bodyPr>
          <a:lstStyle/>
          <a:p>
            <a:pPr algn="just"/>
            <a:endParaRPr lang="es-ES" dirty="0" smtClean="0">
              <a:latin typeface="Cambria" pitchFamily="18" charset="0"/>
            </a:endParaRPr>
          </a:p>
          <a:p>
            <a:pPr algn="just"/>
            <a:endParaRPr lang="es-ES" dirty="0" smtClean="0">
              <a:latin typeface="Cambria" pitchFamily="18" charset="0"/>
            </a:endParaRPr>
          </a:p>
          <a:p>
            <a:pPr algn="just">
              <a:buNone/>
            </a:pPr>
            <a:endParaRPr lang="es-ES" dirty="0" smtClean="0">
              <a:latin typeface="Cambria" pitchFamily="18" charset="0"/>
            </a:endParaRPr>
          </a:p>
          <a:p>
            <a:pPr>
              <a:buClr>
                <a:srgbClr val="FFFF00"/>
              </a:buClr>
              <a:buNone/>
            </a:pPr>
            <a:endParaRPr lang="es-ES" dirty="0" smtClean="0"/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 descr="http://luisvia.org/wp-content/uploads/2010/01/Captura-de-pantalla-2010-01-30-a-las-15.09.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143404" cy="46434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076" name="Picture 4" descr="http://t0.gstatic.com/images?q=tbn:ANd9GcTG7okfgKEQl4yrWFXP_qavnSYTym6iQ6hlokKfdTYm9NNk4slw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143404" cy="46434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EL ESTALINISMO (1929)</a:t>
            </a:r>
            <a:endParaRPr lang="es-ES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dirty="0" smtClean="0">
                <a:latin typeface="Cambria" pitchFamily="18" charset="0"/>
              </a:rPr>
              <a:t>Pugnas dentro del PCUS: León </a:t>
            </a:r>
            <a:r>
              <a:rPr lang="es-ES" dirty="0" err="1" smtClean="0">
                <a:latin typeface="Cambria" pitchFamily="18" charset="0"/>
              </a:rPr>
              <a:t>Trotski</a:t>
            </a:r>
            <a:r>
              <a:rPr lang="es-ES" dirty="0" smtClean="0">
                <a:latin typeface="Cambria" pitchFamily="18" charset="0"/>
              </a:rPr>
              <a:t> 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(“revolución permanente”</a:t>
            </a:r>
            <a:r>
              <a:rPr lang="es-ES" dirty="0" smtClean="0">
                <a:latin typeface="Cambria" pitchFamily="18" charset="0"/>
              </a:rPr>
              <a:t>) y Stalin 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(“socialismo en un solo país”</a:t>
            </a:r>
            <a:r>
              <a:rPr lang="es-ES" dirty="0" smtClean="0">
                <a:latin typeface="Cambria" pitchFamily="18" charset="0"/>
              </a:rPr>
              <a:t>)</a:t>
            </a:r>
          </a:p>
          <a:p>
            <a:endParaRPr lang="es-ES" dirty="0"/>
          </a:p>
        </p:txBody>
      </p:sp>
      <p:pic>
        <p:nvPicPr>
          <p:cNvPr id="51202" name="Picture 2" descr="http://images4.wikia.nocookie.net/__cb20090814234650/inciclopedia/images/c/ce/Trotsky_sta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43182"/>
            <a:ext cx="514353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EL ESTALINISMO (1929)</a:t>
            </a:r>
            <a:endParaRPr lang="es-ES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A  NIVEL ECONÓMICO: ELIMINACIÓN DE LA PROPIEDAD PRIVADA Y EL PASO A UNA ECONOMÍA PLANIFICADA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s-ES" dirty="0" smtClean="0">
                <a:latin typeface="Cambria" pitchFamily="18" charset="0"/>
              </a:rPr>
              <a:t>Colectivización de la propiedad agraria.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s-ES" dirty="0" smtClean="0">
                <a:latin typeface="Cambria" pitchFamily="18" charset="0"/>
              </a:rPr>
              <a:t>Industrialización: 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Planes quinquenales</a:t>
            </a:r>
            <a:r>
              <a:rPr lang="es-ES" dirty="0" smtClean="0">
                <a:latin typeface="Cambria" pitchFamily="18" charset="0"/>
              </a:rPr>
              <a:t>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s-ES" dirty="0" smtClean="0">
                <a:latin typeface="Cambria" pitchFamily="18" charset="0"/>
              </a:rPr>
              <a:t>Rusia se convertirá en una </a:t>
            </a: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potencia militar</a:t>
            </a:r>
            <a:r>
              <a:rPr lang="es-ES" dirty="0" smtClean="0">
                <a:latin typeface="Cambria" pitchFamily="18" charset="0"/>
              </a:rPr>
              <a:t>.</a:t>
            </a:r>
            <a:endParaRPr lang="es-ES" dirty="0" smtClean="0">
              <a:solidFill>
                <a:srgbClr val="FFFF00"/>
              </a:solidFill>
              <a:latin typeface="Cambria" pitchFamily="18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EL ESTALINISMO (1929)</a:t>
            </a:r>
            <a:endParaRPr lang="es-ES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>
                <a:solidFill>
                  <a:srgbClr val="FFFF00"/>
                </a:solidFill>
                <a:latin typeface="Cambria" pitchFamily="18" charset="0"/>
              </a:rPr>
              <a:t>A  NIVEL POLÍTICO: REGIMEN DICTATORIAL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es-ES" dirty="0" smtClean="0">
                <a:latin typeface="Cambria" pitchFamily="18" charset="0"/>
              </a:rPr>
              <a:t>Supresión de toda oposición.</a:t>
            </a:r>
          </a:p>
          <a:p>
            <a:pPr algn="just">
              <a:buFont typeface="Wingdings 2" pitchFamily="18" charset="2"/>
              <a:buNone/>
            </a:pPr>
            <a:r>
              <a:rPr lang="es-PE" dirty="0" smtClean="0">
                <a:latin typeface="Cambria" pitchFamily="18" charset="0"/>
              </a:rPr>
              <a:t>a)Purgas aplicadas a sus opositores y a sospechosos de traición.</a:t>
            </a:r>
          </a:p>
          <a:p>
            <a:pPr algn="just">
              <a:buFont typeface="Wingdings 2" pitchFamily="18" charset="2"/>
              <a:buNone/>
            </a:pPr>
            <a:r>
              <a:rPr lang="es-PE" dirty="0" smtClean="0">
                <a:latin typeface="Cambria" pitchFamily="18" charset="0"/>
              </a:rPr>
              <a:t>b)Instalación de centros de trabajo forzado (a manera de campos de concentración) en la región de Siberia. Millones de muertos.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es-PE" dirty="0" smtClean="0">
                <a:latin typeface="Cambria" pitchFamily="18" charset="0"/>
              </a:rPr>
              <a:t>Culto a la personalidad.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Mis documentos\Sin título-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3.www.artehistoria.jcyl.es/arte/jpg/REC12902.jpg"/>
          <p:cNvPicPr>
            <a:picLocks noChangeAspect="1" noChangeArrowheads="1"/>
          </p:cNvPicPr>
          <p:nvPr/>
        </p:nvPicPr>
        <p:blipFill rotWithShape="1">
          <a:blip r:embed="rId2"/>
          <a:srcRect b="11612"/>
          <a:stretch/>
        </p:blipFill>
        <p:spPr bwMode="auto">
          <a:xfrm>
            <a:off x="428596" y="785794"/>
            <a:ext cx="3857652" cy="4083366"/>
          </a:xfrm>
          <a:prstGeom prst="rect">
            <a:avLst/>
          </a:prstGeom>
          <a:noFill/>
        </p:spPr>
      </p:pic>
      <p:pic>
        <p:nvPicPr>
          <p:cNvPr id="1030" name="Picture 6" descr="http://www.claseshistoria.com/revolucionrusa/imagenes/%2Bobreros1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14356"/>
            <a:ext cx="4048120" cy="385765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714876" y="4572008"/>
            <a:ext cx="3929090" cy="175432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i="1" dirty="0" smtClean="0">
                <a:latin typeface="Arial" pitchFamily="34" charset="0"/>
                <a:cs typeface="Arial" pitchFamily="34" charset="0"/>
              </a:rPr>
              <a:t>El proletariado industrial era  reducido, poseía una elevada </a:t>
            </a:r>
            <a:r>
              <a:rPr lang="es-E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conciencia de clase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y una alta politización, debido a la difusión de </a:t>
            </a:r>
            <a:r>
              <a:rPr lang="es-ES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ideologías revolucionarias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procedentes de Europa </a:t>
            </a:r>
            <a:endParaRPr lang="es-E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28572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CAMPESINOS RUSOS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57752" y="28572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</a:rPr>
              <a:t>OBREROS RUSOS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65866" y="5013176"/>
            <a:ext cx="3429024" cy="120032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i="1" dirty="0" smtClean="0">
                <a:latin typeface="Arial" pitchFamily="34" charset="0"/>
                <a:cs typeface="Arial" pitchFamily="34" charset="0"/>
              </a:rPr>
              <a:t>El  sector campesino, analfabeto  y sin acceso a la propiedad de la tierra vivía en condiciones deplorables</a:t>
            </a:r>
            <a:endParaRPr lang="es-E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aseshistoria.com/revolucionrusa/imagenes/-inversion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57166"/>
            <a:ext cx="6984776" cy="48720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642910" y="522920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subordinación económica al capital foráneo obligaba al pago de importantes intereses que eran financiados mediante gravosos impuestos, soportados por la parte más frágil de la sociedad rusa, el campesinado.</a:t>
            </a:r>
            <a:endParaRPr lang="es-ES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68326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Una tercera parte de Rusia está sometida a una continua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vigilancia policiaca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; el ejército de policías conocidos y secretos aumenta sin cesar; las prisiones, los lugares de deportación y los calabozos están repletos de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condenados políticos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entre los cuales existen ahora multitud de obreros. La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censura con sus medidas represivas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ha llegado hasta un grado tal que no alcanzó en los peores momentos de los años que siguieron al de 1840. </a:t>
            </a:r>
            <a:b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</a:b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En las ciudades y en los centros industriales se han concentrado las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tropas, que armadas de fusiles se han enviado contra el pueblo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. En algunos puntos ya se han producido choques y matanzas y en otros puntos se preparan, y su crueldad aun será mayor.</a:t>
            </a:r>
            <a:b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</a:b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El resultado de toda esta actividad cruel del gobierno, es que el pueblo agricultor, los cien millones de hombres sobre los cuales está fundada la potencia de Rusia, a pesar de los gastos del Estado que crecen considerablemente, o mejor dicho gracias a este crecimiento del presupuesto, se empobrecen de año en año, de manera que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el hambre ha llegado a ser el estado normal,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 como igualmente el descontento de todas las clases y su hostilidad para el gobierno.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León Tolstoi. Carta al Zar Nicolás II. 16 de enero de 1902.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"/>
              </a:rPr>
              <a:t>  </a:t>
            </a:r>
            <a:r>
              <a:rPr kumimoji="0" lang="es-E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Arriba">
            <a:hlinkClick r:id="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888" y="2563813"/>
            <a:ext cx="142875" cy="10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42918"/>
            <a:ext cx="8858312" cy="75895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skerville Old Face" pitchFamily="18" charset="0"/>
              </a:rPr>
              <a:t>1905: UN PRIMER ENSAYO REVOLUCIONARIO</a:t>
            </a:r>
            <a:endParaRPr lang="es-ES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446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dirty="0" smtClean="0"/>
              <a:t> </a:t>
            </a:r>
            <a:r>
              <a:rPr lang="es-ES" b="1" dirty="0" smtClean="0">
                <a:solidFill>
                  <a:srgbClr val="FFFF00"/>
                </a:solidFill>
              </a:rPr>
              <a:t>CAUSAS:</a:t>
            </a:r>
          </a:p>
          <a:p>
            <a:pPr>
              <a:buFont typeface="Wingdings" pitchFamily="2" charset="2"/>
              <a:buChar char="ü"/>
            </a:pPr>
            <a:endParaRPr lang="es-ES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es-ES" b="1" dirty="0" smtClean="0">
              <a:solidFill>
                <a:srgbClr val="FFFF0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28596" y="2000240"/>
            <a:ext cx="8503920" cy="1143008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Pobreza en las zonas rurales</a:t>
            </a:r>
            <a:r>
              <a:rPr kumimoji="0" lang="es-E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latifundismo y fuertes impuestos sobre la población  campesina.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8596" y="3071810"/>
            <a:ext cx="8503920" cy="150019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Pobreza en las zonas urbanas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 3 millones de obreros trabajan más de 12 horas diarias  con salarios miserables y sin sindicatos que reclamen sus derechos</a:t>
            </a: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28596" y="4143380"/>
            <a:ext cx="8503920" cy="85725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Ausencia de derechos políticos</a:t>
            </a: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28596" y="5000636"/>
            <a:ext cx="8503920" cy="78581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La derrota frente a Japón  </a:t>
            </a: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agudizó los conflictos sociales.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28596" y="5786454"/>
            <a:ext cx="8503920" cy="5446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Masacre en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Petrogrado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: Domingo sangriento.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30" name="Picture 6" descr="http://upload.wikimedia.org/wikipedia/ru/thumb/3/34/%D0%9F%D0%BE%D1%81%D0%B8%D0%B4%D0%B8%D0%BC_%D1%83_%D0%BC%D0%BE%D1%80%D1%8F%2C_%D0%BF%D0%BE%D0%B4%D0%BE%D0%B6%D0%B4%D0%B5%D0%BC_%D0%BF%D0%BE%D0%B3%D0%BE%D0%B4%D1%8B._1904.jpg/800px-%D0%9F%D0%BE%D1%81%D0%B8%D0%B4%D0%B8%D0%BC_%D1%83_%D0%BC%D0%BE%D1%80%D1%8F%2C_%D0%BF%D0%BE%D0%B4%D0%BE%D0%B6%D0%B4%D0%B5%D0%BC_%D0%BF%D0%BE%D0%B3%D0%BE%D0%B4%D1%8B._1904.jpg"/>
          <p:cNvPicPr>
            <a:picLocks noChangeAspect="1" noChangeArrowheads="1"/>
          </p:cNvPicPr>
          <p:nvPr/>
        </p:nvPicPr>
        <p:blipFill>
          <a:blip r:embed="rId2"/>
          <a:srcRect l="3750" t="6281" r="3437" b="5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http://ocw.mit.edu/ans7870/21f/21f.027/throwing_off_asia_01/image/2000_45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1862</Words>
  <Application>Microsoft Office PowerPoint</Application>
  <PresentationFormat>Presentación en pantalla (4:3)</PresentationFormat>
  <Paragraphs>148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Civil</vt:lpstr>
      <vt:lpstr>LA REVOLUCIÓN RUSA DE 1917: UN INTENTO POR CONSTRUIR UN ESTADO COMUNISTA</vt:lpstr>
      <vt:lpstr>EL IMPERIO RUSO A INICIOS DEL SIGLO XX</vt:lpstr>
      <vt:lpstr>Presentación de PowerPoint</vt:lpstr>
      <vt:lpstr>Presentación de PowerPoint</vt:lpstr>
      <vt:lpstr>Presentación de PowerPoint</vt:lpstr>
      <vt:lpstr>Presentación de PowerPoint</vt:lpstr>
      <vt:lpstr>1905: UN PRIMER ENSAYO REVOLUCIONARIO</vt:lpstr>
      <vt:lpstr>Presentación de PowerPoint</vt:lpstr>
      <vt:lpstr>Presentación de PowerPoint</vt:lpstr>
      <vt:lpstr>DOMINGO SANGRIENTO: MÁS DE MIL MANIFESTANTES  FUERON ASESINADOS</vt:lpstr>
      <vt:lpstr>1905: UN PRIMER ENSAYO REVOLUCIONARIO</vt:lpstr>
      <vt:lpstr>Presentación de PowerPoint</vt:lpstr>
      <vt:lpstr>NUEVAS CONDICIONES REVOLUCIONARIAS: RUSIA INGRESA A LA PRIMERA GUERRA MUNDIAL</vt:lpstr>
      <vt:lpstr>MENCHEVIQUES Y BOLCHEVIQUES</vt:lpstr>
      <vt:lpstr>MENCHEVIQUES Y BOLCHEVIQUES</vt:lpstr>
      <vt:lpstr>LA REVOLUCIÓN MENCHEVIQUE (FEBRERO  DE 1917)</vt:lpstr>
      <vt:lpstr>LENIN: EL LÍDER BOLCHEVIQUE</vt:lpstr>
      <vt:lpstr>LENIN: EL LÍDER BOLCHEVIQUE</vt:lpstr>
      <vt:lpstr>LENIN: EL LÍDER BOLCHEVIQUE</vt:lpstr>
      <vt:lpstr>Presentación de PowerPoint</vt:lpstr>
      <vt:lpstr>LA REVOLUCIÓN BOLCHEVIQUE: TODO EL PODER A LOS SOVIETS (OCTUBRE  DE 1917)</vt:lpstr>
      <vt:lpstr>LA REVOLUCIÓN BOLCHEVIQUE: TODO EL PODER A LOS SOVIETS (OCTUBRE  DE 1917)</vt:lpstr>
      <vt:lpstr>Presentación de PowerPoint</vt:lpstr>
      <vt:lpstr>CONTRARREVOLUCIÓN: LA GUERRA CIVIL (1918-1921)</vt:lpstr>
      <vt:lpstr>CONTRARREVOLUCIÓN: LA GUERRA CIVIL (1918-1921)</vt:lpstr>
      <vt:lpstr>CONTRARREVOLUCIÓN: LA GUERRA CIVIL (1918-1921)</vt:lpstr>
      <vt:lpstr>Presentación de PowerPoint</vt:lpstr>
      <vt:lpstr>LA NUEVA POLÍTICA ECONÓMICA (NEP) 1921-1928</vt:lpstr>
      <vt:lpstr>LA NUEVA POLÍTICA ECONÓMICA (NEP) 1921-1928</vt:lpstr>
      <vt:lpstr>LA NUEVA POLÍTICA ECONÓMICA (NEP) 1921-1928</vt:lpstr>
      <vt:lpstr>LA NUEVA POLÍTICA ECONÓMICA (NEP) 1921-1928</vt:lpstr>
      <vt:lpstr>LA NUEVA POLÍTICA ECONÓMICA (NEP) 1921-1928</vt:lpstr>
      <vt:lpstr>Presentación de PowerPoint</vt:lpstr>
      <vt:lpstr>MUERTE DE LENIN (1924)</vt:lpstr>
      <vt:lpstr>EL ESTALINISMO (1929)</vt:lpstr>
      <vt:lpstr>EL ESTALINISMO (1929)</vt:lpstr>
      <vt:lpstr>EL ESTALINISMO (1929)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REVOLUCIÓN RUSA DE 1917: UN INTENTO POR CONSTRUIR UN ESTADO COMUNISTA</dc:title>
  <dc:creator>Jeanet</dc:creator>
  <cp:lastModifiedBy>SALA12SEC</cp:lastModifiedBy>
  <cp:revision>64</cp:revision>
  <dcterms:created xsi:type="dcterms:W3CDTF">2011-06-06T10:34:56Z</dcterms:created>
  <dcterms:modified xsi:type="dcterms:W3CDTF">2012-05-03T14:52:15Z</dcterms:modified>
</cp:coreProperties>
</file>