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0" r:id="rId3"/>
    <p:sldId id="278" r:id="rId4"/>
    <p:sldId id="282" r:id="rId5"/>
    <p:sldId id="256" r:id="rId6"/>
    <p:sldId id="284" r:id="rId7"/>
    <p:sldId id="274" r:id="rId8"/>
    <p:sldId id="277" r:id="rId9"/>
    <p:sldId id="288" r:id="rId10"/>
    <p:sldId id="287" r:id="rId11"/>
    <p:sldId id="268" r:id="rId12"/>
    <p:sldId id="269" r:id="rId13"/>
    <p:sldId id="271" r:id="rId14"/>
    <p:sldId id="270" r:id="rId15"/>
    <p:sldId id="275" r:id="rId16"/>
    <p:sldId id="276" r:id="rId17"/>
    <p:sldId id="273" r:id="rId18"/>
    <p:sldId id="285" r:id="rId19"/>
    <p:sldId id="272" r:id="rId20"/>
    <p:sldId id="266" r:id="rId2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9" d="100"/>
          <a:sy n="89" d="100"/>
        </p:scale>
        <p:origin x="108"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0E10F3AC-C105-4DD8-A641-5148A0739145}" type="datetimeFigureOut">
              <a:rPr lang="es-ES"/>
              <a:pPr>
                <a:defRPr/>
              </a:pPr>
              <a:t>16/04/2012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376D869-D670-4B61-A5AB-CC9CAB89CB71}" type="slidenum">
              <a:rPr lang="es-ES"/>
              <a:pPr>
                <a:defRPr/>
              </a:pPr>
              <a:t>‹Nº›</a:t>
            </a:fld>
            <a:endParaRPr lang="es-ES"/>
          </a:p>
        </p:txBody>
      </p:sp>
    </p:spTree>
    <p:extLst>
      <p:ext uri="{BB962C8B-B14F-4D97-AF65-F5344CB8AC3E}">
        <p14:creationId xmlns="" xmlns:p14="http://schemas.microsoft.com/office/powerpoint/2010/main" val="374889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41ACBA7-47FD-4CA4-AC8F-04199742A3D0}" type="datetimeFigureOut">
              <a:rPr lang="es-ES"/>
              <a:pPr>
                <a:defRPr/>
              </a:pPr>
              <a:t>16/04/2012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B8CF0E7-1910-4A0B-878A-FC4ED5A83A1B}" type="slidenum">
              <a:rPr lang="es-ES"/>
              <a:pPr>
                <a:defRPr/>
              </a:pPr>
              <a:t>‹Nº›</a:t>
            </a:fld>
            <a:endParaRPr lang="es-ES"/>
          </a:p>
        </p:txBody>
      </p:sp>
    </p:spTree>
    <p:extLst>
      <p:ext uri="{BB962C8B-B14F-4D97-AF65-F5344CB8AC3E}">
        <p14:creationId xmlns="" xmlns:p14="http://schemas.microsoft.com/office/powerpoint/2010/main" val="263823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3E81FA0-8899-4446-9D2E-F144E0FC2A3F}" type="datetimeFigureOut">
              <a:rPr lang="es-ES"/>
              <a:pPr>
                <a:defRPr/>
              </a:pPr>
              <a:t>16/04/2012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E1351B0-C4A2-49E5-91D8-F3377A76FB56}" type="slidenum">
              <a:rPr lang="es-ES"/>
              <a:pPr>
                <a:defRPr/>
              </a:pPr>
              <a:t>‹Nº›</a:t>
            </a:fld>
            <a:endParaRPr lang="es-ES"/>
          </a:p>
        </p:txBody>
      </p:sp>
    </p:spTree>
    <p:extLst>
      <p:ext uri="{BB962C8B-B14F-4D97-AF65-F5344CB8AC3E}">
        <p14:creationId xmlns="" xmlns:p14="http://schemas.microsoft.com/office/powerpoint/2010/main" val="28322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41D4D93-717D-4C39-A05E-08AEBA143742}" type="datetimeFigureOut">
              <a:rPr lang="es-ES"/>
              <a:pPr>
                <a:defRPr/>
              </a:pPr>
              <a:t>16/04/2012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BA740C1-09DC-4889-9F0A-F82DBDCB887A}" type="slidenum">
              <a:rPr lang="es-ES"/>
              <a:pPr>
                <a:defRPr/>
              </a:pPr>
              <a:t>‹Nº›</a:t>
            </a:fld>
            <a:endParaRPr lang="es-ES"/>
          </a:p>
        </p:txBody>
      </p:sp>
    </p:spTree>
    <p:extLst>
      <p:ext uri="{BB962C8B-B14F-4D97-AF65-F5344CB8AC3E}">
        <p14:creationId xmlns="" xmlns:p14="http://schemas.microsoft.com/office/powerpoint/2010/main" val="286479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7289E7D-F264-43C0-89BC-21C5B48566B4}" type="datetimeFigureOut">
              <a:rPr lang="es-ES"/>
              <a:pPr>
                <a:defRPr/>
              </a:pPr>
              <a:t>16/04/2012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450EF80-BA38-4B2A-9A92-8D8BEDB9414A}" type="slidenum">
              <a:rPr lang="es-ES"/>
              <a:pPr>
                <a:defRPr/>
              </a:pPr>
              <a:t>‹Nº›</a:t>
            </a:fld>
            <a:endParaRPr lang="es-ES"/>
          </a:p>
        </p:txBody>
      </p:sp>
    </p:spTree>
    <p:extLst>
      <p:ext uri="{BB962C8B-B14F-4D97-AF65-F5344CB8AC3E}">
        <p14:creationId xmlns="" xmlns:p14="http://schemas.microsoft.com/office/powerpoint/2010/main" val="116721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3B682F8-0ED8-46D7-B868-EE4530A375B3}" type="datetimeFigureOut">
              <a:rPr lang="es-ES"/>
              <a:pPr>
                <a:defRPr/>
              </a:pPr>
              <a:t>16/04/2012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C6313B7-EEFE-4052-96B2-C4423563AA57}" type="slidenum">
              <a:rPr lang="es-ES"/>
              <a:pPr>
                <a:defRPr/>
              </a:pPr>
              <a:t>‹Nº›</a:t>
            </a:fld>
            <a:endParaRPr lang="es-ES"/>
          </a:p>
        </p:txBody>
      </p:sp>
    </p:spTree>
    <p:extLst>
      <p:ext uri="{BB962C8B-B14F-4D97-AF65-F5344CB8AC3E}">
        <p14:creationId xmlns="" xmlns:p14="http://schemas.microsoft.com/office/powerpoint/2010/main" val="265537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67A6BAA3-BACA-4EC7-BC65-1DC83EAD64ED}" type="datetimeFigureOut">
              <a:rPr lang="es-ES"/>
              <a:pPr>
                <a:defRPr/>
              </a:pPr>
              <a:t>16/04/2012</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FDA2ED83-9006-4F48-B201-A3BB0C661634}" type="slidenum">
              <a:rPr lang="es-ES"/>
              <a:pPr>
                <a:defRPr/>
              </a:pPr>
              <a:t>‹Nº›</a:t>
            </a:fld>
            <a:endParaRPr lang="es-ES"/>
          </a:p>
        </p:txBody>
      </p:sp>
    </p:spTree>
    <p:extLst>
      <p:ext uri="{BB962C8B-B14F-4D97-AF65-F5344CB8AC3E}">
        <p14:creationId xmlns="" xmlns:p14="http://schemas.microsoft.com/office/powerpoint/2010/main" val="407179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FE69F36-B335-434D-AC17-2CE40505F411}" type="datetimeFigureOut">
              <a:rPr lang="es-ES"/>
              <a:pPr>
                <a:defRPr/>
              </a:pPr>
              <a:t>16/04/2012</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6375C2CF-8743-42B1-BDE7-B127E92E6FEB}" type="slidenum">
              <a:rPr lang="es-ES"/>
              <a:pPr>
                <a:defRPr/>
              </a:pPr>
              <a:t>‹Nº›</a:t>
            </a:fld>
            <a:endParaRPr lang="es-ES"/>
          </a:p>
        </p:txBody>
      </p:sp>
    </p:spTree>
    <p:extLst>
      <p:ext uri="{BB962C8B-B14F-4D97-AF65-F5344CB8AC3E}">
        <p14:creationId xmlns="" xmlns:p14="http://schemas.microsoft.com/office/powerpoint/2010/main" val="264201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AAE7BDE-F114-4A84-BBB1-74452A7EB414}" type="datetimeFigureOut">
              <a:rPr lang="es-ES"/>
              <a:pPr>
                <a:defRPr/>
              </a:pPr>
              <a:t>16/04/2012</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8857BCA-F083-4B01-ABB5-DA3815FFC188}" type="slidenum">
              <a:rPr lang="es-ES"/>
              <a:pPr>
                <a:defRPr/>
              </a:pPr>
              <a:t>‹Nº›</a:t>
            </a:fld>
            <a:endParaRPr lang="es-ES"/>
          </a:p>
        </p:txBody>
      </p:sp>
    </p:spTree>
    <p:extLst>
      <p:ext uri="{BB962C8B-B14F-4D97-AF65-F5344CB8AC3E}">
        <p14:creationId xmlns="" xmlns:p14="http://schemas.microsoft.com/office/powerpoint/2010/main" val="421673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3AB7983-D6E6-414F-B345-3318AB3188CF}" type="datetimeFigureOut">
              <a:rPr lang="es-ES"/>
              <a:pPr>
                <a:defRPr/>
              </a:pPr>
              <a:t>16/04/2012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C5C90F4-4D14-497A-8FF2-5DB908241883}" type="slidenum">
              <a:rPr lang="es-ES"/>
              <a:pPr>
                <a:defRPr/>
              </a:pPr>
              <a:t>‹Nº›</a:t>
            </a:fld>
            <a:endParaRPr lang="es-ES"/>
          </a:p>
        </p:txBody>
      </p:sp>
    </p:spTree>
    <p:extLst>
      <p:ext uri="{BB962C8B-B14F-4D97-AF65-F5344CB8AC3E}">
        <p14:creationId xmlns="" xmlns:p14="http://schemas.microsoft.com/office/powerpoint/2010/main" val="202799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95E1768-1A52-4A84-8E7A-217E57EB11A7}" type="datetimeFigureOut">
              <a:rPr lang="es-ES"/>
              <a:pPr>
                <a:defRPr/>
              </a:pPr>
              <a:t>16/04/2012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1273490-AD3A-4DAC-A3C8-5BC2EA30787C}" type="slidenum">
              <a:rPr lang="es-ES"/>
              <a:pPr>
                <a:defRPr/>
              </a:pPr>
              <a:t>‹Nº›</a:t>
            </a:fld>
            <a:endParaRPr lang="es-ES"/>
          </a:p>
        </p:txBody>
      </p:sp>
    </p:spTree>
    <p:extLst>
      <p:ext uri="{BB962C8B-B14F-4D97-AF65-F5344CB8AC3E}">
        <p14:creationId xmlns="" xmlns:p14="http://schemas.microsoft.com/office/powerpoint/2010/main" val="355288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FD7F42D-0F20-47C7-BFFD-C02418D75319}" type="datetimeFigureOut">
              <a:rPr lang="es-ES"/>
              <a:pPr>
                <a:defRPr/>
              </a:pPr>
              <a:t>16/04/2012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9ADA9E8-DFFC-40EC-8941-138EEE5336C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p:txBody>
          <a:bodyPr/>
          <a:lstStyle/>
          <a:p>
            <a:pPr eaLnBrk="1" hangingPunct="1"/>
            <a:endParaRPr lang="es-PE" smtClean="0"/>
          </a:p>
        </p:txBody>
      </p:sp>
      <p:sp>
        <p:nvSpPr>
          <p:cNvPr id="2051" name="2 Marcador de contenido"/>
          <p:cNvSpPr>
            <a:spLocks noGrp="1"/>
          </p:cNvSpPr>
          <p:nvPr>
            <p:ph idx="1"/>
          </p:nvPr>
        </p:nvSpPr>
        <p:spPr/>
        <p:txBody>
          <a:bodyPr/>
          <a:lstStyle/>
          <a:p>
            <a:pPr eaLnBrk="1" hangingPunct="1"/>
            <a:endParaRPr lang="es-PE" smtClean="0"/>
          </a:p>
        </p:txBody>
      </p:sp>
      <p:pic>
        <p:nvPicPr>
          <p:cNvPr id="2" name="Picture 2" descr="http://mycmdline.files.wordpress.com/2010/01/avatar2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CuadroTexto"/>
          <p:cNvSpPr txBox="1">
            <a:spLocks noChangeArrowheads="1"/>
          </p:cNvSpPr>
          <p:nvPr/>
        </p:nvSpPr>
        <p:spPr bwMode="auto">
          <a:xfrm>
            <a:off x="1331913" y="6308725"/>
            <a:ext cx="69119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PE" sz="2800" b="1">
                <a:solidFill>
                  <a:srgbClr val="FF0000"/>
                </a:solidFill>
                <a:latin typeface="Calibri" pitchFamily="34" charset="0"/>
              </a:rPr>
              <a:t>¿CUÁL ES EL ARGUMENTO DE LA PELÍCULA?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0" y="228600"/>
            <a:ext cx="9144000" cy="990600"/>
          </a:xfrm>
        </p:spPr>
        <p:txBody>
          <a:bodyPr rtlCol="0">
            <a:normAutofit fontScale="90000"/>
          </a:bodyPr>
          <a:lstStyle/>
          <a:p>
            <a:pPr eaLnBrk="1" fontAlgn="auto" hangingPunct="1">
              <a:spcAft>
                <a:spcPts val="0"/>
              </a:spcAft>
              <a:defRPr/>
            </a:pPr>
            <a:r>
              <a:rPr lang="es-PE" sz="4000" b="1" dirty="0" smtClean="0">
                <a:solidFill>
                  <a:srgbClr val="FF0000"/>
                </a:solidFill>
                <a:latin typeface="Arial Rounded MT Bold" pitchFamily="34" charset="0"/>
              </a:rPr>
              <a:t>IMPERIALISMO: FACTORES ECONÓMICOS</a:t>
            </a:r>
          </a:p>
        </p:txBody>
      </p:sp>
      <p:sp>
        <p:nvSpPr>
          <p:cNvPr id="17411" name="2 Marcador de contenido"/>
          <p:cNvSpPr>
            <a:spLocks noGrp="1"/>
          </p:cNvSpPr>
          <p:nvPr>
            <p:ph sz="quarter" idx="1"/>
          </p:nvPr>
        </p:nvSpPr>
        <p:spPr>
          <a:xfrm>
            <a:off x="0" y="1500188"/>
            <a:ext cx="5003800" cy="5086350"/>
          </a:xfrm>
        </p:spPr>
        <p:txBody>
          <a:bodyPr rtlCol="0">
            <a:normAutofit lnSpcReduction="10000"/>
          </a:bodyPr>
          <a:lstStyle/>
          <a:p>
            <a:pPr algn="just" eaLnBrk="1" fontAlgn="auto" hangingPunct="1">
              <a:spcAft>
                <a:spcPts val="0"/>
              </a:spcAft>
              <a:buFont typeface="Arial" pitchFamily="34" charset="0"/>
              <a:buChar char="•"/>
              <a:defRPr/>
            </a:pPr>
            <a:r>
              <a:rPr lang="es-PE" sz="2800" dirty="0" smtClean="0"/>
              <a:t>La exploración y conquista de zonas donde conseguir </a:t>
            </a:r>
            <a:r>
              <a:rPr lang="es-PE" sz="2800" b="1" dirty="0" smtClean="0">
                <a:solidFill>
                  <a:srgbClr val="FF0000"/>
                </a:solidFill>
              </a:rPr>
              <a:t>materias primas</a:t>
            </a:r>
            <a:r>
              <a:rPr lang="es-PE" sz="2800" dirty="0" smtClean="0">
                <a:solidFill>
                  <a:srgbClr val="FF0000"/>
                </a:solidFill>
              </a:rPr>
              <a:t> </a:t>
            </a:r>
            <a:r>
              <a:rPr lang="es-PE" sz="2800" dirty="0" smtClean="0"/>
              <a:t>abundantes y baratas. </a:t>
            </a:r>
          </a:p>
          <a:p>
            <a:pPr algn="just" eaLnBrk="1" fontAlgn="auto" hangingPunct="1">
              <a:spcAft>
                <a:spcPts val="0"/>
              </a:spcAft>
              <a:buFont typeface="Arial" pitchFamily="34" charset="0"/>
              <a:buChar char="•"/>
              <a:defRPr/>
            </a:pPr>
            <a:r>
              <a:rPr lang="es-PE" sz="2800" dirty="0" smtClean="0"/>
              <a:t>El control de espacios donde establecer </a:t>
            </a:r>
            <a:r>
              <a:rPr lang="es-PE" sz="2800" b="1" dirty="0" smtClean="0">
                <a:solidFill>
                  <a:srgbClr val="FF0000"/>
                </a:solidFill>
              </a:rPr>
              <a:t>mercados</a:t>
            </a:r>
            <a:r>
              <a:rPr lang="es-PE" sz="2800" dirty="0" smtClean="0"/>
              <a:t> que asegurasen la colocación de los productos industriales.</a:t>
            </a:r>
          </a:p>
          <a:p>
            <a:pPr algn="just" eaLnBrk="1" fontAlgn="auto" hangingPunct="1">
              <a:spcAft>
                <a:spcPts val="0"/>
              </a:spcAft>
              <a:buFont typeface="Arial" pitchFamily="34" charset="0"/>
              <a:buChar char="•"/>
              <a:defRPr/>
            </a:pPr>
            <a:r>
              <a:rPr lang="es-PE" sz="2800" dirty="0" smtClean="0"/>
              <a:t>La búsqueda de nuevos territorios donde invertir el exceso de </a:t>
            </a:r>
            <a:r>
              <a:rPr lang="es-PE" sz="2800" b="1" dirty="0" smtClean="0">
                <a:solidFill>
                  <a:srgbClr val="FF0000"/>
                </a:solidFill>
              </a:rPr>
              <a:t>capitales</a:t>
            </a:r>
            <a:r>
              <a:rPr lang="es-PE" sz="2800" dirty="0" smtClean="0"/>
              <a:t> acumulados.</a:t>
            </a:r>
          </a:p>
        </p:txBody>
      </p:sp>
      <p:pic>
        <p:nvPicPr>
          <p:cNvPr id="17412" name="Picture 6" descr="http://distefanoster.files.wordpress.com/2008/04/imperialismo-caricatur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86375" y="1643063"/>
            <a:ext cx="3690938" cy="494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Effect transition="in" filter="barn(inVertical)">
                                      <p:cBhvr>
                                        <p:cTn id="13" dur="500"/>
                                        <p:tgtEl>
                                          <p:spTgt spid="174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Effect transition="in" filter="barn(inVertical)">
                                      <p:cBhvr>
                                        <p:cTn id="18" dur="500"/>
                                        <p:tgtEl>
                                          <p:spTgt spid="174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7411">
                                            <p:txEl>
                                              <p:pRg st="2" end="2"/>
                                            </p:txEl>
                                          </p:spTgt>
                                        </p:tgtEl>
                                        <p:attrNameLst>
                                          <p:attrName>style.visibility</p:attrName>
                                        </p:attrNameLst>
                                      </p:cBhvr>
                                      <p:to>
                                        <p:strVal val="visible"/>
                                      </p:to>
                                    </p:set>
                                    <p:animEffect transition="in" filter="barn(inVertical)">
                                      <p:cBhvr>
                                        <p:cTn id="23"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0" y="228600"/>
            <a:ext cx="9144000" cy="990600"/>
          </a:xfrm>
        </p:spPr>
        <p:txBody>
          <a:bodyPr rtlCol="0">
            <a:normAutofit fontScale="90000"/>
          </a:bodyPr>
          <a:lstStyle/>
          <a:p>
            <a:pPr eaLnBrk="1" fontAlgn="auto" hangingPunct="1">
              <a:spcAft>
                <a:spcPts val="0"/>
              </a:spcAft>
              <a:defRPr/>
            </a:pPr>
            <a:r>
              <a:rPr lang="es-PE" sz="4000" b="1" dirty="0" smtClean="0">
                <a:solidFill>
                  <a:srgbClr val="FF0000"/>
                </a:solidFill>
                <a:latin typeface="Arial Rounded MT Bold" pitchFamily="34" charset="0"/>
              </a:rPr>
              <a:t>IMPERIALISMO: FACTORES ECONÓMICOS</a:t>
            </a:r>
          </a:p>
        </p:txBody>
      </p:sp>
      <p:sp>
        <p:nvSpPr>
          <p:cNvPr id="18435" name="2 Marcador de contenido"/>
          <p:cNvSpPr>
            <a:spLocks noGrp="1"/>
          </p:cNvSpPr>
          <p:nvPr>
            <p:ph sz="quarter" idx="1"/>
          </p:nvPr>
        </p:nvSpPr>
        <p:spPr>
          <a:xfrm>
            <a:off x="179388" y="1412875"/>
            <a:ext cx="4464050" cy="5040313"/>
          </a:xfrm>
        </p:spPr>
        <p:txBody>
          <a:bodyPr/>
          <a:lstStyle/>
          <a:p>
            <a:pPr algn="just" eaLnBrk="1" hangingPunct="1"/>
            <a:r>
              <a:rPr lang="es-PE" smtClean="0"/>
              <a:t>La utilización de una mano de obra</a:t>
            </a:r>
            <a:r>
              <a:rPr lang="es-PE" b="1" smtClean="0"/>
              <a:t> </a:t>
            </a:r>
            <a:r>
              <a:rPr lang="es-PE" b="1" smtClean="0">
                <a:solidFill>
                  <a:srgbClr val="FF0000"/>
                </a:solidFill>
              </a:rPr>
              <a:t>no cualificada y barata</a:t>
            </a:r>
            <a:r>
              <a:rPr lang="es-PE" smtClean="0">
                <a:solidFill>
                  <a:srgbClr val="FF0000"/>
                </a:solidFill>
              </a:rPr>
              <a:t> </a:t>
            </a:r>
            <a:r>
              <a:rPr lang="es-PE" smtClean="0"/>
              <a:t>(en su mayoría, esclava), que redujo los costos de extracción de las materias primas y contribuyó al éxito de la agricultura de plantación.</a:t>
            </a:r>
          </a:p>
        </p:txBody>
      </p:sp>
      <p:pic>
        <p:nvPicPr>
          <p:cNvPr id="13316"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06963" y="1412875"/>
            <a:ext cx="3986212" cy="511175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arn(inVertical)">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s-PE" sz="4000" b="1" dirty="0" smtClean="0">
                <a:solidFill>
                  <a:srgbClr val="FF0000"/>
                </a:solidFill>
                <a:latin typeface="Arial Rounded MT Bold" pitchFamily="34" charset="0"/>
              </a:rPr>
              <a:t>IMPERIALISMO: FACTORES POLÍTICOS</a:t>
            </a:r>
          </a:p>
        </p:txBody>
      </p:sp>
      <p:sp>
        <p:nvSpPr>
          <p:cNvPr id="20483" name="2 Marcador de contenido"/>
          <p:cNvSpPr>
            <a:spLocks noGrp="1"/>
          </p:cNvSpPr>
          <p:nvPr>
            <p:ph sz="quarter" idx="1"/>
          </p:nvPr>
        </p:nvSpPr>
        <p:spPr>
          <a:xfrm>
            <a:off x="133350" y="1331913"/>
            <a:ext cx="4751388" cy="3609975"/>
          </a:xfrm>
        </p:spPr>
        <p:txBody>
          <a:bodyPr/>
          <a:lstStyle/>
          <a:p>
            <a:pPr algn="just" eaLnBrk="1" hangingPunct="1">
              <a:spcBef>
                <a:spcPct val="0"/>
              </a:spcBef>
            </a:pPr>
            <a:r>
              <a:rPr lang="es-PE" sz="2800" smtClean="0"/>
              <a:t>Las potencias ambicionaban alcanzar la </a:t>
            </a:r>
            <a:r>
              <a:rPr lang="es-PE" sz="2800" b="1" smtClean="0">
                <a:solidFill>
                  <a:srgbClr val="FF0000"/>
                </a:solidFill>
              </a:rPr>
              <a:t>hegemonía</a:t>
            </a:r>
            <a:r>
              <a:rPr lang="es-PE" sz="2800" smtClean="0"/>
              <a:t> mediante el </a:t>
            </a:r>
            <a:r>
              <a:rPr lang="es-PE" sz="2800" b="1" smtClean="0">
                <a:solidFill>
                  <a:srgbClr val="FF0000"/>
                </a:solidFill>
              </a:rPr>
              <a:t>control </a:t>
            </a:r>
            <a:r>
              <a:rPr lang="es-PE" sz="2800" smtClean="0"/>
              <a:t>comercial y militar de las rutas marítimas y terrestres, así obstaculizaban la expansión de sus rivales.</a:t>
            </a:r>
          </a:p>
        </p:txBody>
      </p:sp>
      <p:pic>
        <p:nvPicPr>
          <p:cNvPr id="20484" name="Picture 4"/>
          <p:cNvPicPr>
            <a:picLocks noChangeAspect="1" noChangeArrowheads="1"/>
          </p:cNvPicPr>
          <p:nvPr/>
        </p:nvPicPr>
        <p:blipFill>
          <a:blip r:embed="rId2">
            <a:extLst>
              <a:ext uri="{28A0092B-C50C-407E-A947-70E740481C1C}">
                <a14:useLocalDpi xmlns="" xmlns:a14="http://schemas.microsoft.com/office/drawing/2010/main" val="0"/>
              </a:ext>
            </a:extLst>
          </a:blip>
          <a:srcRect l="34532" r="899" b="3812"/>
          <a:stretch>
            <a:fillRect/>
          </a:stretch>
        </p:blipFill>
        <p:spPr bwMode="auto">
          <a:xfrm>
            <a:off x="5003800" y="1341438"/>
            <a:ext cx="3849688" cy="5256212"/>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0485" name="8 Rectángulo"/>
          <p:cNvSpPr>
            <a:spLocks noChangeArrowheads="1"/>
          </p:cNvSpPr>
          <p:nvPr/>
        </p:nvSpPr>
        <p:spPr bwMode="auto">
          <a:xfrm>
            <a:off x="250825" y="4965700"/>
            <a:ext cx="4572000"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s-PE" sz="2000" b="1">
                <a:solidFill>
                  <a:srgbClr val="FF0000"/>
                </a:solidFill>
                <a:latin typeface="Sylfaen" pitchFamily="18" charset="0"/>
              </a:rPr>
              <a:t>ESTA POLÍTICA ALIMENTÓ INCONTABLES EPISODIOS DE TENSIÓN Y CONFLICTO QUE CONSTITUYERON EL PRELUDIO DE LA PRIMERA GUERRA MUNDIAL.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anim calcmode="lin" valueType="num">
                                      <p:cBhvr>
                                        <p:cTn id="8" dur="2000" fill="hold"/>
                                        <p:tgtEl>
                                          <p:spTgt spid="20484"/>
                                        </p:tgtEl>
                                        <p:attrNameLst>
                                          <p:attrName>ppt_w</p:attrName>
                                        </p:attrNameLst>
                                      </p:cBhvr>
                                      <p:tavLst>
                                        <p:tav tm="0" fmla="#ppt_w*sin(2.5*pi*$)">
                                          <p:val>
                                            <p:fltVal val="0"/>
                                          </p:val>
                                        </p:tav>
                                        <p:tav tm="100000">
                                          <p:val>
                                            <p:fltVal val="1"/>
                                          </p:val>
                                        </p:tav>
                                      </p:tavLst>
                                    </p:anim>
                                    <p:anim calcmode="lin" valueType="num">
                                      <p:cBhvr>
                                        <p:cTn id="9" dur="2000" fill="hold"/>
                                        <p:tgtEl>
                                          <p:spTgt spid="2048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 calcmode="lin" valueType="num">
                                      <p:cBhvr additive="base">
                                        <p:cTn id="14"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20485">
                                            <p:txEl>
                                              <p:pRg st="0" end="0"/>
                                            </p:txEl>
                                          </p:spTgt>
                                        </p:tgtEl>
                                        <p:attrNameLst>
                                          <p:attrName>style.visibility</p:attrName>
                                        </p:attrNameLst>
                                      </p:cBhvr>
                                      <p:to>
                                        <p:strVal val="visible"/>
                                      </p:to>
                                    </p:set>
                                    <p:animEffect transition="in" filter="wipe(down)">
                                      <p:cBhvr>
                                        <p:cTn id="20" dur="580">
                                          <p:stCondLst>
                                            <p:cond delay="0"/>
                                          </p:stCondLst>
                                        </p:cTn>
                                        <p:tgtEl>
                                          <p:spTgt spid="20485">
                                            <p:txEl>
                                              <p:pRg st="0" end="0"/>
                                            </p:txEl>
                                          </p:spTgt>
                                        </p:tgtEl>
                                      </p:cBhvr>
                                    </p:animEffect>
                                    <p:anim calcmode="lin" valueType="num">
                                      <p:cBhvr>
                                        <p:cTn id="21" dur="1822" tmFilter="0,0; 0.14,0.36; 0.43,0.73; 0.71,0.91; 1.0,1.0">
                                          <p:stCondLst>
                                            <p:cond delay="0"/>
                                          </p:stCondLst>
                                        </p:cTn>
                                        <p:tgtEl>
                                          <p:spTgt spid="20485">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20485">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20485">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20485">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20485">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20485">
                                            <p:txEl>
                                              <p:pRg st="0" end="0"/>
                                            </p:txEl>
                                          </p:spTgt>
                                        </p:tgtEl>
                                      </p:cBhvr>
                                      <p:to x="100000" y="60000"/>
                                    </p:animScale>
                                    <p:animScale>
                                      <p:cBhvr>
                                        <p:cTn id="27" dur="166" decel="50000">
                                          <p:stCondLst>
                                            <p:cond delay="676"/>
                                          </p:stCondLst>
                                        </p:cTn>
                                        <p:tgtEl>
                                          <p:spTgt spid="20485">
                                            <p:txEl>
                                              <p:pRg st="0" end="0"/>
                                            </p:txEl>
                                          </p:spTgt>
                                        </p:tgtEl>
                                      </p:cBhvr>
                                      <p:to x="100000" y="100000"/>
                                    </p:animScale>
                                    <p:animScale>
                                      <p:cBhvr>
                                        <p:cTn id="28" dur="26">
                                          <p:stCondLst>
                                            <p:cond delay="1312"/>
                                          </p:stCondLst>
                                        </p:cTn>
                                        <p:tgtEl>
                                          <p:spTgt spid="20485">
                                            <p:txEl>
                                              <p:pRg st="0" end="0"/>
                                            </p:txEl>
                                          </p:spTgt>
                                        </p:tgtEl>
                                      </p:cBhvr>
                                      <p:to x="100000" y="80000"/>
                                    </p:animScale>
                                    <p:animScale>
                                      <p:cBhvr>
                                        <p:cTn id="29" dur="166" decel="50000">
                                          <p:stCondLst>
                                            <p:cond delay="1338"/>
                                          </p:stCondLst>
                                        </p:cTn>
                                        <p:tgtEl>
                                          <p:spTgt spid="20485">
                                            <p:txEl>
                                              <p:pRg st="0" end="0"/>
                                            </p:txEl>
                                          </p:spTgt>
                                        </p:tgtEl>
                                      </p:cBhvr>
                                      <p:to x="100000" y="100000"/>
                                    </p:animScale>
                                    <p:animScale>
                                      <p:cBhvr>
                                        <p:cTn id="30" dur="26">
                                          <p:stCondLst>
                                            <p:cond delay="1642"/>
                                          </p:stCondLst>
                                        </p:cTn>
                                        <p:tgtEl>
                                          <p:spTgt spid="20485">
                                            <p:txEl>
                                              <p:pRg st="0" end="0"/>
                                            </p:txEl>
                                          </p:spTgt>
                                        </p:tgtEl>
                                      </p:cBhvr>
                                      <p:to x="100000" y="90000"/>
                                    </p:animScale>
                                    <p:animScale>
                                      <p:cBhvr>
                                        <p:cTn id="31" dur="166" decel="50000">
                                          <p:stCondLst>
                                            <p:cond delay="1668"/>
                                          </p:stCondLst>
                                        </p:cTn>
                                        <p:tgtEl>
                                          <p:spTgt spid="20485">
                                            <p:txEl>
                                              <p:pRg st="0" end="0"/>
                                            </p:txEl>
                                          </p:spTgt>
                                        </p:tgtEl>
                                      </p:cBhvr>
                                      <p:to x="100000" y="100000"/>
                                    </p:animScale>
                                    <p:animScale>
                                      <p:cBhvr>
                                        <p:cTn id="32" dur="26">
                                          <p:stCondLst>
                                            <p:cond delay="1808"/>
                                          </p:stCondLst>
                                        </p:cTn>
                                        <p:tgtEl>
                                          <p:spTgt spid="20485">
                                            <p:txEl>
                                              <p:pRg st="0" end="0"/>
                                            </p:txEl>
                                          </p:spTgt>
                                        </p:tgtEl>
                                      </p:cBhvr>
                                      <p:to x="100000" y="95000"/>
                                    </p:animScale>
                                    <p:animScale>
                                      <p:cBhvr>
                                        <p:cTn id="33" dur="166" decel="50000">
                                          <p:stCondLst>
                                            <p:cond delay="1834"/>
                                          </p:stCondLst>
                                        </p:cTn>
                                        <p:tgtEl>
                                          <p:spTgt spid="2048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3 Rectángulo"/>
          <p:cNvSpPr>
            <a:spLocks noChangeArrowheads="1"/>
          </p:cNvSpPr>
          <p:nvPr/>
        </p:nvSpPr>
        <p:spPr bwMode="auto">
          <a:xfrm>
            <a:off x="142875" y="0"/>
            <a:ext cx="8858250" cy="6278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s-ES">
              <a:latin typeface="Calibri" pitchFamily="34" charset="0"/>
            </a:endParaRPr>
          </a:p>
          <a:p>
            <a:pPr algn="ctr"/>
            <a:r>
              <a:rPr lang="es-ES" sz="3200" b="1">
                <a:latin typeface="Arial Narrow" pitchFamily="34" charset="0"/>
              </a:rPr>
              <a:t>Carta de Cecil Rhodes (uno de los promotores del imperio británico), sobre la importancia de colonizar, en 1895. </a:t>
            </a:r>
          </a:p>
          <a:p>
            <a:pPr algn="just"/>
            <a:r>
              <a:rPr lang="es-ES" sz="3200" i="1">
                <a:latin typeface="Monotype Corsiva" pitchFamily="66" charset="0"/>
              </a:rPr>
              <a:t>“Estaba ayer en el East End y asistí a una reunión de parados. Escuché fuertes discusiones. No se oía más que un grito: "pan, pan". Cuando regresé a mi casa me sentí todavía más convencido de la importancia del imperialismo (...). Para salvar a los cuarenta millones de habitantes del Reino Unido de una mortífera guerra civil, nosotros, </a:t>
            </a:r>
            <a:r>
              <a:rPr lang="es-ES" sz="3200" i="1">
                <a:solidFill>
                  <a:srgbClr val="FF0000"/>
                </a:solidFill>
                <a:latin typeface="Monotype Corsiva" pitchFamily="66" charset="0"/>
              </a:rPr>
              <a:t>los colonizadores, debemos conquistar nuevas tierras para instalar en ellas el excedente de nuestra población y encontrar nuevas salidas a los productos de nuestras fábricas</a:t>
            </a:r>
            <a:r>
              <a:rPr lang="es-ES" sz="3200" i="1">
                <a:latin typeface="Monotype Corsiva" pitchFamily="66" charset="0"/>
              </a:rPr>
              <a:t>”.</a:t>
            </a:r>
            <a:endParaRPr lang="es-ES" sz="320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2000"/>
                                        <p:tgtEl>
                                          <p:spTgt spid="22531">
                                            <p:txEl>
                                              <p:pRg st="1" end="1"/>
                                            </p:txEl>
                                          </p:spTgt>
                                        </p:tgtEl>
                                      </p:cBhvr>
                                    </p:animEffect>
                                    <p:anim calcmode="lin" valueType="num">
                                      <p:cBhvr>
                                        <p:cTn id="8" dur="2000" fill="hold"/>
                                        <p:tgtEl>
                                          <p:spTgt spid="22531">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22531">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2000"/>
                                        <p:tgtEl>
                                          <p:spTgt spid="22531">
                                            <p:txEl>
                                              <p:pRg st="2" end="2"/>
                                            </p:txEl>
                                          </p:spTgt>
                                        </p:tgtEl>
                                      </p:cBhvr>
                                    </p:animEffect>
                                    <p:anim calcmode="lin" valueType="num">
                                      <p:cBhvr>
                                        <p:cTn id="13" dur="2000" fill="hold"/>
                                        <p:tgtEl>
                                          <p:spTgt spid="22531">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253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0" y="228600"/>
            <a:ext cx="9144000" cy="990600"/>
          </a:xfrm>
        </p:spPr>
        <p:txBody>
          <a:bodyPr rtlCol="0">
            <a:normAutofit fontScale="90000"/>
          </a:bodyPr>
          <a:lstStyle/>
          <a:p>
            <a:pPr eaLnBrk="1" fontAlgn="auto" hangingPunct="1">
              <a:spcAft>
                <a:spcPts val="0"/>
              </a:spcAft>
              <a:defRPr/>
            </a:pPr>
            <a:r>
              <a:rPr lang="es-PE" sz="3600" b="1" dirty="0" smtClean="0">
                <a:solidFill>
                  <a:srgbClr val="FF0000"/>
                </a:solidFill>
                <a:latin typeface="Arial Rounded MT Bold" pitchFamily="34" charset="0"/>
              </a:rPr>
              <a:t>IMPERIALISMO: FACTORES DEMOGRÁFICOS</a:t>
            </a:r>
          </a:p>
        </p:txBody>
      </p:sp>
      <p:sp>
        <p:nvSpPr>
          <p:cNvPr id="21507" name="2 Marcador de contenido"/>
          <p:cNvSpPr>
            <a:spLocks noGrp="1"/>
          </p:cNvSpPr>
          <p:nvPr>
            <p:ph sz="quarter" idx="1"/>
          </p:nvPr>
        </p:nvSpPr>
        <p:spPr>
          <a:xfrm>
            <a:off x="323850" y="1268413"/>
            <a:ext cx="8351838" cy="2398712"/>
          </a:xfrm>
        </p:spPr>
        <p:txBody>
          <a:bodyPr rtlCol="0">
            <a:normAutofit fontScale="92500" lnSpcReduction="20000"/>
          </a:bodyPr>
          <a:lstStyle/>
          <a:p>
            <a:pPr algn="just" eaLnBrk="1" fontAlgn="auto" hangingPunct="1">
              <a:spcAft>
                <a:spcPts val="0"/>
              </a:spcAft>
              <a:buFont typeface="Arial" pitchFamily="34" charset="0"/>
              <a:buChar char="•"/>
              <a:defRPr/>
            </a:pPr>
            <a:r>
              <a:rPr lang="es-PE" dirty="0" smtClean="0"/>
              <a:t>Entre 1850 y 1900 la población europea aumentó considerablemente. Las </a:t>
            </a:r>
            <a:r>
              <a:rPr lang="es-PE" b="1" dirty="0" smtClean="0">
                <a:solidFill>
                  <a:srgbClr val="C00000"/>
                </a:solidFill>
              </a:rPr>
              <a:t>penosas condiciones de vida de la clase trabajadora</a:t>
            </a:r>
            <a:r>
              <a:rPr lang="es-PE" dirty="0" smtClean="0"/>
              <a:t> en los países industrializados animó a buscar mejores perspectivas de vida en los territorios que iban ocupándose.</a:t>
            </a:r>
          </a:p>
        </p:txBody>
      </p:sp>
      <p:graphicFrame>
        <p:nvGraphicFramePr>
          <p:cNvPr id="4" name="3 Tabla"/>
          <p:cNvGraphicFramePr>
            <a:graphicFrameLocks noGrp="1"/>
          </p:cNvGraphicFramePr>
          <p:nvPr/>
        </p:nvGraphicFramePr>
        <p:xfrm>
          <a:off x="2124075" y="3573463"/>
          <a:ext cx="5040313" cy="2535238"/>
        </p:xfrm>
        <a:graphic>
          <a:graphicData uri="http://schemas.openxmlformats.org/drawingml/2006/table">
            <a:tbl>
              <a:tblPr firstRow="1" bandRow="1">
                <a:tableStyleId>{21E4AEA4-8DFA-4A89-87EB-49C32662AFE0}</a:tableStyleId>
              </a:tblPr>
              <a:tblGrid>
                <a:gridCol w="1241909"/>
                <a:gridCol w="2150039"/>
                <a:gridCol w="1648365"/>
              </a:tblGrid>
              <a:tr h="440911">
                <a:tc gridSpan="3">
                  <a:txBody>
                    <a:bodyPr/>
                    <a:lstStyle/>
                    <a:p>
                      <a:pPr algn="ctr"/>
                      <a:r>
                        <a:rPr lang="es-PE" sz="1800" dirty="0" smtClean="0"/>
                        <a:t>CRECIMIENTO DE LA POBLACIÓN EUROPEA</a:t>
                      </a:r>
                      <a:endParaRPr lang="es-PE" sz="1800" dirty="0"/>
                    </a:p>
                  </a:txBody>
                  <a:tcPr marL="91436" marR="91436" marT="45721" marB="45721"/>
                </a:tc>
                <a:tc hMerge="1">
                  <a:txBody>
                    <a:bodyPr/>
                    <a:lstStyle/>
                    <a:p>
                      <a:endParaRPr lang="es-PE" dirty="0"/>
                    </a:p>
                  </a:txBody>
                  <a:tcPr/>
                </a:tc>
                <a:tc hMerge="1">
                  <a:txBody>
                    <a:bodyPr/>
                    <a:lstStyle/>
                    <a:p>
                      <a:endParaRPr lang="es-PE" dirty="0"/>
                    </a:p>
                  </a:txBody>
                  <a:tcPr/>
                </a:tc>
              </a:tr>
              <a:tr h="771594">
                <a:tc>
                  <a:txBody>
                    <a:bodyPr/>
                    <a:lstStyle/>
                    <a:p>
                      <a:pPr algn="ctr"/>
                      <a:r>
                        <a:rPr lang="es-PE" sz="1800" dirty="0" smtClean="0"/>
                        <a:t>Año</a:t>
                      </a:r>
                      <a:endParaRPr lang="es-PE" sz="1800" dirty="0"/>
                    </a:p>
                  </a:txBody>
                  <a:tcPr marL="91436" marR="91436" marT="45721" marB="45721"/>
                </a:tc>
                <a:tc>
                  <a:txBody>
                    <a:bodyPr/>
                    <a:lstStyle/>
                    <a:p>
                      <a:pPr algn="ctr"/>
                      <a:r>
                        <a:rPr lang="es-PE" sz="1800" dirty="0" smtClean="0"/>
                        <a:t>Habitantes</a:t>
                      </a:r>
                    </a:p>
                    <a:p>
                      <a:pPr algn="ctr"/>
                      <a:r>
                        <a:rPr lang="es-PE" sz="1800" dirty="0" smtClean="0"/>
                        <a:t>(en millones)</a:t>
                      </a:r>
                      <a:endParaRPr lang="es-PE" sz="1800" dirty="0"/>
                    </a:p>
                  </a:txBody>
                  <a:tcPr marL="91436" marR="91436" marT="45721" marB="45721"/>
                </a:tc>
                <a:tc>
                  <a:txBody>
                    <a:bodyPr/>
                    <a:lstStyle/>
                    <a:p>
                      <a:pPr algn="ctr"/>
                      <a:r>
                        <a:rPr lang="es-PE" sz="1800" dirty="0" smtClean="0"/>
                        <a:t>Crecimiento</a:t>
                      </a:r>
                    </a:p>
                    <a:p>
                      <a:pPr algn="ctr"/>
                      <a:r>
                        <a:rPr lang="es-PE" sz="1800" baseline="0" dirty="0" smtClean="0"/>
                        <a:t>(%)</a:t>
                      </a:r>
                      <a:endParaRPr lang="es-PE" sz="1800" dirty="0"/>
                    </a:p>
                  </a:txBody>
                  <a:tcPr marL="91436" marR="91436" marT="45721" marB="45721"/>
                </a:tc>
              </a:tr>
              <a:tr h="440911">
                <a:tc>
                  <a:txBody>
                    <a:bodyPr/>
                    <a:lstStyle/>
                    <a:p>
                      <a:pPr algn="ctr"/>
                      <a:r>
                        <a:rPr lang="es-PE" sz="1800" dirty="0" smtClean="0"/>
                        <a:t>1850</a:t>
                      </a:r>
                      <a:endParaRPr lang="es-PE" sz="1800" dirty="0"/>
                    </a:p>
                  </a:txBody>
                  <a:tcPr marL="91436" marR="91436" marT="45721" marB="45721"/>
                </a:tc>
                <a:tc>
                  <a:txBody>
                    <a:bodyPr/>
                    <a:lstStyle/>
                    <a:p>
                      <a:pPr algn="ctr"/>
                      <a:r>
                        <a:rPr lang="es-PE" sz="1800" dirty="0" smtClean="0"/>
                        <a:t>266</a:t>
                      </a:r>
                      <a:endParaRPr lang="es-PE" sz="1800" dirty="0"/>
                    </a:p>
                  </a:txBody>
                  <a:tcPr marL="91436" marR="91436" marT="45721" marB="45721"/>
                </a:tc>
                <a:tc>
                  <a:txBody>
                    <a:bodyPr/>
                    <a:lstStyle/>
                    <a:p>
                      <a:pPr algn="ctr"/>
                      <a:r>
                        <a:rPr lang="es-PE" sz="1800" dirty="0" smtClean="0"/>
                        <a:t>26,2</a:t>
                      </a:r>
                      <a:endParaRPr lang="es-PE" sz="1800" dirty="0"/>
                    </a:p>
                  </a:txBody>
                  <a:tcPr marL="91436" marR="91436" marT="45721" marB="45721"/>
                </a:tc>
              </a:tr>
              <a:tr h="440911">
                <a:tc>
                  <a:txBody>
                    <a:bodyPr/>
                    <a:lstStyle/>
                    <a:p>
                      <a:pPr algn="ctr"/>
                      <a:r>
                        <a:rPr lang="es-PE" sz="1800" dirty="0" smtClean="0"/>
                        <a:t>1870</a:t>
                      </a:r>
                      <a:endParaRPr lang="es-PE" sz="1800" dirty="0"/>
                    </a:p>
                  </a:txBody>
                  <a:tcPr marL="91436" marR="91436" marT="45721" marB="45721"/>
                </a:tc>
                <a:tc>
                  <a:txBody>
                    <a:bodyPr/>
                    <a:lstStyle/>
                    <a:p>
                      <a:pPr algn="ctr"/>
                      <a:r>
                        <a:rPr lang="es-PE" sz="1800" dirty="0" smtClean="0"/>
                        <a:t>310</a:t>
                      </a:r>
                      <a:endParaRPr lang="es-PE" sz="1800" dirty="0"/>
                    </a:p>
                  </a:txBody>
                  <a:tcPr marL="91436" marR="91436" marT="45721" marB="45721"/>
                </a:tc>
                <a:tc>
                  <a:txBody>
                    <a:bodyPr/>
                    <a:lstStyle/>
                    <a:p>
                      <a:pPr algn="ctr"/>
                      <a:r>
                        <a:rPr lang="es-PE" sz="1800" dirty="0" smtClean="0"/>
                        <a:t>25,6</a:t>
                      </a:r>
                      <a:endParaRPr lang="es-PE" sz="1800" dirty="0"/>
                    </a:p>
                  </a:txBody>
                  <a:tcPr marL="91436" marR="91436" marT="45721" marB="45721"/>
                </a:tc>
              </a:tr>
              <a:tr h="440911">
                <a:tc>
                  <a:txBody>
                    <a:bodyPr/>
                    <a:lstStyle/>
                    <a:p>
                      <a:pPr algn="ctr"/>
                      <a:r>
                        <a:rPr lang="es-PE" sz="1800" dirty="0" smtClean="0"/>
                        <a:t>1900</a:t>
                      </a:r>
                      <a:endParaRPr lang="es-PE" sz="1800" dirty="0"/>
                    </a:p>
                  </a:txBody>
                  <a:tcPr marL="91436" marR="91436" marT="45721" marB="45721"/>
                </a:tc>
                <a:tc>
                  <a:txBody>
                    <a:bodyPr/>
                    <a:lstStyle/>
                    <a:p>
                      <a:pPr algn="ctr"/>
                      <a:r>
                        <a:rPr lang="es-PE" sz="1800" dirty="0" smtClean="0"/>
                        <a:t>400</a:t>
                      </a:r>
                      <a:endParaRPr lang="es-PE" sz="1800" dirty="0"/>
                    </a:p>
                  </a:txBody>
                  <a:tcPr marL="91436" marR="91436" marT="45721" marB="45721"/>
                </a:tc>
                <a:tc>
                  <a:txBody>
                    <a:bodyPr/>
                    <a:lstStyle/>
                    <a:p>
                      <a:pPr algn="ctr"/>
                      <a:r>
                        <a:rPr lang="es-PE" sz="1800" dirty="0" smtClean="0"/>
                        <a:t>26</a:t>
                      </a:r>
                      <a:endParaRPr lang="es-PE" sz="1800" dirty="0"/>
                    </a:p>
                  </a:txBody>
                  <a:tcPr marL="91436" marR="91436" marT="45721" marB="45721"/>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inVertical)">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179388" y="274638"/>
            <a:ext cx="8785225" cy="1143000"/>
          </a:xfrm>
        </p:spPr>
        <p:txBody>
          <a:bodyPr/>
          <a:lstStyle/>
          <a:p>
            <a:pPr eaLnBrk="1" hangingPunct="1"/>
            <a:r>
              <a:rPr lang="es-ES" sz="3600" smtClean="0">
                <a:solidFill>
                  <a:srgbClr val="FF0000"/>
                </a:solidFill>
                <a:latin typeface="Arial Rounded MT Bold" pitchFamily="34" charset="0"/>
              </a:rPr>
              <a:t>IMPERIALISMO: FACTORES IDEOLÓGICOS</a:t>
            </a:r>
          </a:p>
        </p:txBody>
      </p:sp>
      <p:sp>
        <p:nvSpPr>
          <p:cNvPr id="3" name="2 Marcador de contenido"/>
          <p:cNvSpPr>
            <a:spLocks noGrp="1"/>
          </p:cNvSpPr>
          <p:nvPr>
            <p:ph idx="1"/>
          </p:nvPr>
        </p:nvSpPr>
        <p:spPr>
          <a:xfrm>
            <a:off x="250825" y="1600200"/>
            <a:ext cx="8713788" cy="5068888"/>
          </a:xfrm>
        </p:spPr>
        <p:txBody>
          <a:bodyPr rtlCol="0">
            <a:normAutofit fontScale="47500" lnSpcReduction="20000"/>
          </a:bodyPr>
          <a:lstStyle/>
          <a:p>
            <a:pPr marL="0" indent="0" algn="just" eaLnBrk="1" fontAlgn="auto" hangingPunct="1">
              <a:spcAft>
                <a:spcPts val="0"/>
              </a:spcAft>
              <a:buFont typeface="Arial" pitchFamily="34" charset="0"/>
              <a:buNone/>
              <a:defRPr/>
            </a:pPr>
            <a:r>
              <a:rPr lang="es-ES" sz="4600" i="1" dirty="0"/>
              <a:t>“Lo que ahora sentimos es que nuestro dominio sobre aquellos territorios sólo puede justificarse si demostramos que </a:t>
            </a:r>
            <a:r>
              <a:rPr lang="es-ES" sz="4600" i="1" dirty="0">
                <a:solidFill>
                  <a:srgbClr val="FF0000"/>
                </a:solidFill>
              </a:rPr>
              <a:t>aumenta la felicidad y prosperidad de los pueblos</a:t>
            </a:r>
            <a:r>
              <a:rPr lang="es-ES" sz="4600" i="1" dirty="0"/>
              <a:t>, y yo sostengo </a:t>
            </a:r>
            <a:r>
              <a:rPr lang="es-ES" sz="4600" i="1" dirty="0">
                <a:solidFill>
                  <a:srgbClr val="FF0000"/>
                </a:solidFill>
              </a:rPr>
              <a:t>que nuestro dominio ha llevado y lleva seguridad, paz y mayor prosperidad a países que nunca habían conocido antes tales beneficios</a:t>
            </a:r>
            <a:r>
              <a:rPr lang="es-ES" sz="4600" i="1" dirty="0"/>
              <a:t>.</a:t>
            </a:r>
            <a:endParaRPr lang="es-ES" sz="4600" dirty="0"/>
          </a:p>
          <a:p>
            <a:pPr marL="0" indent="0" algn="just" eaLnBrk="1" fontAlgn="auto" hangingPunct="1">
              <a:spcAft>
                <a:spcPts val="0"/>
              </a:spcAft>
              <a:buFont typeface="Arial" pitchFamily="34" charset="0"/>
              <a:buNone/>
              <a:defRPr/>
            </a:pPr>
            <a:r>
              <a:rPr lang="es-ES_tradnl" sz="4600" i="1" dirty="0"/>
              <a:t>Al llevar a cabo esta </a:t>
            </a:r>
            <a:r>
              <a:rPr lang="es-ES_tradnl" sz="4600" i="1" dirty="0">
                <a:solidFill>
                  <a:srgbClr val="FF0000"/>
                </a:solidFill>
              </a:rPr>
              <a:t>tarea civilizadora</a:t>
            </a:r>
            <a:r>
              <a:rPr lang="es-ES_tradnl" sz="4600" i="1" dirty="0"/>
              <a:t>, estamos cumpliendo lo que yo creo que es nuestra </a:t>
            </a:r>
            <a:r>
              <a:rPr lang="es-ES_tradnl" sz="4600" i="1" dirty="0">
                <a:solidFill>
                  <a:srgbClr val="FF0000"/>
                </a:solidFill>
              </a:rPr>
              <a:t>misión nacional</a:t>
            </a:r>
            <a:r>
              <a:rPr lang="es-ES_tradnl" sz="4600" i="1" dirty="0"/>
              <a:t>, al tiempo que encontramos la ocasión de poner en práctica las cualidades y potencialidades que han hecho de nosotros la gran </a:t>
            </a:r>
            <a:r>
              <a:rPr lang="es-ES_tradnl" sz="4600" i="1" dirty="0">
                <a:solidFill>
                  <a:srgbClr val="FF0000"/>
                </a:solidFill>
              </a:rPr>
              <a:t>raza gobernante</a:t>
            </a:r>
            <a:r>
              <a:rPr lang="es-ES_tradnl" sz="4600" i="1" dirty="0"/>
              <a:t>.  No estoy afirmando que nuestro éxito haya sido total en cualquier caso, ni que nuestros métodos hayan estado fuera de cualquier reproche.  Pero mantengo que casi en cualquier lugar en el que el dominio de la Reina ha sido establecido y se ha impuesto la gran </a:t>
            </a:r>
            <a:r>
              <a:rPr lang="es-ES_tradnl" sz="4600" i="1" dirty="0" err="1"/>
              <a:t>Pax</a:t>
            </a:r>
            <a:r>
              <a:rPr lang="es-ES_tradnl" sz="4600" i="1" dirty="0"/>
              <a:t> Británica, con ella ha llegado una mayor seguridad para la vida y la propiedad, y una mejora material de las condiciones de la mayoría de la población”.</a:t>
            </a:r>
            <a:endParaRPr lang="es-ES" sz="4600" dirty="0"/>
          </a:p>
          <a:p>
            <a:pPr marL="0" indent="0" algn="just" eaLnBrk="1" fontAlgn="auto" hangingPunct="1">
              <a:spcAft>
                <a:spcPts val="0"/>
              </a:spcAft>
              <a:buFont typeface="Arial" pitchFamily="34" charset="0"/>
              <a:buNone/>
              <a:defRPr/>
            </a:pPr>
            <a:r>
              <a:rPr lang="es-ES_tradnl" i="1" dirty="0"/>
              <a:t> </a:t>
            </a:r>
            <a:endParaRPr lang="es-ES_tradnl" i="1" dirty="0" smtClean="0"/>
          </a:p>
          <a:p>
            <a:pPr marL="0" indent="0" algn="just" eaLnBrk="1" fontAlgn="auto" hangingPunct="1">
              <a:spcAft>
                <a:spcPts val="0"/>
              </a:spcAft>
              <a:buFont typeface="Arial" pitchFamily="34" charset="0"/>
              <a:buNone/>
              <a:defRPr/>
            </a:pPr>
            <a:endParaRPr lang="es-ES" dirty="0"/>
          </a:p>
          <a:p>
            <a:pPr marL="0" indent="0" algn="r" eaLnBrk="1" fontAlgn="auto" hangingPunct="1">
              <a:spcAft>
                <a:spcPts val="0"/>
              </a:spcAft>
              <a:buFont typeface="Arial" pitchFamily="34" charset="0"/>
              <a:buNone/>
              <a:defRPr/>
            </a:pPr>
            <a:r>
              <a:rPr lang="es-ES_tradnl" sz="3800" b="1" dirty="0"/>
              <a:t>Joseph Chamberlain, Ministro de Colonias de Gran Bretaña. 1897.</a:t>
            </a:r>
            <a:endParaRPr lang="es-ES" sz="3800" b="1" i="1" dirty="0"/>
          </a:p>
          <a:p>
            <a:pPr algn="just" eaLnBrk="1" fontAlgn="auto" hangingPunct="1">
              <a:spcAft>
                <a:spcPts val="0"/>
              </a:spcAft>
              <a:buFont typeface="Arial" pitchFamily="34" charset="0"/>
              <a:buChar char="•"/>
              <a:defRPr/>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anim calcmode="lin" valueType="num">
                                      <p:cBhvr>
                                        <p:cTn id="2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S" dirty="0">
                <a:solidFill>
                  <a:srgbClr val="FF0000"/>
                </a:solidFill>
                <a:latin typeface="Arial Rounded MT Bold" pitchFamily="34" charset="0"/>
              </a:rPr>
              <a:t>IMPERIALISMO: FACTORES IDEOLÓGICOS</a:t>
            </a:r>
            <a:endParaRPr lang="es-ES" dirty="0"/>
          </a:p>
        </p:txBody>
      </p:sp>
      <p:sp>
        <p:nvSpPr>
          <p:cNvPr id="3" name="2 Marcador de contenido"/>
          <p:cNvSpPr>
            <a:spLocks noGrp="1"/>
          </p:cNvSpPr>
          <p:nvPr>
            <p:ph idx="1"/>
          </p:nvPr>
        </p:nvSpPr>
        <p:spPr>
          <a:xfrm>
            <a:off x="250825" y="1600200"/>
            <a:ext cx="8642350" cy="5257800"/>
          </a:xfrm>
        </p:spPr>
        <p:txBody>
          <a:bodyPr rtlCol="0">
            <a:normAutofit fontScale="85000" lnSpcReduction="20000"/>
          </a:bodyPr>
          <a:lstStyle/>
          <a:p>
            <a:pPr marL="0" indent="0" algn="just" eaLnBrk="1" fontAlgn="auto" hangingPunct="1">
              <a:spcAft>
                <a:spcPts val="0"/>
              </a:spcAft>
              <a:buFont typeface="Arial" pitchFamily="34" charset="0"/>
              <a:buNone/>
              <a:defRPr/>
            </a:pPr>
            <a:r>
              <a:rPr lang="es-ES_tradnl" i="1" dirty="0"/>
              <a:t>“La tarea  que los agentes del Estado han de cumplir en el Congo es noble y elevada.  Está bajo su incumbencia la </a:t>
            </a:r>
            <a:r>
              <a:rPr lang="es-ES_tradnl" i="1" dirty="0">
                <a:solidFill>
                  <a:srgbClr val="FF0000"/>
                </a:solidFill>
              </a:rPr>
              <a:t>civilización</a:t>
            </a:r>
            <a:r>
              <a:rPr lang="es-ES_tradnl" i="1" dirty="0"/>
              <a:t> del África Ecuatorial.</a:t>
            </a:r>
            <a:endParaRPr lang="es-ES" dirty="0"/>
          </a:p>
          <a:p>
            <a:pPr marL="0" indent="0" algn="just" eaLnBrk="1" fontAlgn="auto" hangingPunct="1">
              <a:spcAft>
                <a:spcPts val="0"/>
              </a:spcAft>
              <a:buFont typeface="Arial" pitchFamily="34" charset="0"/>
              <a:buNone/>
              <a:defRPr/>
            </a:pPr>
            <a:r>
              <a:rPr lang="es-ES" i="1" dirty="0"/>
              <a:t>Cara a cara con el barbarismo primitivo, luchando contra costumbres, de miles de años de antigüedad, </a:t>
            </a:r>
            <a:r>
              <a:rPr lang="es-ES" i="1" dirty="0">
                <a:solidFill>
                  <a:srgbClr val="FF0000"/>
                </a:solidFill>
              </a:rPr>
              <a:t>su deber es modificar gradualmente esas costumbres</a:t>
            </a:r>
            <a:r>
              <a:rPr lang="es-ES" i="1" dirty="0"/>
              <a:t>.  Han de poner a la población bajo nuestras leyes, la más urgente de las cuales es, sin duda, la del trabajo.</a:t>
            </a:r>
            <a:endParaRPr lang="es-ES" dirty="0"/>
          </a:p>
          <a:p>
            <a:pPr marL="0" indent="0" algn="just" eaLnBrk="1" fontAlgn="auto" hangingPunct="1">
              <a:spcAft>
                <a:spcPts val="0"/>
              </a:spcAft>
              <a:buFont typeface="Arial" pitchFamily="34" charset="0"/>
              <a:buNone/>
              <a:defRPr/>
            </a:pPr>
            <a:r>
              <a:rPr lang="es-ES_tradnl" i="1" dirty="0"/>
              <a:t>En los países no civilizados, es necesario, creo yo, una firme </a:t>
            </a:r>
            <a:r>
              <a:rPr lang="es-ES_tradnl" i="1" dirty="0">
                <a:solidFill>
                  <a:srgbClr val="FF0000"/>
                </a:solidFill>
              </a:rPr>
              <a:t>autoridad para acostumbrar a los nativos a las prácticas de la que son totalmente contrarias a sus hábitos.  Para ello es necesario ser al mismo tiempo, firme y </a:t>
            </a:r>
            <a:r>
              <a:rPr lang="es-ES_tradnl" i="1" dirty="0" smtClean="0">
                <a:solidFill>
                  <a:srgbClr val="FF0000"/>
                </a:solidFill>
              </a:rPr>
              <a:t>paternal</a:t>
            </a:r>
            <a:r>
              <a:rPr lang="es-ES_tradnl" i="1" dirty="0" smtClean="0"/>
              <a:t>"</a:t>
            </a:r>
            <a:endParaRPr lang="es-ES" dirty="0"/>
          </a:p>
          <a:p>
            <a:pPr eaLnBrk="1" fontAlgn="auto" hangingPunct="1">
              <a:spcAft>
                <a:spcPts val="0"/>
              </a:spcAft>
              <a:buFont typeface="Arial" pitchFamily="34" charset="0"/>
              <a:buChar char="•"/>
              <a:defRPr/>
            </a:pPr>
            <a:endParaRPr lang="es-ES" dirty="0"/>
          </a:p>
          <a:p>
            <a:pPr marL="0" indent="0" algn="r" eaLnBrk="1" fontAlgn="auto" hangingPunct="1">
              <a:spcAft>
                <a:spcPts val="0"/>
              </a:spcAft>
              <a:buFont typeface="Arial" pitchFamily="34" charset="0"/>
              <a:buNone/>
              <a:defRPr/>
            </a:pPr>
            <a:r>
              <a:rPr lang="es-ES_tradnl" sz="2600" b="1" dirty="0">
                <a:solidFill>
                  <a:srgbClr val="FF0000"/>
                </a:solidFill>
              </a:rPr>
              <a:t>Carta del rey LEOPOLDO II a los Agentes del Estado del Congo. Bruselas, 16 de junio de 1897.</a:t>
            </a:r>
            <a:endParaRPr lang="es-ES" sz="2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anim calcmode="lin" valueType="num">
                                      <p:cBhvr>
                                        <p:cTn id="2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1 Título"/>
          <p:cNvSpPr>
            <a:spLocks noGrp="1"/>
          </p:cNvSpPr>
          <p:nvPr>
            <p:ph type="title"/>
          </p:nvPr>
        </p:nvSpPr>
        <p:spPr>
          <a:xfrm>
            <a:off x="0" y="228600"/>
            <a:ext cx="9001125" cy="990600"/>
          </a:xfrm>
        </p:spPr>
        <p:txBody>
          <a:bodyPr rtlCol="0">
            <a:normAutofit fontScale="90000"/>
          </a:bodyPr>
          <a:lstStyle/>
          <a:p>
            <a:pPr eaLnBrk="1" fontAlgn="auto" hangingPunct="1">
              <a:spcAft>
                <a:spcPts val="0"/>
              </a:spcAft>
              <a:defRPr/>
            </a:pPr>
            <a:r>
              <a:rPr lang="es-ES" sz="4000" dirty="0">
                <a:solidFill>
                  <a:srgbClr val="FF0000"/>
                </a:solidFill>
                <a:latin typeface="Arial Rounded MT Bold" pitchFamily="34" charset="0"/>
              </a:rPr>
              <a:t>IMPERIALISMO: FACTORES IDEOLÓGICOS</a:t>
            </a:r>
            <a:endParaRPr lang="es-ES" sz="4000" dirty="0" smtClean="0"/>
          </a:p>
        </p:txBody>
      </p:sp>
      <p:sp>
        <p:nvSpPr>
          <p:cNvPr id="24580" name="3 Rectángulo"/>
          <p:cNvSpPr>
            <a:spLocks noChangeArrowheads="1"/>
          </p:cNvSpPr>
          <p:nvPr/>
        </p:nvSpPr>
        <p:spPr bwMode="auto">
          <a:xfrm>
            <a:off x="357188" y="1571625"/>
            <a:ext cx="4502150" cy="572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s-ES">
              <a:latin typeface="Calibri" pitchFamily="34" charset="0"/>
            </a:endParaRPr>
          </a:p>
          <a:p>
            <a:pPr algn="just"/>
            <a:r>
              <a:rPr lang="es-ES" sz="2800" i="1">
                <a:latin typeface="Calibri" pitchFamily="34" charset="0"/>
              </a:rPr>
              <a:t>Las analogías entre los negros y los monos son más grandes que entre los monos y los europeos.</a:t>
            </a:r>
          </a:p>
          <a:p>
            <a:pPr algn="just"/>
            <a:r>
              <a:rPr lang="es-ES" sz="2800" i="1">
                <a:latin typeface="Calibri" pitchFamily="34" charset="0"/>
              </a:rPr>
              <a:t>El negro es inferior, intelectualmente, al hombre europeo. El negro sólo puede ser humanizado y civilizado por los europeos</a:t>
            </a:r>
            <a:r>
              <a:rPr lang="es-ES" sz="2400" i="1">
                <a:latin typeface="Calibri" pitchFamily="34" charset="0"/>
              </a:rPr>
              <a:t>. </a:t>
            </a:r>
          </a:p>
          <a:p>
            <a:pPr algn="just"/>
            <a:endParaRPr lang="es-ES" sz="2400" i="1">
              <a:latin typeface="Calibri" pitchFamily="34" charset="0"/>
            </a:endParaRPr>
          </a:p>
          <a:p>
            <a:pPr algn="ctr"/>
            <a:r>
              <a:rPr lang="es-ES" sz="2400" b="1" i="1">
                <a:solidFill>
                  <a:srgbClr val="FF0000"/>
                </a:solidFill>
                <a:latin typeface="Calibri" pitchFamily="34" charset="0"/>
              </a:rPr>
              <a:t>(Sociedad Antropológica de Londres, 1863)</a:t>
            </a:r>
          </a:p>
          <a:p>
            <a:pPr algn="just"/>
            <a:endParaRPr lang="es-ES" sz="2400">
              <a:latin typeface="Calibri" pitchFamily="34" charset="0"/>
            </a:endParaRPr>
          </a:p>
        </p:txBody>
      </p:sp>
      <p:pic>
        <p:nvPicPr>
          <p:cNvPr id="1946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59338" y="1585913"/>
            <a:ext cx="41402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animEffect transition="in" filter="fade">
                                      <p:cBhvr>
                                        <p:cTn id="7" dur="2000"/>
                                        <p:tgtEl>
                                          <p:spTgt spid="24580">
                                            <p:txEl>
                                              <p:pRg st="1" end="1"/>
                                            </p:txEl>
                                          </p:spTgt>
                                        </p:tgtEl>
                                      </p:cBhvr>
                                    </p:animEffect>
                                    <p:anim calcmode="lin" valueType="num">
                                      <p:cBhvr>
                                        <p:cTn id="8" dur="2000" fill="hold"/>
                                        <p:tgtEl>
                                          <p:spTgt spid="24580">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24580">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4580">
                                            <p:txEl>
                                              <p:pRg st="2" end="2"/>
                                            </p:txEl>
                                          </p:spTgt>
                                        </p:tgtEl>
                                        <p:attrNameLst>
                                          <p:attrName>style.visibility</p:attrName>
                                        </p:attrNameLst>
                                      </p:cBhvr>
                                      <p:to>
                                        <p:strVal val="visible"/>
                                      </p:to>
                                    </p:set>
                                    <p:animEffect transition="in" filter="fade">
                                      <p:cBhvr>
                                        <p:cTn id="12" dur="2000"/>
                                        <p:tgtEl>
                                          <p:spTgt spid="24580">
                                            <p:txEl>
                                              <p:pRg st="2" end="2"/>
                                            </p:txEl>
                                          </p:spTgt>
                                        </p:tgtEl>
                                      </p:cBhvr>
                                    </p:animEffect>
                                    <p:anim calcmode="lin" valueType="num">
                                      <p:cBhvr>
                                        <p:cTn id="13" dur="2000" fill="hold"/>
                                        <p:tgtEl>
                                          <p:spTgt spid="24580">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4580">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24580">
                                            <p:txEl>
                                              <p:pRg st="4" end="4"/>
                                            </p:txEl>
                                          </p:spTgt>
                                        </p:tgtEl>
                                        <p:attrNameLst>
                                          <p:attrName>style.visibility</p:attrName>
                                        </p:attrNameLst>
                                      </p:cBhvr>
                                      <p:to>
                                        <p:strVal val="visible"/>
                                      </p:to>
                                    </p:set>
                                    <p:animEffect transition="in" filter="fade">
                                      <p:cBhvr>
                                        <p:cTn id="17" dur="2000"/>
                                        <p:tgtEl>
                                          <p:spTgt spid="24580">
                                            <p:txEl>
                                              <p:pRg st="4" end="4"/>
                                            </p:txEl>
                                          </p:spTgt>
                                        </p:tgtEl>
                                      </p:cBhvr>
                                    </p:animEffect>
                                    <p:anim calcmode="lin" valueType="num">
                                      <p:cBhvr>
                                        <p:cTn id="18" dur="2000" fill="hold"/>
                                        <p:tgtEl>
                                          <p:spTgt spid="24580">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24580">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S" dirty="0">
                <a:solidFill>
                  <a:srgbClr val="FF0000"/>
                </a:solidFill>
                <a:latin typeface="Arial Rounded MT Bold" pitchFamily="34" charset="0"/>
              </a:rPr>
              <a:t>IMPERIALISMO: FACTORES IDEOLÓGICOS</a:t>
            </a:r>
            <a:endParaRPr lang="es-PE" dirty="0"/>
          </a:p>
        </p:txBody>
      </p:sp>
      <p:sp>
        <p:nvSpPr>
          <p:cNvPr id="20483" name="2 Marcador de contenido"/>
          <p:cNvSpPr>
            <a:spLocks noGrp="1"/>
          </p:cNvSpPr>
          <p:nvPr>
            <p:ph idx="1"/>
          </p:nvPr>
        </p:nvSpPr>
        <p:spPr>
          <a:xfrm>
            <a:off x="395288" y="2060575"/>
            <a:ext cx="8229600" cy="4525963"/>
          </a:xfrm>
        </p:spPr>
        <p:txBody>
          <a:bodyPr/>
          <a:lstStyle/>
          <a:p>
            <a:pPr marL="0" indent="0" algn="ctr" eaLnBrk="1" hangingPunct="1">
              <a:buFont typeface="Arial" charset="0"/>
              <a:buNone/>
            </a:pPr>
            <a:r>
              <a:rPr lang="es-PE" sz="5400" smtClean="0">
                <a:latin typeface="Sylfaen" pitchFamily="18" charset="0"/>
              </a:rPr>
              <a:t>¿QUÉ TEORÍAS ESTÁN DETRÁS DE ESTAS CREENCIAS?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142875" y="228600"/>
            <a:ext cx="8786813" cy="990600"/>
          </a:xfrm>
        </p:spPr>
        <p:txBody>
          <a:bodyPr rtlCol="0">
            <a:normAutofit fontScale="90000"/>
          </a:bodyPr>
          <a:lstStyle/>
          <a:p>
            <a:pPr eaLnBrk="1" fontAlgn="auto" hangingPunct="1">
              <a:spcAft>
                <a:spcPts val="0"/>
              </a:spcAft>
              <a:defRPr/>
            </a:pPr>
            <a:r>
              <a:rPr lang="es-PE" sz="3600" b="1" dirty="0" smtClean="0">
                <a:solidFill>
                  <a:srgbClr val="FF0000"/>
                </a:solidFill>
                <a:latin typeface="Arial Rounded MT Bold" pitchFamily="34" charset="0"/>
              </a:rPr>
              <a:t>IMPERIALISMO: FACTORES IDEOLÓGICOS</a:t>
            </a:r>
          </a:p>
        </p:txBody>
      </p:sp>
      <p:sp>
        <p:nvSpPr>
          <p:cNvPr id="23555" name="2 Marcador de contenido"/>
          <p:cNvSpPr>
            <a:spLocks noGrp="1"/>
          </p:cNvSpPr>
          <p:nvPr>
            <p:ph sz="quarter" idx="1"/>
          </p:nvPr>
        </p:nvSpPr>
        <p:spPr>
          <a:xfrm>
            <a:off x="179388" y="1125538"/>
            <a:ext cx="8577262" cy="1973262"/>
          </a:xfrm>
        </p:spPr>
        <p:txBody>
          <a:bodyPr rtlCol="0">
            <a:normAutofit lnSpcReduction="10000"/>
          </a:bodyPr>
          <a:lstStyle/>
          <a:p>
            <a:pPr algn="just" eaLnBrk="1" fontAlgn="auto" hangingPunct="1">
              <a:spcAft>
                <a:spcPts val="0"/>
              </a:spcAft>
              <a:buFont typeface="Arial" pitchFamily="34" charset="0"/>
              <a:buChar char="•"/>
              <a:defRPr/>
            </a:pPr>
            <a:r>
              <a:rPr lang="es-PE" dirty="0" smtClean="0"/>
              <a:t>Subyace una ideología de carácter </a:t>
            </a:r>
            <a:r>
              <a:rPr lang="es-PE" b="1" dirty="0" smtClean="0">
                <a:solidFill>
                  <a:srgbClr val="FF0000"/>
                </a:solidFill>
              </a:rPr>
              <a:t>etnocentrista</a:t>
            </a:r>
            <a:r>
              <a:rPr lang="es-PE" dirty="0" smtClean="0"/>
              <a:t> que ensalzaba la </a:t>
            </a:r>
            <a:r>
              <a:rPr lang="es-PE" i="1" dirty="0" smtClean="0"/>
              <a:t>cultura europea</a:t>
            </a:r>
            <a:r>
              <a:rPr lang="es-PE" dirty="0" smtClean="0"/>
              <a:t> y </a:t>
            </a:r>
            <a:r>
              <a:rPr lang="es-PE" i="1" dirty="0" smtClean="0"/>
              <a:t>occidental</a:t>
            </a:r>
            <a:r>
              <a:rPr lang="es-PE" dirty="0" smtClean="0"/>
              <a:t> y descalificaba al resto, considerado bárbaro, salvaje y primitivo.</a:t>
            </a:r>
          </a:p>
        </p:txBody>
      </p:sp>
      <p:pic>
        <p:nvPicPr>
          <p:cNvPr id="2150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1500" y="3068638"/>
            <a:ext cx="4214813" cy="3240087"/>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1509" name="5 CuadroTexto"/>
          <p:cNvSpPr txBox="1">
            <a:spLocks noChangeArrowheads="1"/>
          </p:cNvSpPr>
          <p:nvPr/>
        </p:nvSpPr>
        <p:spPr bwMode="auto">
          <a:xfrm>
            <a:off x="1500188" y="6272213"/>
            <a:ext cx="273685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PE" sz="1600" i="1">
                <a:latin typeface="Times New Roman" pitchFamily="18" charset="0"/>
                <a:cs typeface="Times New Roman" pitchFamily="18" charset="0"/>
              </a:rPr>
              <a:t>Misioneros belgas en África</a:t>
            </a:r>
          </a:p>
          <a:p>
            <a:pPr algn="ctr" eaLnBrk="1" hangingPunct="1"/>
            <a:endParaRPr lang="es-PE" sz="1600" i="1">
              <a:latin typeface="Times New Roman" pitchFamily="18" charset="0"/>
              <a:cs typeface="Times New Roman" pitchFamily="18" charset="0"/>
            </a:endParaRPr>
          </a:p>
        </p:txBody>
      </p:sp>
      <p:pic>
        <p:nvPicPr>
          <p:cNvPr id="21510" name="Picture 6"/>
          <p:cNvPicPr>
            <a:picLocks noChangeAspect="1" noChangeArrowheads="1"/>
          </p:cNvPicPr>
          <p:nvPr/>
        </p:nvPicPr>
        <p:blipFill>
          <a:blip r:embed="rId3">
            <a:extLst>
              <a:ext uri="{28A0092B-C50C-407E-A947-70E740481C1C}">
                <a14:useLocalDpi xmlns="" xmlns:a14="http://schemas.microsoft.com/office/drawing/2010/main" val="0"/>
              </a:ext>
            </a:extLst>
          </a:blip>
          <a:srcRect r="9999"/>
          <a:stretch>
            <a:fillRect/>
          </a:stretch>
        </p:blipFill>
        <p:spPr bwMode="auto">
          <a:xfrm>
            <a:off x="4929188" y="3068638"/>
            <a:ext cx="3857625" cy="3217862"/>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1511" name="Rectangle 7"/>
          <p:cNvSpPr>
            <a:spLocks noChangeArrowheads="1"/>
          </p:cNvSpPr>
          <p:nvPr/>
        </p:nvSpPr>
        <p:spPr bwMode="auto">
          <a:xfrm>
            <a:off x="4929188" y="6273800"/>
            <a:ext cx="38576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eaLnBrk="0" hangingPunct="0"/>
            <a:r>
              <a:rPr lang="es-ES" sz="1600" i="1">
                <a:latin typeface="Times New Roman" pitchFamily="18" charset="0"/>
                <a:cs typeface="Times New Roman" pitchFamily="18" charset="0"/>
              </a:rPr>
              <a:t>Encuentro entre comerciantes europeos y aborígenes africanos, fines del siglo </a:t>
            </a:r>
            <a:r>
              <a:rPr lang="es-ES" sz="1200" i="1">
                <a:latin typeface="Calibri" pitchFamily="34" charset="0"/>
                <a:cs typeface="Times New Roman" pitchFamily="18" charset="0"/>
              </a:rPr>
              <a:t>XIX.</a:t>
            </a:r>
            <a:endParaRPr lang="es-ES" sz="1200" i="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arn(inVertical)">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eaLnBrk="1" hangingPunct="1"/>
            <a:endParaRPr lang="es-PE" smtClean="0"/>
          </a:p>
        </p:txBody>
      </p:sp>
      <p:pic>
        <p:nvPicPr>
          <p:cNvPr id="2" name="Picture 2" descr="http://1.bp.blogspot.com/-dfGYv6YM6mg/TWUwsr0jRFI/AAAAAAAACWs/sDsM93vqENg/s1600/Colonialismo%2BImpuestos%2BEl%2Brincon%2Btributario.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00013"/>
            <a:ext cx="9144000" cy="624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Rectángulo"/>
          <p:cNvSpPr>
            <a:spLocks noChangeArrowheads="1"/>
          </p:cNvSpPr>
          <p:nvPr/>
        </p:nvSpPr>
        <p:spPr bwMode="auto">
          <a:xfrm>
            <a:off x="0" y="6215063"/>
            <a:ext cx="108807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es-PE" sz="2000" b="1">
                <a:solidFill>
                  <a:srgbClr val="FF0000"/>
                </a:solidFill>
                <a:latin typeface="Calibri" pitchFamily="34" charset="0"/>
              </a:rPr>
              <a:t>¿QUÉ BUSCAN LOS QUE LLEGAN? ¿CÓMO SE VE AFECTADA LA VIDA DE LOS NATIVOS?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612775" y="228600"/>
            <a:ext cx="8153400" cy="990600"/>
          </a:xfrm>
        </p:spPr>
        <p:txBody>
          <a:bodyPr/>
          <a:lstStyle/>
          <a:p>
            <a:pPr eaLnBrk="1" hangingPunct="1"/>
            <a:endParaRPr lang="es-PE" smtClean="0"/>
          </a:p>
        </p:txBody>
      </p:sp>
      <p:sp>
        <p:nvSpPr>
          <p:cNvPr id="22531" name="2 Marcador de contenido"/>
          <p:cNvSpPr>
            <a:spLocks noGrp="1"/>
          </p:cNvSpPr>
          <p:nvPr>
            <p:ph sz="quarter" idx="1"/>
          </p:nvPr>
        </p:nvSpPr>
        <p:spPr>
          <a:xfrm>
            <a:off x="612775" y="1600200"/>
            <a:ext cx="8153400" cy="4495800"/>
          </a:xfrm>
        </p:spPr>
        <p:txBody>
          <a:bodyPr/>
          <a:lstStyle/>
          <a:p>
            <a:pPr eaLnBrk="1" hangingPunct="1"/>
            <a:endParaRPr lang="es-PE" smtClean="0"/>
          </a:p>
        </p:txBody>
      </p:sp>
      <p:sp>
        <p:nvSpPr>
          <p:cNvPr id="22532" name="Rectangle 27"/>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s-PE">
              <a:latin typeface="Calibri" pitchFamily="34" charset="0"/>
            </a:endParaRPr>
          </a:p>
        </p:txBody>
      </p:sp>
      <p:grpSp>
        <p:nvGrpSpPr>
          <p:cNvPr id="2" name="Group 1"/>
          <p:cNvGrpSpPr>
            <a:grpSpLocks noChangeAspect="1"/>
          </p:cNvGrpSpPr>
          <p:nvPr/>
        </p:nvGrpSpPr>
        <p:grpSpPr bwMode="auto">
          <a:xfrm>
            <a:off x="0" y="0"/>
            <a:ext cx="9144000" cy="6858000"/>
            <a:chOff x="2499" y="7142"/>
            <a:chExt cx="7202" cy="5214"/>
          </a:xfrm>
        </p:grpSpPr>
        <p:sp>
          <p:nvSpPr>
            <p:cNvPr id="22534" name="AutoShape 26"/>
            <p:cNvSpPr>
              <a:spLocks noChangeAspect="1" noChangeArrowheads="1" noTextEdit="1"/>
            </p:cNvSpPr>
            <p:nvPr/>
          </p:nvSpPr>
          <p:spPr bwMode="auto">
            <a:xfrm>
              <a:off x="2499" y="7142"/>
              <a:ext cx="7202" cy="5214"/>
            </a:xfrm>
            <a:prstGeom prst="rect">
              <a:avLst/>
            </a:prstGeom>
            <a:solidFill>
              <a:srgbClr val="F5F5F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s-PE"/>
            </a:p>
          </p:txBody>
        </p:sp>
        <p:sp>
          <p:nvSpPr>
            <p:cNvPr id="22535" name="Line 25"/>
            <p:cNvSpPr>
              <a:spLocks noChangeShapeType="1"/>
            </p:cNvSpPr>
            <p:nvPr/>
          </p:nvSpPr>
          <p:spPr bwMode="auto">
            <a:xfrm>
              <a:off x="3486" y="8334"/>
              <a:ext cx="36" cy="1089"/>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s-PE"/>
            </a:p>
          </p:txBody>
        </p:sp>
        <p:sp>
          <p:nvSpPr>
            <p:cNvPr id="22536" name="Line 24"/>
            <p:cNvSpPr>
              <a:spLocks noChangeShapeType="1"/>
            </p:cNvSpPr>
            <p:nvPr/>
          </p:nvSpPr>
          <p:spPr bwMode="auto">
            <a:xfrm flipH="1">
              <a:off x="6100" y="7589"/>
              <a:ext cx="48" cy="1834"/>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s-PE"/>
            </a:p>
          </p:txBody>
        </p:sp>
        <p:sp>
          <p:nvSpPr>
            <p:cNvPr id="22537" name="Line 23"/>
            <p:cNvSpPr>
              <a:spLocks noChangeShapeType="1"/>
            </p:cNvSpPr>
            <p:nvPr/>
          </p:nvSpPr>
          <p:spPr bwMode="auto">
            <a:xfrm flipH="1">
              <a:off x="9026" y="8334"/>
              <a:ext cx="180" cy="1089"/>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s-PE"/>
            </a:p>
          </p:txBody>
        </p:sp>
        <p:sp>
          <p:nvSpPr>
            <p:cNvPr id="22538" name="Text Box 22" descr="Papel carta"/>
            <p:cNvSpPr txBox="1">
              <a:spLocks noChangeArrowheads="1"/>
            </p:cNvSpPr>
            <p:nvPr/>
          </p:nvSpPr>
          <p:spPr bwMode="auto">
            <a:xfrm>
              <a:off x="4768" y="7291"/>
              <a:ext cx="2761" cy="298"/>
            </a:xfrm>
            <a:prstGeom prst="rect">
              <a:avLst/>
            </a:prstGeom>
            <a:blipFill dpi="0" rotWithShape="0">
              <a:blip r:embed="rId2"/>
              <a:srcRect/>
              <a:tile tx="0" ty="0" sx="100000" sy="100000" flip="none" algn="tl"/>
            </a:blip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PE" sz="1600" b="1">
                  <a:latin typeface="Calibri" pitchFamily="34" charset="0"/>
                  <a:cs typeface="Times New Roman" pitchFamily="18" charset="0"/>
                </a:rPr>
                <a:t>EXPANSIÓN IMPERIALISTA</a:t>
              </a:r>
              <a:endParaRPr lang="es-PE" sz="1600">
                <a:latin typeface="Calibri" pitchFamily="34" charset="0"/>
              </a:endParaRPr>
            </a:p>
          </p:txBody>
        </p:sp>
        <p:sp>
          <p:nvSpPr>
            <p:cNvPr id="22539" name="Text Box 21" descr="Pergamino"/>
            <p:cNvSpPr txBox="1">
              <a:spLocks noChangeArrowheads="1"/>
            </p:cNvSpPr>
            <p:nvPr/>
          </p:nvSpPr>
          <p:spPr bwMode="auto">
            <a:xfrm>
              <a:off x="5143" y="7738"/>
              <a:ext cx="1992" cy="298"/>
            </a:xfrm>
            <a:prstGeom prst="rect">
              <a:avLst/>
            </a:prstGeom>
            <a:blipFill dpi="0" rotWithShape="0">
              <a:blip r:embed="rId3"/>
              <a:srcRect/>
              <a:tile tx="0" ty="0" sx="100000" sy="100000" flip="none" algn="tl"/>
            </a:blip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PE" sz="1600" b="1">
                  <a:latin typeface="Calibri" pitchFamily="34" charset="0"/>
                  <a:cs typeface="Times New Roman" pitchFamily="18" charset="0"/>
                </a:rPr>
                <a:t>Factores de expansión</a:t>
              </a:r>
              <a:endParaRPr lang="es-PE" sz="1600" b="1">
                <a:latin typeface="Calibri" pitchFamily="34" charset="0"/>
              </a:endParaRPr>
            </a:p>
          </p:txBody>
        </p:sp>
        <p:sp>
          <p:nvSpPr>
            <p:cNvPr id="22540" name="Text Box 20"/>
            <p:cNvSpPr txBox="1">
              <a:spLocks noChangeArrowheads="1"/>
            </p:cNvSpPr>
            <p:nvPr/>
          </p:nvSpPr>
          <p:spPr bwMode="auto">
            <a:xfrm>
              <a:off x="5369" y="8065"/>
              <a:ext cx="1632" cy="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PE" sz="1600" b="1">
                  <a:solidFill>
                    <a:srgbClr val="FF0000"/>
                  </a:solidFill>
                  <a:latin typeface="Calibri" pitchFamily="34" charset="0"/>
                  <a:cs typeface="Times New Roman" pitchFamily="18" charset="0"/>
                </a:rPr>
                <a:t>los principales son</a:t>
              </a:r>
              <a:endParaRPr lang="es-PE" sz="1600" b="1">
                <a:solidFill>
                  <a:srgbClr val="FF0000"/>
                </a:solidFill>
                <a:latin typeface="Calibri" pitchFamily="34" charset="0"/>
              </a:endParaRPr>
            </a:p>
          </p:txBody>
        </p:sp>
        <p:sp>
          <p:nvSpPr>
            <p:cNvPr id="22541" name="Line 19"/>
            <p:cNvSpPr>
              <a:spLocks noChangeShapeType="1"/>
            </p:cNvSpPr>
            <p:nvPr/>
          </p:nvSpPr>
          <p:spPr bwMode="auto">
            <a:xfrm flipV="1">
              <a:off x="3485" y="8334"/>
              <a:ext cx="5721" cy="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PE"/>
            </a:p>
          </p:txBody>
        </p:sp>
        <p:sp>
          <p:nvSpPr>
            <p:cNvPr id="22542" name="Text Box 18" descr="Pergamino"/>
            <p:cNvSpPr txBox="1">
              <a:spLocks noChangeArrowheads="1"/>
            </p:cNvSpPr>
            <p:nvPr/>
          </p:nvSpPr>
          <p:spPr bwMode="auto">
            <a:xfrm>
              <a:off x="8463" y="8663"/>
              <a:ext cx="988" cy="380"/>
            </a:xfrm>
            <a:prstGeom prst="rect">
              <a:avLst/>
            </a:prstGeom>
            <a:blipFill dpi="0" rotWithShape="0">
              <a:blip r:embed="rId3"/>
              <a:srcRect/>
              <a:tile tx="0" ty="0" sx="100000" sy="100000" flip="none" algn="tl"/>
            </a:blip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PE" sz="1600" b="1">
                  <a:latin typeface="Calibri" pitchFamily="34" charset="0"/>
                  <a:cs typeface="Times New Roman" pitchFamily="18" charset="0"/>
                </a:rPr>
                <a:t>Ideológico</a:t>
              </a:r>
              <a:endParaRPr lang="es-PE" sz="1600">
                <a:latin typeface="Calibri" pitchFamily="34" charset="0"/>
              </a:endParaRPr>
            </a:p>
          </p:txBody>
        </p:sp>
        <p:sp>
          <p:nvSpPr>
            <p:cNvPr id="22543" name="Text Box 17" descr="Pergamino"/>
            <p:cNvSpPr txBox="1">
              <a:spLocks noChangeArrowheads="1"/>
            </p:cNvSpPr>
            <p:nvPr/>
          </p:nvSpPr>
          <p:spPr bwMode="auto">
            <a:xfrm>
              <a:off x="5655" y="8666"/>
              <a:ext cx="1085" cy="298"/>
            </a:xfrm>
            <a:prstGeom prst="rect">
              <a:avLst/>
            </a:prstGeom>
            <a:blipFill dpi="0" rotWithShape="0">
              <a:blip r:embed="rId3"/>
              <a:srcRect/>
              <a:tile tx="0" ty="0" sx="100000" sy="100000" flip="none" algn="tl"/>
            </a:blip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PE" sz="1600" b="1">
                  <a:latin typeface="Calibri" pitchFamily="34" charset="0"/>
                  <a:cs typeface="Times New Roman" pitchFamily="18" charset="0"/>
                </a:rPr>
                <a:t>Político</a:t>
              </a:r>
              <a:endParaRPr lang="es-PE" sz="1600">
                <a:latin typeface="Calibri" pitchFamily="34" charset="0"/>
              </a:endParaRPr>
            </a:p>
          </p:txBody>
        </p:sp>
        <p:sp>
          <p:nvSpPr>
            <p:cNvPr id="22544" name="Text Box 16" descr="Pergamino"/>
            <p:cNvSpPr txBox="1">
              <a:spLocks noChangeArrowheads="1"/>
            </p:cNvSpPr>
            <p:nvPr/>
          </p:nvSpPr>
          <p:spPr bwMode="auto">
            <a:xfrm>
              <a:off x="2894" y="8666"/>
              <a:ext cx="1282" cy="298"/>
            </a:xfrm>
            <a:prstGeom prst="rect">
              <a:avLst/>
            </a:prstGeom>
            <a:blipFill dpi="0" rotWithShape="0">
              <a:blip r:embed="rId3"/>
              <a:srcRect/>
              <a:tile tx="0" ty="0" sx="100000" sy="100000" flip="none" algn="tl"/>
            </a:blip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PE" sz="1600" b="1">
                  <a:latin typeface="Calibri" pitchFamily="34" charset="0"/>
                  <a:cs typeface="Times New Roman" pitchFamily="18" charset="0"/>
                </a:rPr>
                <a:t>Económico</a:t>
              </a:r>
              <a:endParaRPr lang="es-PE" sz="1600">
                <a:latin typeface="Calibri" pitchFamily="34" charset="0"/>
              </a:endParaRPr>
            </a:p>
          </p:txBody>
        </p:sp>
        <p:sp>
          <p:nvSpPr>
            <p:cNvPr id="22545" name="Text Box 15"/>
            <p:cNvSpPr txBox="1">
              <a:spLocks noChangeArrowheads="1"/>
            </p:cNvSpPr>
            <p:nvPr/>
          </p:nvSpPr>
          <p:spPr bwMode="auto">
            <a:xfrm>
              <a:off x="8182" y="9043"/>
              <a:ext cx="1380"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PE" sz="1400" b="1">
                  <a:solidFill>
                    <a:srgbClr val="FF0000"/>
                  </a:solidFill>
                  <a:latin typeface="Calibri" pitchFamily="34" charset="0"/>
                  <a:cs typeface="Times New Roman" pitchFamily="18" charset="0"/>
                </a:rPr>
                <a:t> justificado        por</a:t>
              </a:r>
              <a:endParaRPr lang="es-PE" sz="1400" b="1">
                <a:solidFill>
                  <a:srgbClr val="FF0000"/>
                </a:solidFill>
                <a:latin typeface="Calibri" pitchFamily="34" charset="0"/>
              </a:endParaRPr>
            </a:p>
          </p:txBody>
        </p:sp>
        <p:sp>
          <p:nvSpPr>
            <p:cNvPr id="22546" name="Text Box 14"/>
            <p:cNvSpPr txBox="1">
              <a:spLocks noChangeArrowheads="1"/>
            </p:cNvSpPr>
            <p:nvPr/>
          </p:nvSpPr>
          <p:spPr bwMode="auto">
            <a:xfrm>
              <a:off x="5481" y="9043"/>
              <a:ext cx="1564"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PE" sz="1600" b="1">
                  <a:solidFill>
                    <a:srgbClr val="FF0000"/>
                  </a:solidFill>
                  <a:latin typeface="Calibri" pitchFamily="34" charset="0"/>
                  <a:cs typeface="Times New Roman" pitchFamily="18" charset="0"/>
                </a:rPr>
                <a:t>     influido   por</a:t>
              </a:r>
              <a:endParaRPr lang="es-PE" sz="1600" b="1">
                <a:solidFill>
                  <a:srgbClr val="FF0000"/>
                </a:solidFill>
                <a:latin typeface="Calibri" pitchFamily="34" charset="0"/>
              </a:endParaRPr>
            </a:p>
          </p:txBody>
        </p:sp>
        <p:sp>
          <p:nvSpPr>
            <p:cNvPr id="22547" name="Text Box 13" descr="Pergamino"/>
            <p:cNvSpPr txBox="1">
              <a:spLocks noChangeArrowheads="1"/>
            </p:cNvSpPr>
            <p:nvPr/>
          </p:nvSpPr>
          <p:spPr bwMode="auto">
            <a:xfrm>
              <a:off x="5425" y="9423"/>
              <a:ext cx="1519" cy="706"/>
            </a:xfrm>
            <a:prstGeom prst="rect">
              <a:avLst/>
            </a:prstGeom>
            <a:blipFill dpi="0" rotWithShape="0">
              <a:blip r:embed="rId3"/>
              <a:srcRect/>
              <a:tile tx="0" ty="0" sx="100000" sy="100000" flip="none" algn="tl"/>
            </a:blip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s-PE" sz="1600" b="1">
                <a:latin typeface="Calibri" pitchFamily="34" charset="0"/>
                <a:cs typeface="Times New Roman" pitchFamily="18" charset="0"/>
              </a:endParaRPr>
            </a:p>
            <a:p>
              <a:pPr algn="ctr"/>
              <a:r>
                <a:rPr lang="es-PE" sz="1600" b="1">
                  <a:latin typeface="Calibri" pitchFamily="34" charset="0"/>
                  <a:cs typeface="Times New Roman" pitchFamily="18" charset="0"/>
                </a:rPr>
                <a:t>Expansión nacionalista</a:t>
              </a:r>
              <a:endParaRPr lang="es-PE" sz="1600" b="1">
                <a:latin typeface="Calibri" pitchFamily="34" charset="0"/>
              </a:endParaRPr>
            </a:p>
          </p:txBody>
        </p:sp>
        <p:sp>
          <p:nvSpPr>
            <p:cNvPr id="22548" name="Text Box 12" descr="Pergamino"/>
            <p:cNvSpPr txBox="1">
              <a:spLocks noChangeArrowheads="1"/>
            </p:cNvSpPr>
            <p:nvPr/>
          </p:nvSpPr>
          <p:spPr bwMode="auto">
            <a:xfrm>
              <a:off x="7901" y="9423"/>
              <a:ext cx="1688" cy="706"/>
            </a:xfrm>
            <a:prstGeom prst="rect">
              <a:avLst/>
            </a:prstGeom>
            <a:blipFill dpi="0" rotWithShape="0">
              <a:blip r:embed="rId3"/>
              <a:srcRect/>
              <a:tile tx="0" ty="0" sx="100000" sy="100000" flip="none" algn="tl"/>
            </a:blipFill>
            <a:ln w="9525">
              <a:solidFill>
                <a:srgbClr val="000000"/>
              </a:solidFill>
              <a:miter lim="800000"/>
              <a:headEnd/>
              <a:tailEnd/>
            </a:ln>
          </p:spPr>
          <p:txBody>
            <a:bodyPr/>
            <a:lstStyle>
              <a:lvl1pPr eaLnBrk="0" hangingPunct="0">
                <a:tabLst>
                  <a:tab pos="228600" algn="l"/>
                </a:tabLst>
                <a:defRPr>
                  <a:solidFill>
                    <a:schemeClr val="tx1"/>
                  </a:solidFill>
                  <a:latin typeface="Arial" charset="0"/>
                  <a:cs typeface="Arial" charset="0"/>
                </a:defRPr>
              </a:lvl1pPr>
              <a:lvl2pPr marL="742950" indent="-285750" eaLnBrk="0" hangingPunct="0">
                <a:tabLst>
                  <a:tab pos="228600" algn="l"/>
                </a:tabLst>
                <a:defRPr>
                  <a:solidFill>
                    <a:schemeClr val="tx1"/>
                  </a:solidFill>
                  <a:latin typeface="Arial" charset="0"/>
                  <a:cs typeface="Arial" charset="0"/>
                </a:defRPr>
              </a:lvl2pPr>
              <a:lvl3pPr marL="1143000" indent="-228600" eaLnBrk="0" hangingPunct="0">
                <a:tabLst>
                  <a:tab pos="228600" algn="l"/>
                </a:tabLst>
                <a:defRPr>
                  <a:solidFill>
                    <a:schemeClr val="tx1"/>
                  </a:solidFill>
                  <a:latin typeface="Arial" charset="0"/>
                  <a:cs typeface="Arial" charset="0"/>
                </a:defRPr>
              </a:lvl3pPr>
              <a:lvl4pPr marL="1600200" indent="-228600" eaLnBrk="0" hangingPunct="0">
                <a:tabLst>
                  <a:tab pos="228600" algn="l"/>
                </a:tabLst>
                <a:defRPr>
                  <a:solidFill>
                    <a:schemeClr val="tx1"/>
                  </a:solidFill>
                  <a:latin typeface="Arial" charset="0"/>
                  <a:cs typeface="Arial" charset="0"/>
                </a:defRPr>
              </a:lvl4pPr>
              <a:lvl5pPr marL="2057400" indent="-228600" eaLnBrk="0" hangingPunct="0">
                <a:tabLst>
                  <a:tab pos="2286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Lst>
                <a:defRPr>
                  <a:solidFill>
                    <a:schemeClr val="tx1"/>
                  </a:solidFill>
                  <a:latin typeface="Arial" charset="0"/>
                  <a:cs typeface="Arial" charset="0"/>
                </a:defRPr>
              </a:lvl9pPr>
            </a:lstStyle>
            <a:p>
              <a:pPr algn="ctr"/>
              <a:r>
                <a:rPr lang="es-PE" sz="1600" b="1">
                  <a:latin typeface="Calibri" pitchFamily="34" charset="0"/>
                  <a:cs typeface="Times New Roman" pitchFamily="18" charset="0"/>
                </a:rPr>
                <a:t>Superioridad occidental / Misión evangelizadora</a:t>
              </a:r>
              <a:endParaRPr lang="es-PE" sz="1600" b="1">
                <a:latin typeface="Calibri" pitchFamily="34" charset="0"/>
              </a:endParaRPr>
            </a:p>
            <a:p>
              <a:endParaRPr lang="es-PE">
                <a:latin typeface="Calibri" pitchFamily="34" charset="0"/>
              </a:endParaRPr>
            </a:p>
          </p:txBody>
        </p:sp>
        <p:sp>
          <p:nvSpPr>
            <p:cNvPr id="22549" name="Text Box 11" descr="Pergamino"/>
            <p:cNvSpPr txBox="1">
              <a:spLocks noChangeArrowheads="1"/>
            </p:cNvSpPr>
            <p:nvPr/>
          </p:nvSpPr>
          <p:spPr bwMode="auto">
            <a:xfrm>
              <a:off x="2837" y="9423"/>
              <a:ext cx="1463" cy="706"/>
            </a:xfrm>
            <a:prstGeom prst="rect">
              <a:avLst/>
            </a:prstGeom>
            <a:blipFill dpi="0" rotWithShape="0">
              <a:blip r:embed="rId3"/>
              <a:srcRect/>
              <a:tile tx="0" ty="0" sx="100000" sy="100000" flip="none" algn="tl"/>
            </a:blip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s-PE" sz="1600" b="1">
                <a:latin typeface="Calibri" pitchFamily="34" charset="0"/>
                <a:cs typeface="Times New Roman" pitchFamily="18" charset="0"/>
              </a:endParaRPr>
            </a:p>
            <a:p>
              <a:pPr algn="ctr"/>
              <a:r>
                <a:rPr lang="es-PE" sz="1600" b="1">
                  <a:latin typeface="Calibri" pitchFamily="34" charset="0"/>
                  <a:cs typeface="Times New Roman" pitchFamily="18" charset="0"/>
                </a:rPr>
                <a:t>Revolución Industrial</a:t>
              </a:r>
              <a:endParaRPr lang="es-PE" sz="1600" b="1">
                <a:latin typeface="Calibri" pitchFamily="34" charset="0"/>
              </a:endParaRPr>
            </a:p>
          </p:txBody>
        </p:sp>
        <p:sp>
          <p:nvSpPr>
            <p:cNvPr id="22550" name="Line 10"/>
            <p:cNvSpPr>
              <a:spLocks noChangeShapeType="1"/>
            </p:cNvSpPr>
            <p:nvPr/>
          </p:nvSpPr>
          <p:spPr bwMode="auto">
            <a:xfrm>
              <a:off x="3568" y="10129"/>
              <a:ext cx="2580" cy="439"/>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PE"/>
            </a:p>
          </p:txBody>
        </p:sp>
        <p:sp>
          <p:nvSpPr>
            <p:cNvPr id="22551" name="Text Box 9"/>
            <p:cNvSpPr txBox="1">
              <a:spLocks noChangeArrowheads="1"/>
            </p:cNvSpPr>
            <p:nvPr/>
          </p:nvSpPr>
          <p:spPr bwMode="auto">
            <a:xfrm>
              <a:off x="4768" y="10568"/>
              <a:ext cx="2860" cy="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PE" sz="1600" b="1">
                  <a:solidFill>
                    <a:srgbClr val="FF0000"/>
                  </a:solidFill>
                  <a:latin typeface="Calibri" pitchFamily="34" charset="0"/>
                  <a:cs typeface="Times New Roman" pitchFamily="18" charset="0"/>
                </a:rPr>
                <a:t>entre las consecuencias</a:t>
              </a:r>
              <a:endParaRPr lang="es-PE" sz="1600" b="1">
                <a:solidFill>
                  <a:srgbClr val="FF0000"/>
                </a:solidFill>
                <a:latin typeface="Calibri" pitchFamily="34" charset="0"/>
              </a:endParaRPr>
            </a:p>
          </p:txBody>
        </p:sp>
        <p:sp>
          <p:nvSpPr>
            <p:cNvPr id="22552" name="Line 8"/>
            <p:cNvSpPr>
              <a:spLocks noChangeShapeType="1"/>
            </p:cNvSpPr>
            <p:nvPr/>
          </p:nvSpPr>
          <p:spPr bwMode="auto">
            <a:xfrm flipH="1">
              <a:off x="6148" y="10184"/>
              <a:ext cx="2315" cy="38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PE"/>
            </a:p>
          </p:txBody>
        </p:sp>
        <p:sp>
          <p:nvSpPr>
            <p:cNvPr id="22553" name="Line 7"/>
            <p:cNvSpPr>
              <a:spLocks noChangeShapeType="1"/>
            </p:cNvSpPr>
            <p:nvPr/>
          </p:nvSpPr>
          <p:spPr bwMode="auto">
            <a:xfrm flipH="1">
              <a:off x="6149" y="10129"/>
              <a:ext cx="36" cy="118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s-PE"/>
            </a:p>
          </p:txBody>
        </p:sp>
        <p:sp>
          <p:nvSpPr>
            <p:cNvPr id="22554" name="Text Box 6" descr="Pergamino"/>
            <p:cNvSpPr txBox="1">
              <a:spLocks noChangeArrowheads="1"/>
            </p:cNvSpPr>
            <p:nvPr/>
          </p:nvSpPr>
          <p:spPr bwMode="auto">
            <a:xfrm>
              <a:off x="3512" y="11015"/>
              <a:ext cx="1355" cy="635"/>
            </a:xfrm>
            <a:prstGeom prst="rect">
              <a:avLst/>
            </a:prstGeom>
            <a:blipFill dpi="0" rotWithShape="0">
              <a:blip r:embed="rId3"/>
              <a:srcRect/>
              <a:tile tx="0" ty="0" sx="100000" sy="100000" flip="none" algn="tl"/>
            </a:blip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PE" sz="1600" b="1">
                  <a:latin typeface="Calibri" pitchFamily="34" charset="0"/>
                  <a:cs typeface="Times New Roman" pitchFamily="18" charset="0"/>
                </a:rPr>
                <a:t>Rivalidades internacionales</a:t>
              </a:r>
              <a:endParaRPr lang="es-PE" sz="1600" b="1">
                <a:latin typeface="Calibri" pitchFamily="34" charset="0"/>
              </a:endParaRPr>
            </a:p>
          </p:txBody>
        </p:sp>
        <p:sp>
          <p:nvSpPr>
            <p:cNvPr id="22555" name="Text Box 5" descr="Pergamino"/>
            <p:cNvSpPr txBox="1">
              <a:spLocks noChangeArrowheads="1"/>
            </p:cNvSpPr>
            <p:nvPr/>
          </p:nvSpPr>
          <p:spPr bwMode="auto">
            <a:xfrm>
              <a:off x="7431" y="11015"/>
              <a:ext cx="1677" cy="597"/>
            </a:xfrm>
            <a:prstGeom prst="rect">
              <a:avLst/>
            </a:prstGeom>
            <a:blipFill dpi="0" rotWithShape="0">
              <a:blip r:embed="rId3"/>
              <a:srcRect/>
              <a:tile tx="0" ty="0" sx="100000" sy="100000" flip="none" algn="tl"/>
            </a:blip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PE" sz="1600" b="1">
                  <a:latin typeface="Calibri" pitchFamily="34" charset="0"/>
                  <a:cs typeface="Times New Roman" pitchFamily="18" charset="0"/>
                </a:rPr>
                <a:t>Dominio y explotación colonial</a:t>
              </a:r>
              <a:endParaRPr lang="es-PE" sz="1600" b="1">
                <a:latin typeface="Calibri" pitchFamily="34" charset="0"/>
              </a:endParaRPr>
            </a:p>
          </p:txBody>
        </p:sp>
        <p:sp>
          <p:nvSpPr>
            <p:cNvPr id="22556" name="Line 4"/>
            <p:cNvSpPr>
              <a:spLocks noChangeShapeType="1"/>
            </p:cNvSpPr>
            <p:nvPr/>
          </p:nvSpPr>
          <p:spPr bwMode="auto">
            <a:xfrm flipH="1">
              <a:off x="4866" y="11313"/>
              <a:ext cx="1380" cy="1"/>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s-PE"/>
            </a:p>
          </p:txBody>
        </p:sp>
        <p:sp>
          <p:nvSpPr>
            <p:cNvPr id="22557" name="Line 3"/>
            <p:cNvSpPr>
              <a:spLocks noChangeShapeType="1"/>
            </p:cNvSpPr>
            <p:nvPr/>
          </p:nvSpPr>
          <p:spPr bwMode="auto">
            <a:xfrm>
              <a:off x="5853" y="11313"/>
              <a:ext cx="1578" cy="1"/>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s-PE"/>
            </a:p>
          </p:txBody>
        </p:sp>
        <p:sp>
          <p:nvSpPr>
            <p:cNvPr id="22558" name="Text Box 2"/>
            <p:cNvSpPr txBox="1">
              <a:spLocks noChangeArrowheads="1"/>
            </p:cNvSpPr>
            <p:nvPr/>
          </p:nvSpPr>
          <p:spPr bwMode="auto">
            <a:xfrm>
              <a:off x="2837" y="8989"/>
              <a:ext cx="1351" cy="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PE" sz="1600" b="1">
                  <a:solidFill>
                    <a:srgbClr val="FF0000"/>
                  </a:solidFill>
                  <a:latin typeface="Calibri" pitchFamily="34" charset="0"/>
                  <a:cs typeface="Times New Roman" pitchFamily="18" charset="0"/>
                </a:rPr>
                <a:t>posibilitado        por </a:t>
              </a:r>
              <a:endParaRPr lang="es-PE" sz="1600" b="1">
                <a:solidFill>
                  <a:srgbClr val="FF0000"/>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vtQHFoIyljg/TVl_PzBLtCI/AAAAAAAACxw/6XiAsdYM1O8/s1600/236_julio_09_eua_imperialist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8313" y="0"/>
            <a:ext cx="8207375" cy="630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CuadroTexto"/>
          <p:cNvSpPr txBox="1">
            <a:spLocks noChangeArrowheads="1"/>
          </p:cNvSpPr>
          <p:nvPr/>
        </p:nvSpPr>
        <p:spPr bwMode="auto">
          <a:xfrm>
            <a:off x="1403350" y="6303963"/>
            <a:ext cx="691356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PE" sz="2800" b="1">
                <a:solidFill>
                  <a:srgbClr val="FF0000"/>
                </a:solidFill>
                <a:latin typeface="Calibri" pitchFamily="34" charset="0"/>
              </a:rPr>
              <a:t>¿CUÁL ES EL MENSAJE DE LA IMAGEN?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contenido"/>
          <p:cNvSpPr>
            <a:spLocks noGrp="1"/>
          </p:cNvSpPr>
          <p:nvPr>
            <p:ph idx="1"/>
          </p:nvPr>
        </p:nvSpPr>
        <p:spPr/>
        <p:txBody>
          <a:bodyPr/>
          <a:lstStyle/>
          <a:p>
            <a:pPr eaLnBrk="1" hangingPunct="1"/>
            <a:endParaRPr lang="es-PE" smtClean="0"/>
          </a:p>
        </p:txBody>
      </p:sp>
      <p:pic>
        <p:nvPicPr>
          <p:cNvPr id="4098" name="Picture 2" descr="http://blogs.elcomercio.pe/universocomic/Supermanus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4284663" cy="6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2" name="Picture 6" descr="http://www.fondos10.net/wp-content/uploads/2008/08/capitan-america-1280-x-102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84663" y="0"/>
            <a:ext cx="4859337" cy="6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5" name="4 CuadroTexto"/>
          <p:cNvSpPr txBox="1">
            <a:spLocks noChangeArrowheads="1"/>
          </p:cNvSpPr>
          <p:nvPr/>
        </p:nvSpPr>
        <p:spPr bwMode="auto">
          <a:xfrm>
            <a:off x="1258888" y="6308725"/>
            <a:ext cx="64087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PE" sz="2400" b="1">
                <a:solidFill>
                  <a:srgbClr val="FF0000"/>
                </a:solidFill>
                <a:latin typeface="Calibri" pitchFamily="34" charset="0"/>
              </a:rPr>
              <a:t>¿QUÉ FUNCIÓN CUMPLEN ESTOS PERSONAJES?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arn(inVertical)">
                                      <p:cBhvr>
                                        <p:cTn id="7" dur="5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15888"/>
            <a:ext cx="9144000" cy="1225550"/>
          </a:xfrm>
        </p:spPr>
        <p:txBody>
          <a:bodyPr/>
          <a:lstStyle/>
          <a:p>
            <a:pPr eaLnBrk="1" hangingPunct="1"/>
            <a:r>
              <a:rPr lang="es-ES" sz="3600" b="1" smtClean="0">
                <a:solidFill>
                  <a:srgbClr val="FF0000"/>
                </a:solidFill>
                <a:latin typeface="Arial Rounded MT Bold" pitchFamily="34" charset="0"/>
              </a:rPr>
              <a:t>EL IMPERIALISMO DE FINES DEL SIGLO XIX Y COMIENZOS DEL SIGLO XX</a:t>
            </a:r>
          </a:p>
        </p:txBody>
      </p:sp>
      <p:pic>
        <p:nvPicPr>
          <p:cNvPr id="11266" name="Picture 2" descr="http://3.bp.blogspot.com/-qrlDt2RbBZs/TY-RDMUNWZI/AAAAAAAAABY/Rxq_8iyOWNU/s400/clip_image00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2875" y="1357313"/>
            <a:ext cx="4249738" cy="532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descr="http://distefanoster.files.wordpress.com/2008/04/imperialismo-caricatura.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29125" y="1357313"/>
            <a:ext cx="4548188" cy="535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Marcador de contenido"/>
          <p:cNvSpPr>
            <a:spLocks noGrp="1"/>
          </p:cNvSpPr>
          <p:nvPr>
            <p:ph idx="1"/>
          </p:nvPr>
        </p:nvSpPr>
        <p:spPr/>
        <p:txBody>
          <a:bodyPr/>
          <a:lstStyle/>
          <a:p>
            <a:pPr marL="0" indent="0" algn="ctr" eaLnBrk="1" hangingPunct="1">
              <a:buFont typeface="Arial" charset="0"/>
              <a:buNone/>
            </a:pPr>
            <a:r>
              <a:rPr lang="es-PE" sz="7200" b="1" smtClean="0">
                <a:solidFill>
                  <a:srgbClr val="FF0000"/>
                </a:solidFill>
                <a:latin typeface="Bell MT" pitchFamily="18" charset="0"/>
              </a:rPr>
              <a:t>¿QUÉ ES EL IMPERIALISMO?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825" y="981075"/>
            <a:ext cx="8642350" cy="5616575"/>
          </a:xfrm>
        </p:spPr>
        <p:txBody>
          <a:bodyPr rtlCol="0">
            <a:normAutofit fontScale="70000" lnSpcReduction="20000"/>
          </a:bodyPr>
          <a:lstStyle/>
          <a:p>
            <a:pPr marL="0" indent="0" algn="just" eaLnBrk="1" fontAlgn="auto" hangingPunct="1">
              <a:spcAft>
                <a:spcPts val="0"/>
              </a:spcAft>
              <a:buFont typeface="Arial" pitchFamily="34" charset="0"/>
              <a:buNone/>
              <a:defRPr/>
            </a:pPr>
            <a:r>
              <a:rPr lang="es-ES" i="1" dirty="0" smtClean="0"/>
              <a:t>«El </a:t>
            </a:r>
            <a:r>
              <a:rPr lang="es-ES" i="1" dirty="0"/>
              <a:t>imperialismo no es motivado por los intereses de toda una nación sino por los de </a:t>
            </a:r>
            <a:r>
              <a:rPr lang="es-ES" b="1" i="1" dirty="0">
                <a:solidFill>
                  <a:srgbClr val="FF0000"/>
                </a:solidFill>
              </a:rPr>
              <a:t>una clase determinada</a:t>
            </a:r>
            <a:r>
              <a:rPr lang="es-ES" i="1" dirty="0"/>
              <a:t>.  Los recursos militares, políticos y económicos de toda la nación se ponen al servicio de misioneros, viajeros, cazadores, científicos, comerciantes, </a:t>
            </a:r>
            <a:r>
              <a:rPr lang="es-ES" b="1" i="1" dirty="0">
                <a:solidFill>
                  <a:srgbClr val="FF0000"/>
                </a:solidFill>
              </a:rPr>
              <a:t>indebidamente acreditados como representantes de la nación</a:t>
            </a:r>
            <a:r>
              <a:rPr lang="es-ES" i="1" dirty="0"/>
              <a:t>, pero la nación sólo corre con los gastos. Cada mejora de los métodos de producción, cada concentración de la propiedad parece reforzar la </a:t>
            </a:r>
            <a:r>
              <a:rPr lang="es-ES" b="1" i="1" dirty="0">
                <a:solidFill>
                  <a:srgbClr val="FF0000"/>
                </a:solidFill>
              </a:rPr>
              <a:t>tendencia a la expansión imperialista</a:t>
            </a:r>
            <a:r>
              <a:rPr lang="es-ES" i="1" dirty="0"/>
              <a:t>.  En la medida en que una nación tras otra entran en la era de las maquinarias y adoptan los métodos industriales más avanzados, es más difícil para sus empresarios, comerciantes y financieros colocar sus reservas económicas, y progresivamente se ven tentados a aprovechar sus gobiernos para conquistar con fines particulares países lejanos y subdesarrollados a través de la anexión y del protectorado (...). Este estado de la cuestión en la economía es la raíz del imperialismo</a:t>
            </a:r>
            <a:r>
              <a:rPr lang="es-ES" i="1" dirty="0" smtClean="0"/>
              <a:t>.</a:t>
            </a:r>
          </a:p>
          <a:p>
            <a:pPr marL="0" indent="0" algn="just" eaLnBrk="1" fontAlgn="auto" hangingPunct="1">
              <a:spcAft>
                <a:spcPts val="0"/>
              </a:spcAft>
              <a:buFont typeface="Arial" pitchFamily="34" charset="0"/>
              <a:buNone/>
              <a:defRPr/>
            </a:pPr>
            <a:r>
              <a:rPr lang="es-ES_tradnl" i="1" dirty="0"/>
              <a:t>El imperialismo es el esfuerzo de los grandes dueños de la industria para facilitar la salida de su excedente de riqueza, buscando vender o colocar en el extranjero las mercancías o los capitales que el mercado interior no puede </a:t>
            </a:r>
            <a:r>
              <a:rPr lang="es-ES_tradnl" i="1" dirty="0" smtClean="0"/>
              <a:t>absorber»</a:t>
            </a:r>
          </a:p>
          <a:p>
            <a:pPr algn="r" eaLnBrk="1" fontAlgn="auto" hangingPunct="1">
              <a:spcAft>
                <a:spcPts val="0"/>
              </a:spcAft>
              <a:buFont typeface="Arial" pitchFamily="34" charset="0"/>
              <a:buNone/>
              <a:defRPr/>
            </a:pPr>
            <a:endParaRPr lang="es-ES" sz="2900" b="1" dirty="0" smtClean="0"/>
          </a:p>
          <a:p>
            <a:pPr algn="r" eaLnBrk="1" fontAlgn="auto" hangingPunct="1">
              <a:spcAft>
                <a:spcPts val="0"/>
              </a:spcAft>
              <a:buFont typeface="Arial" pitchFamily="34" charset="0"/>
              <a:buNone/>
              <a:defRPr/>
            </a:pPr>
            <a:r>
              <a:rPr lang="es-ES" sz="2900" b="1" dirty="0" smtClean="0"/>
              <a:t>John Hobson</a:t>
            </a:r>
            <a:r>
              <a:rPr lang="es-ES" sz="2900" b="1" dirty="0"/>
              <a:t>:</a:t>
            </a:r>
            <a:r>
              <a:rPr lang="es-ES" sz="2900" b="1" dirty="0" smtClean="0"/>
              <a:t> </a:t>
            </a:r>
            <a:r>
              <a:rPr lang="es-ES" sz="2900" b="1" dirty="0"/>
              <a:t>El Imperialismo. 1902</a:t>
            </a:r>
            <a:endParaRPr lang="es-ES" sz="2900" dirty="0"/>
          </a:p>
        </p:txBody>
      </p:sp>
      <p:sp>
        <p:nvSpPr>
          <p:cNvPr id="9219" name="1 CuadroTexto"/>
          <p:cNvSpPr txBox="1">
            <a:spLocks noChangeArrowheads="1"/>
          </p:cNvSpPr>
          <p:nvPr/>
        </p:nvSpPr>
        <p:spPr bwMode="auto">
          <a:xfrm>
            <a:off x="539750" y="333375"/>
            <a:ext cx="8135938"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PE" sz="2400" b="1">
                <a:solidFill>
                  <a:srgbClr val="FF0000"/>
                </a:solidFill>
                <a:latin typeface="Arial Rounded MT Bold" pitchFamily="34" charset="0"/>
              </a:rPr>
              <a:t>IMPERIALISMO: FACTORES ECONÓMICOS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388" y="274638"/>
            <a:ext cx="8785225" cy="1143000"/>
          </a:xfrm>
        </p:spPr>
        <p:txBody>
          <a:bodyPr rtlCol="0">
            <a:normAutofit fontScale="90000"/>
          </a:bodyPr>
          <a:lstStyle/>
          <a:p>
            <a:pPr eaLnBrk="1" fontAlgn="auto" hangingPunct="1">
              <a:spcAft>
                <a:spcPts val="0"/>
              </a:spcAft>
              <a:defRPr/>
            </a:pPr>
            <a:r>
              <a:rPr lang="es-PE" sz="3600" b="1" dirty="0">
                <a:solidFill>
                  <a:srgbClr val="FF0000"/>
                </a:solidFill>
                <a:latin typeface="Arial Rounded MT Bold" pitchFamily="34" charset="0"/>
              </a:rPr>
              <a:t>IMPERIALISMO: FACTORES ECONÓMICOS</a:t>
            </a:r>
            <a:r>
              <a:rPr lang="es-PE" sz="2400" b="1" dirty="0">
                <a:solidFill>
                  <a:srgbClr val="FF0000"/>
                </a:solidFill>
                <a:latin typeface="Arial Rounded MT Bold" pitchFamily="34" charset="0"/>
              </a:rPr>
              <a:t/>
            </a:r>
            <a:br>
              <a:rPr lang="es-PE" sz="2400" b="1" dirty="0">
                <a:solidFill>
                  <a:srgbClr val="FF0000"/>
                </a:solidFill>
                <a:latin typeface="Arial Rounded MT Bold" pitchFamily="34" charset="0"/>
              </a:rPr>
            </a:br>
            <a:endParaRPr lang="es-PE" sz="2400" dirty="0"/>
          </a:p>
        </p:txBody>
      </p:sp>
      <p:sp>
        <p:nvSpPr>
          <p:cNvPr id="10243" name="2 Marcador de contenido"/>
          <p:cNvSpPr>
            <a:spLocks noGrp="1"/>
          </p:cNvSpPr>
          <p:nvPr>
            <p:ph idx="1"/>
          </p:nvPr>
        </p:nvSpPr>
        <p:spPr>
          <a:xfrm>
            <a:off x="457200" y="1600200"/>
            <a:ext cx="8435975" cy="4525963"/>
          </a:xfrm>
        </p:spPr>
        <p:txBody>
          <a:bodyPr/>
          <a:lstStyle/>
          <a:p>
            <a:pPr marL="0" indent="0" algn="ctr" eaLnBrk="1" hangingPunct="1">
              <a:buFont typeface="Arial" charset="0"/>
              <a:buNone/>
            </a:pPr>
            <a:r>
              <a:rPr lang="es-PE" sz="6000" smtClean="0"/>
              <a:t>¿Cuál es la raíz económica del imperialismo?</a:t>
            </a:r>
          </a:p>
          <a:p>
            <a:pPr marL="0" indent="0" algn="ctr" eaLnBrk="1" hangingPunct="1">
              <a:buFont typeface="Arial" charset="0"/>
              <a:buNone/>
            </a:pPr>
            <a:endParaRPr lang="es-PE" smtClean="0"/>
          </a:p>
          <a:p>
            <a:pPr marL="0" indent="0" algn="ctr" eaLnBrk="1" hangingPunct="1">
              <a:buFont typeface="Arial" charset="0"/>
              <a:buNone/>
            </a:pPr>
            <a:r>
              <a:rPr lang="es-PE" sz="6000" smtClean="0"/>
              <a:t>¿Es algo irreversible?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500063" y="142875"/>
            <a:ext cx="8229600" cy="785813"/>
          </a:xfrm>
        </p:spPr>
        <p:txBody>
          <a:bodyPr/>
          <a:lstStyle/>
          <a:p>
            <a:pPr eaLnBrk="1" hangingPunct="1"/>
            <a:r>
              <a:rPr lang="es-PE" smtClean="0"/>
              <a:t>LEER LAS PÁGINAS 10 y 11</a:t>
            </a:r>
          </a:p>
        </p:txBody>
      </p:sp>
      <p:sp>
        <p:nvSpPr>
          <p:cNvPr id="11267" name="2 Marcador de contenido"/>
          <p:cNvSpPr>
            <a:spLocks noGrp="1"/>
          </p:cNvSpPr>
          <p:nvPr>
            <p:ph idx="1"/>
          </p:nvPr>
        </p:nvSpPr>
        <p:spPr>
          <a:xfrm>
            <a:off x="285750" y="1000125"/>
            <a:ext cx="8643938" cy="4525963"/>
          </a:xfrm>
        </p:spPr>
        <p:txBody>
          <a:bodyPr/>
          <a:lstStyle/>
          <a:p>
            <a:pPr eaLnBrk="1" hangingPunct="1"/>
            <a:r>
              <a:rPr lang="es-PE" smtClean="0"/>
              <a:t>¿Por qué se dice que el imperialismo fue una consecuencia de la revolución industrial?</a:t>
            </a:r>
          </a:p>
          <a:p>
            <a:pPr eaLnBrk="1" hangingPunct="1"/>
            <a:r>
              <a:rPr lang="es-PE" smtClean="0"/>
              <a:t>¿De qué manera el desarrollo de las comunicaciones y el transporte favorecieron la expansión imperialista?</a:t>
            </a:r>
          </a:p>
          <a:p>
            <a:pPr eaLnBrk="1" hangingPunct="1"/>
            <a:r>
              <a:rPr lang="es-PE" smtClean="0"/>
              <a:t>¿A qué se denomina nueva división económica mundial?</a:t>
            </a:r>
          </a:p>
          <a:p>
            <a:pPr eaLnBrk="1" hangingPunct="1"/>
            <a:r>
              <a:rPr lang="es-PE" smtClean="0"/>
              <a:t>¿Cuál fue la importancia del factor demográfico en la expansión imperialista?</a:t>
            </a:r>
          </a:p>
          <a:p>
            <a:pPr eaLnBrk="1" hangingPunct="1"/>
            <a:r>
              <a:rPr lang="es-PE" smtClean="0"/>
              <a:t>¿Qué papel jugó el factor político en este proceso?</a:t>
            </a:r>
          </a:p>
          <a:p>
            <a:pPr eaLnBrk="1" hangingPunct="1"/>
            <a:endParaRPr lang="es-PE"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TotalTime>
  <Words>1171</Words>
  <Application>Microsoft Office PowerPoint</Application>
  <PresentationFormat>Presentación en pantalla (4:3)</PresentationFormat>
  <Paragraphs>91</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Diapositiva 1</vt:lpstr>
      <vt:lpstr>Diapositiva 2</vt:lpstr>
      <vt:lpstr>Diapositiva 3</vt:lpstr>
      <vt:lpstr>Diapositiva 4</vt:lpstr>
      <vt:lpstr>EL IMPERIALISMO DE FINES DEL SIGLO XIX Y COMIENZOS DEL SIGLO XX</vt:lpstr>
      <vt:lpstr>Diapositiva 6</vt:lpstr>
      <vt:lpstr>Diapositiva 7</vt:lpstr>
      <vt:lpstr>IMPERIALISMO: FACTORES ECONÓMICOS </vt:lpstr>
      <vt:lpstr>LEER LAS PÁGINAS 10 y 11</vt:lpstr>
      <vt:lpstr>IMPERIALISMO: FACTORES ECONÓMICOS</vt:lpstr>
      <vt:lpstr>IMPERIALISMO: FACTORES ECONÓMICOS</vt:lpstr>
      <vt:lpstr>IMPERIALISMO: FACTORES POLÍTICOS</vt:lpstr>
      <vt:lpstr>Diapositiva 13</vt:lpstr>
      <vt:lpstr>IMPERIALISMO: FACTORES DEMOGRÁFICOS</vt:lpstr>
      <vt:lpstr>IMPERIALISMO: FACTORES IDEOLÓGICOS</vt:lpstr>
      <vt:lpstr>IMPERIALISMO: FACTORES IDEOLÓGICOS</vt:lpstr>
      <vt:lpstr>IMPERIALISMO: FACTORES IDEOLÓGICOS</vt:lpstr>
      <vt:lpstr>IMPERIALISMO: FACTORES IDEOLÓGICOS</vt:lpstr>
      <vt:lpstr>IMPERIALISMO: FACTORES IDEOLÓGICOS</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Janet</dc:creator>
  <cp:lastModifiedBy>Carlos</cp:lastModifiedBy>
  <cp:revision>18</cp:revision>
  <dcterms:created xsi:type="dcterms:W3CDTF">2012-03-26T10:31:52Z</dcterms:created>
  <dcterms:modified xsi:type="dcterms:W3CDTF">2012-04-16T07:56:43Z</dcterms:modified>
</cp:coreProperties>
</file>