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86" r:id="rId4"/>
    <p:sldId id="291" r:id="rId5"/>
    <p:sldId id="267" r:id="rId6"/>
    <p:sldId id="301" r:id="rId7"/>
    <p:sldId id="287" r:id="rId8"/>
    <p:sldId id="281" r:id="rId9"/>
    <p:sldId id="258" r:id="rId10"/>
    <p:sldId id="280" r:id="rId11"/>
    <p:sldId id="290" r:id="rId12"/>
    <p:sldId id="303" r:id="rId13"/>
    <p:sldId id="302" r:id="rId14"/>
    <p:sldId id="300" r:id="rId15"/>
    <p:sldId id="289" r:id="rId16"/>
    <p:sldId id="259" r:id="rId17"/>
    <p:sldId id="268" r:id="rId18"/>
    <p:sldId id="293" r:id="rId19"/>
    <p:sldId id="283" r:id="rId20"/>
    <p:sldId id="305" r:id="rId21"/>
    <p:sldId id="260" r:id="rId22"/>
    <p:sldId id="282" r:id="rId23"/>
    <p:sldId id="261" r:id="rId24"/>
    <p:sldId id="269" r:id="rId25"/>
    <p:sldId id="270" r:id="rId26"/>
    <p:sldId id="306" r:id="rId27"/>
    <p:sldId id="271" r:id="rId28"/>
    <p:sldId id="262" r:id="rId29"/>
    <p:sldId id="263" r:id="rId30"/>
    <p:sldId id="272" r:id="rId31"/>
    <p:sldId id="294" r:id="rId32"/>
    <p:sldId id="264" r:id="rId33"/>
    <p:sldId id="265" r:id="rId34"/>
    <p:sldId id="273" r:id="rId35"/>
    <p:sldId id="274" r:id="rId36"/>
    <p:sldId id="275" r:id="rId37"/>
    <p:sldId id="295" r:id="rId38"/>
    <p:sldId id="276" r:id="rId39"/>
    <p:sldId id="284" r:id="rId40"/>
    <p:sldId id="285" r:id="rId41"/>
    <p:sldId id="277" r:id="rId42"/>
    <p:sldId id="278" r:id="rId43"/>
    <p:sldId id="279" r:id="rId4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186" y="2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94B30FD-CFD3-4CE5-A8E2-00C7BBB83F99}" type="datetimeFigureOut">
              <a:rPr lang="es-ES"/>
              <a:pPr>
                <a:defRPr/>
              </a:pPr>
              <a:t>09/04/2012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028D678-AB18-4674-BE18-69EC0D855373}"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23D39D2A-A22A-4E99-8723-47E2DC661DE9}" type="datetimeFigureOut">
              <a:rPr lang="es-ES"/>
              <a:pPr>
                <a:defRPr/>
              </a:pPr>
              <a:t>09/04/2012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D5C7993-373E-4B5F-B37B-7CF78BEA3850}"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0CA2ABE-125A-4C23-8BF5-3C147388B5DF}" type="datetimeFigureOut">
              <a:rPr lang="es-ES"/>
              <a:pPr>
                <a:defRPr/>
              </a:pPr>
              <a:t>09/04/2012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1E00575-E19D-4861-BB00-1B819C15BB5E}"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5CDD087-F212-4D64-A9D8-9ABB3E9B78BA}" type="datetimeFigureOut">
              <a:rPr lang="es-ES"/>
              <a:pPr>
                <a:defRPr/>
              </a:pPr>
              <a:t>09/04/2012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9D92775-B281-49A2-94E0-059C868B63DB}"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09FADDA-A13C-4D14-A3F8-EBC2302687D7}" type="datetimeFigureOut">
              <a:rPr lang="es-ES"/>
              <a:pPr>
                <a:defRPr/>
              </a:pPr>
              <a:t>09/04/2012</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18BA348-516B-427A-9E60-2F79D61F5A46}"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C039DF5F-1D34-45F9-9432-3A6E849A4874}" type="datetimeFigureOut">
              <a:rPr lang="es-ES"/>
              <a:pPr>
                <a:defRPr/>
              </a:pPr>
              <a:t>09/04/2012</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B6F7942-0395-4A69-B8F3-13C1972CBE42}"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713A61CA-D454-484A-9363-17B1D5F1E7B7}" type="datetimeFigureOut">
              <a:rPr lang="es-ES"/>
              <a:pPr>
                <a:defRPr/>
              </a:pPr>
              <a:t>09/04/2012</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2EB50C5D-E8B8-4B0A-98A3-A2545D0B3A6D}"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0E71F0AF-8012-4AD0-AAA4-CA49ED493582}" type="datetimeFigureOut">
              <a:rPr lang="es-ES"/>
              <a:pPr>
                <a:defRPr/>
              </a:pPr>
              <a:t>09/04/2012</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C5EE1DB5-5D8B-4E74-AC83-BBF231F54E5F}"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E099029-FC0D-4816-9EA8-56C316493E5C}" type="datetimeFigureOut">
              <a:rPr lang="es-ES"/>
              <a:pPr>
                <a:defRPr/>
              </a:pPr>
              <a:t>09/04/2012</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8D9DF37F-6921-42C0-8338-EA70FA6699BE}"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BF80D7F-7B37-412E-9B82-87B5A7E096E1}" type="datetimeFigureOut">
              <a:rPr lang="es-ES"/>
              <a:pPr>
                <a:defRPr/>
              </a:pPr>
              <a:t>09/04/2012</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E3B42E2-3568-4F3C-8038-37385D25C67C}"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B6762B8-48D2-42E1-81EB-554F379D3C11}" type="datetimeFigureOut">
              <a:rPr lang="es-ES"/>
              <a:pPr>
                <a:defRPr/>
              </a:pPr>
              <a:t>09/04/2012</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BDBFE8C-CA69-482A-BBDD-DC1DEC4938F0}"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1549EE1-4AB9-4BFC-A491-9B87F8E9DF39}" type="datetimeFigureOut">
              <a:rPr lang="es-ES"/>
              <a:pPr>
                <a:defRPr/>
              </a:pPr>
              <a:t>09/04/2012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FE06B7C-C55B-4D3A-9342-BCD5077294E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0" y="285728"/>
            <a:ext cx="9144000" cy="928694"/>
          </a:xfrm>
        </p:spPr>
        <p:txBody>
          <a:bodyPr/>
          <a:lstStyle/>
          <a:p>
            <a:pPr eaLnBrk="1" hangingPunct="1"/>
            <a:r>
              <a:rPr lang="es-ES" sz="4800" b="1" dirty="0" smtClean="0">
                <a:latin typeface="Lucida Calligraphy" pitchFamily="66" charset="0"/>
              </a:rPr>
              <a:t>LA  GRAN GUERRA </a:t>
            </a:r>
            <a:br>
              <a:rPr lang="es-ES" sz="4800" b="1" dirty="0" smtClean="0">
                <a:latin typeface="Lucida Calligraphy" pitchFamily="66" charset="0"/>
              </a:rPr>
            </a:br>
            <a:r>
              <a:rPr lang="es-ES" sz="4800" b="1" dirty="0" smtClean="0">
                <a:latin typeface="Lucida Calligraphy" pitchFamily="66" charset="0"/>
              </a:rPr>
              <a:t>(1914-1919)</a:t>
            </a:r>
          </a:p>
        </p:txBody>
      </p:sp>
      <p:pic>
        <p:nvPicPr>
          <p:cNvPr id="3" name="Picture 2" descr="http://distefanoster.files.wordpress.com/2008/04/imperialismo-caricatura.jpg"/>
          <p:cNvPicPr>
            <a:picLocks noChangeAspect="1" noChangeArrowheads="1"/>
          </p:cNvPicPr>
          <p:nvPr/>
        </p:nvPicPr>
        <p:blipFill>
          <a:blip r:embed="rId4"/>
          <a:srcRect/>
          <a:stretch>
            <a:fillRect/>
          </a:stretch>
        </p:blipFill>
        <p:spPr bwMode="auto">
          <a:xfrm>
            <a:off x="285720" y="1571612"/>
            <a:ext cx="4214842" cy="4643470"/>
          </a:xfrm>
          <a:prstGeom prst="rect">
            <a:avLst/>
          </a:prstGeom>
          <a:noFill/>
          <a:ln w="9525">
            <a:solidFill>
              <a:schemeClr val="tx1">
                <a:lumMod val="95000"/>
                <a:lumOff val="5000"/>
              </a:schemeClr>
            </a:solidFill>
            <a:miter lim="800000"/>
            <a:headEnd/>
            <a:tailEnd/>
          </a:ln>
        </p:spPr>
      </p:pic>
      <p:pic>
        <p:nvPicPr>
          <p:cNvPr id="4" name="Picture 4"/>
          <p:cNvPicPr>
            <a:picLocks noChangeAspect="1" noChangeArrowheads="1"/>
          </p:cNvPicPr>
          <p:nvPr/>
        </p:nvPicPr>
        <p:blipFill>
          <a:blip r:embed="rId5"/>
          <a:srcRect/>
          <a:stretch>
            <a:fillRect/>
          </a:stretch>
        </p:blipFill>
        <p:spPr bwMode="auto">
          <a:xfrm>
            <a:off x="4643438" y="1571612"/>
            <a:ext cx="4286280" cy="4643470"/>
          </a:xfrm>
          <a:prstGeom prst="rect">
            <a:avLst/>
          </a:prstGeom>
          <a:noFill/>
          <a:ln w="19050">
            <a:solidFill>
              <a:schemeClr val="tx1"/>
            </a:solidFill>
            <a:miter lim="800000"/>
            <a:headEnd/>
            <a:tailEnd/>
          </a:ln>
          <a:effectLst/>
        </p:spPr>
      </p:pic>
      <p:sp>
        <p:nvSpPr>
          <p:cNvPr id="5" name="4 CuadroTexto"/>
          <p:cNvSpPr txBox="1"/>
          <p:nvPr/>
        </p:nvSpPr>
        <p:spPr>
          <a:xfrm>
            <a:off x="0" y="6286520"/>
            <a:ext cx="9144000" cy="461665"/>
          </a:xfrm>
          <a:prstGeom prst="rect">
            <a:avLst/>
          </a:prstGeom>
          <a:noFill/>
        </p:spPr>
        <p:txBody>
          <a:bodyPr wrap="square" rtlCol="0">
            <a:spAutoFit/>
          </a:bodyPr>
          <a:lstStyle/>
          <a:p>
            <a:r>
              <a:rPr lang="es-ES" sz="2400" b="1" dirty="0" smtClean="0">
                <a:solidFill>
                  <a:srgbClr val="FF0000"/>
                </a:solidFill>
              </a:rPr>
              <a:t>¿POR QUÉ SE DICE QUE FUE UNA GUERRA IMPERIALISTA?</a:t>
            </a:r>
            <a:endParaRPr lang="es-E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074"/>
                                        </p:tgtEl>
                                        <p:attrNameLst>
                                          <p:attrName>style.visibility</p:attrName>
                                        </p:attrNameLst>
                                      </p:cBhvr>
                                      <p:to>
                                        <p:strVal val="visible"/>
                                      </p:to>
                                    </p:set>
                                    <p:anim calcmode="lin" valueType="num">
                                      <p:cBhvr>
                                        <p:cTn id="31" dur="500" fill="hold"/>
                                        <p:tgtEl>
                                          <p:spTgt spid="3074"/>
                                        </p:tgtEl>
                                        <p:attrNameLst>
                                          <p:attrName>ppt_w</p:attrName>
                                        </p:attrNameLst>
                                      </p:cBhvr>
                                      <p:tavLst>
                                        <p:tav tm="0">
                                          <p:val>
                                            <p:fltVal val="0"/>
                                          </p:val>
                                        </p:tav>
                                        <p:tav tm="100000">
                                          <p:val>
                                            <p:strVal val="#ppt_w"/>
                                          </p:val>
                                        </p:tav>
                                      </p:tavLst>
                                    </p:anim>
                                    <p:anim calcmode="lin" valueType="num">
                                      <p:cBhvr>
                                        <p:cTn id="32" dur="500" fill="hold"/>
                                        <p:tgtEl>
                                          <p:spTgt spid="307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2" name="explode.wav"/>
                                        </p:tgtEl>
                                      </p:cMediaNode>
                                    </p:audio>
                                  </p:sub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p:cTn id="3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5"/>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Casa\Mis documentos\Mis imágenes\Dibujo.bmp"/>
          <p:cNvPicPr>
            <a:picLocks noChangeAspect="1" noChangeArrowheads="1"/>
          </p:cNvPicPr>
          <p:nvPr/>
        </p:nvPicPr>
        <p:blipFill>
          <a:blip r:embed="rId4"/>
          <a:srcRect l="5714" t="7692" r="11428" b="3846"/>
          <a:stretch>
            <a:fillRect/>
          </a:stretch>
        </p:blipFill>
        <p:spPr bwMode="auto">
          <a:xfrm>
            <a:off x="285720" y="1142984"/>
            <a:ext cx="8572560" cy="5572164"/>
          </a:xfrm>
          <a:prstGeom prst="rect">
            <a:avLst/>
          </a:prstGeom>
          <a:noFill/>
          <a:ln w="38100">
            <a:solidFill>
              <a:srgbClr val="FF0000"/>
            </a:solidFill>
          </a:ln>
        </p:spPr>
      </p:pic>
      <p:sp>
        <p:nvSpPr>
          <p:cNvPr id="4" name="3 CuadroTexto"/>
          <p:cNvSpPr txBox="1"/>
          <p:nvPr/>
        </p:nvSpPr>
        <p:spPr>
          <a:xfrm>
            <a:off x="285720" y="285728"/>
            <a:ext cx="8572560" cy="830997"/>
          </a:xfrm>
          <a:prstGeom prst="rect">
            <a:avLst/>
          </a:prstGeom>
          <a:noFill/>
        </p:spPr>
        <p:txBody>
          <a:bodyPr wrap="square" rtlCol="0">
            <a:spAutoFit/>
          </a:bodyPr>
          <a:lstStyle/>
          <a:p>
            <a:pPr algn="ctr"/>
            <a:r>
              <a:rPr lang="es-ES" sz="2400" b="1" dirty="0" smtClean="0">
                <a:solidFill>
                  <a:srgbClr val="FF0000"/>
                </a:solidFill>
                <a:latin typeface="Cambria" pitchFamily="18" charset="0"/>
              </a:rPr>
              <a:t>EVOLUCIÓN DE LOS PRESUPUESTOS MILITARES DURANTE LA PAZ  ARMADA (EN MILLONES DE LIBRAS)</a:t>
            </a:r>
            <a:endParaRPr lang="es-ES" sz="2400" b="1" dirty="0">
              <a:solidFill>
                <a:srgbClr val="FF00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Effect transition="in" filter="diamond(in)">
                                      <p:cBhvr>
                                        <p:cTn id="13" dur="2000"/>
                                        <p:tgtEl>
                                          <p:spTgt spid="1027"/>
                                        </p:tgtEl>
                                      </p:cBhvr>
                                    </p:animEffect>
                                  </p:childTnLst>
                                  <p:subTnLst>
                                    <p:audio>
                                      <p:cMediaNode>
                                        <p:cTn display="0" masterRel="sameClick">
                                          <p:stCondLst>
                                            <p:cond evt="begin" delay="0">
                                              <p:tn val="11"/>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857232"/>
            <a:ext cx="8229600" cy="654032"/>
          </a:xfrm>
        </p:spPr>
        <p:txBody>
          <a:bodyPr/>
          <a:lstStyle/>
          <a:p>
            <a:pPr>
              <a:buFont typeface="Wingdings" pitchFamily="2" charset="2"/>
              <a:buChar char="v"/>
            </a:pPr>
            <a:r>
              <a:rPr lang="es-ES" sz="4000" dirty="0" smtClean="0">
                <a:solidFill>
                  <a:srgbClr val="FF0000"/>
                </a:solidFill>
                <a:latin typeface="Cambria" pitchFamily="18" charset="0"/>
              </a:rPr>
              <a:t>EL NACIONALISMO Y LA CUESTIÓN BALCÁNICA</a:t>
            </a:r>
            <a:endParaRPr lang="es-ES" sz="4000" dirty="0">
              <a:solidFill>
                <a:srgbClr val="FF0000"/>
              </a:solidFill>
              <a:latin typeface="Cambria" pitchFamily="18" charset="0"/>
            </a:endParaRPr>
          </a:p>
        </p:txBody>
      </p:sp>
      <p:sp>
        <p:nvSpPr>
          <p:cNvPr id="7" name="6 Rectángulo"/>
          <p:cNvSpPr/>
          <p:nvPr/>
        </p:nvSpPr>
        <p:spPr>
          <a:xfrm>
            <a:off x="1142976" y="0"/>
            <a:ext cx="6873998" cy="707886"/>
          </a:xfrm>
          <a:prstGeom prst="rect">
            <a:avLst/>
          </a:prstGeom>
        </p:spPr>
        <p:txBody>
          <a:bodyPr wrap="none">
            <a:spAutoFit/>
          </a:bodyPr>
          <a:lstStyle/>
          <a:p>
            <a:r>
              <a:rPr lang="es-ES" sz="4000" dirty="0" smtClean="0">
                <a:latin typeface="Algerian" pitchFamily="82" charset="0"/>
              </a:rPr>
              <a:t>FACTORES ESTRUCTURALES</a:t>
            </a:r>
            <a:endParaRPr lang="es-ES" sz="4000" dirty="0"/>
          </a:p>
        </p:txBody>
      </p:sp>
      <p:pic>
        <p:nvPicPr>
          <p:cNvPr id="8" name="Picture 2" descr="http://4.bp.blogspot.com/-HcO_nyhqntc/Tg3crcVzfqI/AAAAAAAAAAM/uF64MTebGxs/s1600/peninsuladelosbalcanes.gif"/>
          <p:cNvPicPr>
            <a:picLocks noChangeAspect="1" noChangeArrowheads="1"/>
          </p:cNvPicPr>
          <p:nvPr/>
        </p:nvPicPr>
        <p:blipFill>
          <a:blip r:embed="rId2"/>
          <a:srcRect/>
          <a:stretch>
            <a:fillRect/>
          </a:stretch>
        </p:blipFill>
        <p:spPr bwMode="auto">
          <a:xfrm>
            <a:off x="214282" y="1928802"/>
            <a:ext cx="4357718" cy="4643470"/>
          </a:xfrm>
          <a:prstGeom prst="rect">
            <a:avLst/>
          </a:prstGeom>
          <a:noFill/>
          <a:ln w="57150">
            <a:solidFill>
              <a:schemeClr val="tx1"/>
            </a:solidFill>
          </a:ln>
        </p:spPr>
      </p:pic>
      <p:pic>
        <p:nvPicPr>
          <p:cNvPr id="9" name="Picture 4" descr="[balcanes-1800.jpg]"/>
          <p:cNvPicPr>
            <a:picLocks noChangeAspect="1" noChangeArrowheads="1"/>
          </p:cNvPicPr>
          <p:nvPr/>
        </p:nvPicPr>
        <p:blipFill>
          <a:blip r:embed="rId3"/>
          <a:srcRect/>
          <a:stretch>
            <a:fillRect/>
          </a:stretch>
        </p:blipFill>
        <p:spPr bwMode="auto">
          <a:xfrm>
            <a:off x="4786315" y="1928802"/>
            <a:ext cx="4143404" cy="4643470"/>
          </a:xfrm>
          <a:prstGeom prst="rect">
            <a:avLst/>
          </a:prstGeom>
          <a:noFill/>
          <a:ln w="57150">
            <a:solidFill>
              <a:schemeClr val="tx1"/>
            </a:solidFill>
            <a:miter lim="800000"/>
            <a:headEnd/>
            <a:tailEnd/>
          </a:ln>
        </p:spPr>
      </p:pic>
    </p:spTree>
  </p:cSld>
  <p:clrMapOvr>
    <a:masterClrMapping/>
  </p:clrMapOvr>
  <p:transition advTm="2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612775" y="228600"/>
            <a:ext cx="8153400" cy="700088"/>
          </a:xfrm>
        </p:spPr>
        <p:txBody>
          <a:bodyPr/>
          <a:lstStyle/>
          <a:p>
            <a:r>
              <a:rPr lang="es-ES" dirty="0" smtClean="0">
                <a:latin typeface="Algerian" pitchFamily="82" charset="0"/>
              </a:rPr>
              <a:t>FACTORES ESTRUCTURALES</a:t>
            </a:r>
            <a:r>
              <a:rPr lang="es-ES" dirty="0" smtClean="0"/>
              <a:t/>
            </a:r>
            <a:br>
              <a:rPr lang="es-ES" dirty="0" smtClean="0"/>
            </a:br>
            <a:endParaRPr lang="es-ES" b="1" dirty="0" smtClean="0">
              <a:solidFill>
                <a:srgbClr val="FF0000"/>
              </a:solidFill>
            </a:endParaRPr>
          </a:p>
        </p:txBody>
      </p:sp>
      <p:sp>
        <p:nvSpPr>
          <p:cNvPr id="5" name="4 Rectángulo"/>
          <p:cNvSpPr/>
          <p:nvPr/>
        </p:nvSpPr>
        <p:spPr>
          <a:xfrm>
            <a:off x="0" y="571480"/>
            <a:ext cx="9144000" cy="1323439"/>
          </a:xfrm>
          <a:prstGeom prst="rect">
            <a:avLst/>
          </a:prstGeom>
        </p:spPr>
        <p:txBody>
          <a:bodyPr wrap="square">
            <a:spAutoFit/>
          </a:bodyPr>
          <a:lstStyle/>
          <a:p>
            <a:pPr algn="ctr"/>
            <a:r>
              <a:rPr lang="es-ES" sz="4000" dirty="0" smtClean="0">
                <a:solidFill>
                  <a:srgbClr val="FF0000"/>
                </a:solidFill>
                <a:latin typeface="Cambria" pitchFamily="18" charset="0"/>
              </a:rPr>
              <a:t>EL NACIONALISMO Y LA CUESTIÓN BALCÁNICA</a:t>
            </a:r>
            <a:endParaRPr lang="es-ES" sz="4000" dirty="0"/>
          </a:p>
        </p:txBody>
      </p:sp>
      <p:sp>
        <p:nvSpPr>
          <p:cNvPr id="6" name="5 Rectángulo"/>
          <p:cNvSpPr/>
          <p:nvPr/>
        </p:nvSpPr>
        <p:spPr>
          <a:xfrm>
            <a:off x="214282" y="1928802"/>
            <a:ext cx="4143404" cy="3539430"/>
          </a:xfrm>
          <a:prstGeom prst="rect">
            <a:avLst/>
          </a:prstGeom>
        </p:spPr>
        <p:txBody>
          <a:bodyPr wrap="square">
            <a:spAutoFit/>
          </a:bodyPr>
          <a:lstStyle/>
          <a:p>
            <a:pPr algn="just">
              <a:buFont typeface="Wingdings" pitchFamily="2" charset="2"/>
              <a:buChar char="v"/>
            </a:pPr>
            <a:r>
              <a:rPr lang="es-ES" sz="2800" b="1" dirty="0" smtClean="0">
                <a:solidFill>
                  <a:srgbClr val="FF0000"/>
                </a:solidFill>
                <a:latin typeface="Cambria" pitchFamily="18" charset="0"/>
              </a:rPr>
              <a:t>Luchas nacionalistas </a:t>
            </a:r>
            <a:r>
              <a:rPr lang="es-ES" sz="2800" dirty="0" smtClean="0">
                <a:latin typeface="Cambria" pitchFamily="18" charset="0"/>
              </a:rPr>
              <a:t>del siglo XIX: Aparición de nuevos estados (Serbia, Bulgaria, Montenegro, Rumania) que consiguen su independencia del   </a:t>
            </a:r>
            <a:r>
              <a:rPr lang="es-ES" sz="2800" b="1" dirty="0" smtClean="0">
                <a:solidFill>
                  <a:srgbClr val="FF0000"/>
                </a:solidFill>
                <a:latin typeface="Cambria" pitchFamily="18" charset="0"/>
              </a:rPr>
              <a:t>Imperio Turco.</a:t>
            </a:r>
          </a:p>
          <a:p>
            <a:pPr algn="just"/>
            <a:endParaRPr lang="es-ES" sz="2800" b="1" dirty="0" smtClean="0">
              <a:solidFill>
                <a:srgbClr val="FF0000"/>
              </a:solidFill>
              <a:latin typeface="Cambria" pitchFamily="18" charset="0"/>
            </a:endParaRPr>
          </a:p>
        </p:txBody>
      </p:sp>
      <p:pic>
        <p:nvPicPr>
          <p:cNvPr id="7" name="Picture 4" descr="http://t0.gstatic.com/images?q=tbn:ANd9GcQQrn8hrb3C_YhrncueUAO2vGOkdLc3ex5MDodHmho1LLEUqdaRgw"/>
          <p:cNvPicPr>
            <a:picLocks noChangeAspect="1" noChangeArrowheads="1"/>
          </p:cNvPicPr>
          <p:nvPr/>
        </p:nvPicPr>
        <p:blipFill>
          <a:blip r:embed="rId2"/>
          <a:srcRect l="35484" t="11458" r="1613" b="15625"/>
          <a:stretch>
            <a:fillRect/>
          </a:stretch>
        </p:blipFill>
        <p:spPr bwMode="auto">
          <a:xfrm>
            <a:off x="4500562" y="2071678"/>
            <a:ext cx="4357718" cy="4572032"/>
          </a:xfrm>
          <a:prstGeom prst="rect">
            <a:avLst/>
          </a:prstGeom>
          <a:noFill/>
          <a:ln w="285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descr="http://2.bp.blogspot.com/_9k6MeR1Kulk/SiEEgjeYPMI/AAAAAAAAAP0/TPlkRN-_N3c/s400/nuevos+estados+en+los+Balcanes.jpeg"/>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FF0000"/>
          </a:solidFill>
        </p:spPr>
      </p:pic>
      <p:sp>
        <p:nvSpPr>
          <p:cNvPr id="6" name="5 Estrella de 5 puntas"/>
          <p:cNvSpPr/>
          <p:nvPr/>
        </p:nvSpPr>
        <p:spPr>
          <a:xfrm>
            <a:off x="2571736" y="1928802"/>
            <a:ext cx="714380" cy="71438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0" y="571480"/>
            <a:ext cx="9144000" cy="990600"/>
          </a:xfrm>
        </p:spPr>
        <p:txBody>
          <a:bodyPr/>
          <a:lstStyle/>
          <a:p>
            <a:r>
              <a:rPr lang="es-ES" dirty="0" smtClean="0">
                <a:solidFill>
                  <a:srgbClr val="FF0000"/>
                </a:solidFill>
                <a:latin typeface="Cambria" pitchFamily="18" charset="0"/>
              </a:rPr>
              <a:t>EL NACIONALISMO Y LA CUESTIÓN BALCÁNICA</a:t>
            </a:r>
            <a:r>
              <a:rPr lang="es-ES" dirty="0" smtClean="0"/>
              <a:t/>
            </a:r>
            <a:br>
              <a:rPr lang="es-ES" dirty="0" smtClean="0"/>
            </a:br>
            <a:endParaRPr lang="es-ES" dirty="0" smtClean="0"/>
          </a:p>
        </p:txBody>
      </p:sp>
      <p:sp>
        <p:nvSpPr>
          <p:cNvPr id="28675" name="2 Marcador de contenido"/>
          <p:cNvSpPr>
            <a:spLocks noGrp="1"/>
          </p:cNvSpPr>
          <p:nvPr>
            <p:ph sz="quarter" idx="1"/>
          </p:nvPr>
        </p:nvSpPr>
        <p:spPr>
          <a:xfrm>
            <a:off x="0" y="1357313"/>
            <a:ext cx="5214941" cy="4738687"/>
          </a:xfrm>
        </p:spPr>
        <p:txBody>
          <a:bodyPr/>
          <a:lstStyle/>
          <a:p>
            <a:pPr algn="just">
              <a:buFont typeface="Wingdings" pitchFamily="2" charset="2"/>
              <a:buChar char="ü"/>
            </a:pPr>
            <a:r>
              <a:rPr lang="es-ES" sz="2800" dirty="0" smtClean="0">
                <a:latin typeface="Cambria" pitchFamily="18" charset="0"/>
              </a:rPr>
              <a:t>Deseo de agrupar a todos los eslavos (grupo étnico mayoritario de la zona) en una </a:t>
            </a:r>
            <a:r>
              <a:rPr lang="es-ES" sz="2800" b="1" dirty="0" smtClean="0">
                <a:solidFill>
                  <a:srgbClr val="FF0000"/>
                </a:solidFill>
                <a:latin typeface="Cambria" pitchFamily="18" charset="0"/>
              </a:rPr>
              <a:t>“Gran Serbia”</a:t>
            </a:r>
            <a:r>
              <a:rPr lang="es-ES" sz="2800" dirty="0" smtClean="0">
                <a:latin typeface="Cambria" pitchFamily="18" charset="0"/>
              </a:rPr>
              <a:t>.</a:t>
            </a:r>
          </a:p>
          <a:p>
            <a:pPr algn="just">
              <a:buFont typeface="Wingdings" pitchFamily="2" charset="2"/>
              <a:buChar char="ü"/>
            </a:pPr>
            <a:r>
              <a:rPr lang="es-ES" sz="2800" dirty="0" smtClean="0">
                <a:latin typeface="Cambria" pitchFamily="18" charset="0"/>
              </a:rPr>
              <a:t>Ambiciones geopolíticas  del </a:t>
            </a:r>
            <a:r>
              <a:rPr lang="es-ES" sz="2800" b="1" dirty="0" smtClean="0">
                <a:solidFill>
                  <a:srgbClr val="FF0000"/>
                </a:solidFill>
                <a:latin typeface="Cambria" pitchFamily="18" charset="0"/>
              </a:rPr>
              <a:t>Imperio</a:t>
            </a:r>
            <a:r>
              <a:rPr lang="es-ES" sz="2800" dirty="0" smtClean="0">
                <a:latin typeface="Cambria" pitchFamily="18" charset="0"/>
              </a:rPr>
              <a:t> </a:t>
            </a:r>
            <a:r>
              <a:rPr lang="es-ES" sz="2800" b="1" dirty="0" smtClean="0">
                <a:solidFill>
                  <a:srgbClr val="FF0000"/>
                </a:solidFill>
                <a:latin typeface="Cambria" pitchFamily="18" charset="0"/>
              </a:rPr>
              <a:t>Austro Húngaro </a:t>
            </a:r>
            <a:r>
              <a:rPr lang="es-ES" sz="2800" dirty="0" smtClean="0">
                <a:latin typeface="Cambria" pitchFamily="18" charset="0"/>
              </a:rPr>
              <a:t>por absorber Serbia y al resto de estados balcánicos (anexión de Bosnia Herzegovina )</a:t>
            </a:r>
          </a:p>
          <a:p>
            <a:pPr algn="just">
              <a:buFont typeface="Wingdings" pitchFamily="2" charset="2"/>
              <a:buChar char="ü"/>
            </a:pPr>
            <a:r>
              <a:rPr lang="es-ES" sz="2800" dirty="0" smtClean="0">
                <a:latin typeface="Cambria" pitchFamily="18" charset="0"/>
              </a:rPr>
              <a:t>El </a:t>
            </a:r>
            <a:r>
              <a:rPr lang="es-ES" sz="2800" b="1" dirty="0" smtClean="0">
                <a:solidFill>
                  <a:srgbClr val="FF0000"/>
                </a:solidFill>
                <a:latin typeface="Cambria" pitchFamily="18" charset="0"/>
              </a:rPr>
              <a:t>Imperio Ruso </a:t>
            </a:r>
            <a:r>
              <a:rPr lang="es-ES" sz="2800" dirty="0" smtClean="0">
                <a:latin typeface="Cambria" pitchFamily="18" charset="0"/>
              </a:rPr>
              <a:t>también tiene interés de influir en la zona </a:t>
            </a:r>
            <a:r>
              <a:rPr lang="es-ES" sz="2800" b="1" dirty="0" smtClean="0">
                <a:solidFill>
                  <a:srgbClr val="FF0000"/>
                </a:solidFill>
                <a:latin typeface="Cambria" pitchFamily="18" charset="0"/>
              </a:rPr>
              <a:t>(Paneslavismo)</a:t>
            </a:r>
          </a:p>
          <a:p>
            <a:endParaRPr lang="es-ES" dirty="0" smtClean="0"/>
          </a:p>
        </p:txBody>
      </p:sp>
      <p:pic>
        <p:nvPicPr>
          <p:cNvPr id="28676" name="Picture 2" descr="http://clio.rediris.es/udidactica/IGM/images/caricabosniabig.jpg"/>
          <p:cNvPicPr>
            <a:picLocks noChangeAspect="1" noChangeArrowheads="1"/>
          </p:cNvPicPr>
          <p:nvPr/>
        </p:nvPicPr>
        <p:blipFill>
          <a:blip r:embed="rId2"/>
          <a:srcRect/>
          <a:stretch>
            <a:fillRect/>
          </a:stretch>
        </p:blipFill>
        <p:spPr bwMode="auto">
          <a:xfrm>
            <a:off x="5286380" y="1357298"/>
            <a:ext cx="3643338" cy="5286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diamond(in)">
                                      <p:cBhvr>
                                        <p:cTn id="7" dur="20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 calcmode="lin" valueType="num">
                                      <p:cBhvr>
                                        <p:cTn id="12"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86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8675">
                                            <p:txEl>
                                              <p:pRg st="1" end="1"/>
                                            </p:txEl>
                                          </p:spTgt>
                                        </p:tgtEl>
                                        <p:attrNameLst>
                                          <p:attrName>style.visibility</p:attrName>
                                        </p:attrNameLst>
                                      </p:cBhvr>
                                      <p:to>
                                        <p:strVal val="visible"/>
                                      </p:to>
                                    </p:set>
                                    <p:anim calcmode="lin" valueType="num">
                                      <p:cBhvr>
                                        <p:cTn id="18" dur="500" fill="hold"/>
                                        <p:tgtEl>
                                          <p:spTgt spid="28675">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867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8675">
                                            <p:txEl>
                                              <p:pRg st="2" end="2"/>
                                            </p:txEl>
                                          </p:spTgt>
                                        </p:tgtEl>
                                        <p:attrNameLst>
                                          <p:attrName>style.visibility</p:attrName>
                                        </p:attrNameLst>
                                      </p:cBhvr>
                                      <p:to>
                                        <p:strVal val="visible"/>
                                      </p:to>
                                    </p:set>
                                    <p:anim calcmode="lin" valueType="num">
                                      <p:cBhvr>
                                        <p:cTn id="24" dur="500" fill="hold"/>
                                        <p:tgtEl>
                                          <p:spTgt spid="28675">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2867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929718" cy="714380"/>
          </a:xfrm>
        </p:spPr>
        <p:txBody>
          <a:bodyPr/>
          <a:lstStyle/>
          <a:p>
            <a:r>
              <a:rPr lang="es-ES" sz="3200" dirty="0" smtClean="0">
                <a:solidFill>
                  <a:srgbClr val="FF0000"/>
                </a:solidFill>
                <a:latin typeface="Algerian" pitchFamily="82" charset="0"/>
              </a:rPr>
              <a:t>LOS BALCANES: ZONA DE TENSIÓN (1908)</a:t>
            </a:r>
            <a:endParaRPr lang="es-ES" sz="3200" dirty="0">
              <a:solidFill>
                <a:srgbClr val="FF0000"/>
              </a:solidFill>
              <a:latin typeface="Algerian" pitchFamily="82" charset="0"/>
            </a:endParaRPr>
          </a:p>
        </p:txBody>
      </p:sp>
      <p:sp>
        <p:nvSpPr>
          <p:cNvPr id="3" name="2 Marcador de contenido"/>
          <p:cNvSpPr>
            <a:spLocks noGrp="1"/>
          </p:cNvSpPr>
          <p:nvPr>
            <p:ph idx="1"/>
          </p:nvPr>
        </p:nvSpPr>
        <p:spPr/>
        <p:txBody>
          <a:bodyPr/>
          <a:lstStyle/>
          <a:p>
            <a:endParaRPr lang="es-ES"/>
          </a:p>
        </p:txBody>
      </p:sp>
      <p:pic>
        <p:nvPicPr>
          <p:cNvPr id="44034" name="Picture 2" descr="http://4.bp.blogspot.com/_61X83KUZhv4/S8Tv__LCNUI/AAAAAAAAADY/Fk2i639PAWM/s1600/AustriaHungria1867.jpg"/>
          <p:cNvPicPr>
            <a:picLocks noChangeAspect="1" noChangeArrowheads="1"/>
          </p:cNvPicPr>
          <p:nvPr/>
        </p:nvPicPr>
        <p:blipFill>
          <a:blip r:embed="rId3"/>
          <a:srcRect/>
          <a:stretch>
            <a:fillRect/>
          </a:stretch>
        </p:blipFill>
        <p:spPr bwMode="auto">
          <a:xfrm>
            <a:off x="0" y="785794"/>
            <a:ext cx="9144000" cy="6072207"/>
          </a:xfrm>
          <a:prstGeom prst="rect">
            <a:avLst/>
          </a:prstGeom>
          <a:noFill/>
        </p:spPr>
      </p:pic>
      <p:sp>
        <p:nvSpPr>
          <p:cNvPr id="5" name="4 Estrella de 5 puntas"/>
          <p:cNvSpPr/>
          <p:nvPr/>
        </p:nvSpPr>
        <p:spPr>
          <a:xfrm>
            <a:off x="4429124" y="5214950"/>
            <a:ext cx="714380" cy="642942"/>
          </a:xfrm>
          <a:prstGeom prst="star5">
            <a:avLst>
              <a:gd name="adj" fmla="val 19098"/>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decel="50000" fill="hold">
                                          <p:stCondLst>
                                            <p:cond delay="0"/>
                                          </p:stCondLst>
                                        </p:cTn>
                                        <p:tgtEl>
                                          <p:spTgt spid="4403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403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4034"/>
                                        </p:tgtEl>
                                        <p:attrNameLst>
                                          <p:attrName>ppt_w</p:attrName>
                                        </p:attrNameLst>
                                      </p:cBhvr>
                                      <p:tavLst>
                                        <p:tav tm="0">
                                          <p:val>
                                            <p:strVal val="#ppt_w*.05"/>
                                          </p:val>
                                        </p:tav>
                                        <p:tav tm="100000">
                                          <p:val>
                                            <p:strVal val="#ppt_w"/>
                                          </p:val>
                                        </p:tav>
                                      </p:tavLst>
                                    </p:anim>
                                    <p:anim calcmode="lin" valueType="num">
                                      <p:cBhvr>
                                        <p:cTn id="10" dur="1000" fill="hold"/>
                                        <p:tgtEl>
                                          <p:spTgt spid="4403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403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403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403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403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457200" y="274638"/>
            <a:ext cx="8229600" cy="796908"/>
          </a:xfrm>
        </p:spPr>
        <p:txBody>
          <a:bodyPr/>
          <a:lstStyle/>
          <a:p>
            <a:pPr eaLnBrk="1" hangingPunct="1"/>
            <a:r>
              <a:rPr lang="es-ES" dirty="0" smtClean="0">
                <a:latin typeface="Algerian" pitchFamily="82" charset="0"/>
              </a:rPr>
              <a:t>FACTOR COYUNTURAL</a:t>
            </a:r>
          </a:p>
        </p:txBody>
      </p:sp>
      <p:sp>
        <p:nvSpPr>
          <p:cNvPr id="3" name="2 Marcador de contenido"/>
          <p:cNvSpPr>
            <a:spLocks noGrp="1"/>
          </p:cNvSpPr>
          <p:nvPr>
            <p:ph idx="1"/>
          </p:nvPr>
        </p:nvSpPr>
        <p:spPr>
          <a:xfrm>
            <a:off x="0" y="1214422"/>
            <a:ext cx="4786314" cy="5643578"/>
          </a:xfrm>
        </p:spPr>
        <p:txBody>
          <a:bodyPr rtlCol="0">
            <a:normAutofit fontScale="85000" lnSpcReduction="20000"/>
          </a:bodyPr>
          <a:lstStyle/>
          <a:p>
            <a:pPr algn="just" eaLnBrk="1" fontAlgn="auto" hangingPunct="1">
              <a:spcAft>
                <a:spcPts val="0"/>
              </a:spcAft>
              <a:buFont typeface="Wingdings" pitchFamily="2" charset="2"/>
              <a:buChar char="v"/>
              <a:defRPr/>
            </a:pPr>
            <a:r>
              <a:rPr lang="es-ES" dirty="0" smtClean="0"/>
              <a:t> </a:t>
            </a:r>
            <a:r>
              <a:rPr lang="es-ES" dirty="0" smtClean="0">
                <a:latin typeface="Cambria" pitchFamily="18" charset="0"/>
              </a:rPr>
              <a:t>El asesinato del </a:t>
            </a:r>
            <a:r>
              <a:rPr lang="es-ES" b="1" dirty="0" smtClean="0">
                <a:solidFill>
                  <a:srgbClr val="FF0000"/>
                </a:solidFill>
                <a:latin typeface="Cambria" pitchFamily="18" charset="0"/>
              </a:rPr>
              <a:t>Archiduque Francisco Fernando</a:t>
            </a:r>
            <a:r>
              <a:rPr lang="es-ES" b="1" dirty="0" smtClean="0">
                <a:latin typeface="Cambria" pitchFamily="18" charset="0"/>
              </a:rPr>
              <a:t>, </a:t>
            </a:r>
            <a:r>
              <a:rPr lang="es-ES" dirty="0" smtClean="0">
                <a:latin typeface="Cambria" pitchFamily="18" charset="0"/>
              </a:rPr>
              <a:t>heredero de la corona austrohúngara, </a:t>
            </a:r>
            <a:r>
              <a:rPr lang="es-ES" dirty="0" smtClean="0">
                <a:solidFill>
                  <a:srgbClr val="FF0000"/>
                </a:solidFill>
                <a:latin typeface="Cambria" pitchFamily="18" charset="0"/>
              </a:rPr>
              <a:t>a manos de estudiantes bosnios proserbios</a:t>
            </a:r>
            <a:r>
              <a:rPr lang="es-ES" dirty="0" smtClean="0">
                <a:latin typeface="Cambria" pitchFamily="18" charset="0"/>
              </a:rPr>
              <a:t> pertenecientes a la organización </a:t>
            </a:r>
            <a:r>
              <a:rPr lang="es-ES" dirty="0" smtClean="0">
                <a:solidFill>
                  <a:srgbClr val="FF0000"/>
                </a:solidFill>
                <a:latin typeface="Cambria" pitchFamily="18" charset="0"/>
              </a:rPr>
              <a:t>“Mano Negra”.</a:t>
            </a:r>
          </a:p>
          <a:p>
            <a:pPr algn="just" eaLnBrk="1" fontAlgn="auto" hangingPunct="1">
              <a:spcAft>
                <a:spcPts val="0"/>
              </a:spcAft>
              <a:buNone/>
              <a:defRPr/>
            </a:pPr>
            <a:endParaRPr lang="es-ES" b="1" dirty="0" smtClean="0">
              <a:latin typeface="Cambria" pitchFamily="18" charset="0"/>
            </a:endParaRPr>
          </a:p>
          <a:p>
            <a:pPr algn="just" eaLnBrk="1" fontAlgn="auto" hangingPunct="1">
              <a:spcAft>
                <a:spcPts val="0"/>
              </a:spcAft>
              <a:buFont typeface="Wingdings" pitchFamily="2" charset="2"/>
              <a:buChar char="v"/>
              <a:defRPr/>
            </a:pPr>
            <a:r>
              <a:rPr lang="es-ES" dirty="0" smtClean="0">
                <a:latin typeface="Cambria" pitchFamily="18" charset="0"/>
              </a:rPr>
              <a:t> </a:t>
            </a:r>
            <a:r>
              <a:rPr lang="es-ES" dirty="0" smtClean="0">
                <a:solidFill>
                  <a:srgbClr val="FF0000"/>
                </a:solidFill>
                <a:latin typeface="Cambria" pitchFamily="18" charset="0"/>
              </a:rPr>
              <a:t>El Imperio Austro-Húngaro responsabiliza a Serbia</a:t>
            </a:r>
            <a:r>
              <a:rPr lang="es-ES" dirty="0" smtClean="0">
                <a:latin typeface="Cambria" pitchFamily="18" charset="0"/>
              </a:rPr>
              <a:t>, le envía un ultimátum y luego  le declara la guerra provocando la activación de las alianzas militares.</a:t>
            </a:r>
          </a:p>
        </p:txBody>
      </p:sp>
      <p:pic>
        <p:nvPicPr>
          <p:cNvPr id="4" name="Picture 4" descr="http://www.historianet.com.br/imagens/a-grande-guerra-1.jpg"/>
          <p:cNvPicPr>
            <a:picLocks noChangeAspect="1" noChangeArrowheads="1"/>
          </p:cNvPicPr>
          <p:nvPr/>
        </p:nvPicPr>
        <p:blipFill>
          <a:blip r:embed="rId3"/>
          <a:srcRect/>
          <a:stretch>
            <a:fillRect/>
          </a:stretch>
        </p:blipFill>
        <p:spPr bwMode="auto">
          <a:xfrm>
            <a:off x="4857752" y="1285860"/>
            <a:ext cx="4071966" cy="5357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Esquina doblada"/>
          <p:cNvSpPr/>
          <p:nvPr/>
        </p:nvSpPr>
        <p:spPr>
          <a:xfrm>
            <a:off x="0" y="0"/>
            <a:ext cx="9144000" cy="6858000"/>
          </a:xfrm>
          <a:prstGeom prst="foldedCorner">
            <a:avLst>
              <a:gd name="adj" fmla="val 9597"/>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p:cNvSpPr/>
          <p:nvPr/>
        </p:nvSpPr>
        <p:spPr>
          <a:xfrm>
            <a:off x="285720" y="214290"/>
            <a:ext cx="8643998" cy="6093976"/>
          </a:xfrm>
          <a:prstGeom prst="rect">
            <a:avLst/>
          </a:prstGeom>
        </p:spPr>
        <p:txBody>
          <a:bodyPr wrap="square">
            <a:spAutoFit/>
          </a:bodyPr>
          <a:lstStyle/>
          <a:p>
            <a:pPr algn="just"/>
            <a:r>
              <a:rPr lang="es-ES" sz="2400" dirty="0" smtClean="0">
                <a:latin typeface="Monotype Corsiva" pitchFamily="66" charset="0"/>
              </a:rPr>
              <a:t>“Según comunican de Sarajevo, capital de Bosnia, en dicha población han sido hoy (día 28) víctimas de un atentado criminal el archiduque heredero del Trono de Austria, Francisco Fernando, y su esposa. Aunque faltan muchos pormenores relativos a la forma en que se perpetró el atentado, el relato telegráfico desde Sarajevo da idea muy completa de toda la magnitud de la tragedia . Una vez terminada la recepción, el archiduque Francisco Fernando y la condesa Sofía volvieron a ocupar el automóvil para trasladarse a </a:t>
            </a:r>
            <a:r>
              <a:rPr lang="es-ES" sz="2400" dirty="0" err="1" smtClean="0">
                <a:latin typeface="Monotype Corsiva" pitchFamily="66" charset="0"/>
              </a:rPr>
              <a:t>Konak</a:t>
            </a:r>
            <a:r>
              <a:rPr lang="es-ES" sz="2400" dirty="0" smtClean="0">
                <a:latin typeface="Monotype Corsiva" pitchFamily="66" charset="0"/>
              </a:rPr>
              <a:t>. de repente, un joven empuñando una pistola </a:t>
            </a:r>
            <a:r>
              <a:rPr lang="es-ES" sz="2400" dirty="0" err="1" smtClean="0">
                <a:latin typeface="Monotype Corsiva" pitchFamily="66" charset="0"/>
              </a:rPr>
              <a:t>Browning</a:t>
            </a:r>
            <a:r>
              <a:rPr lang="es-ES" sz="2400" dirty="0" smtClean="0">
                <a:latin typeface="Monotype Corsiva" pitchFamily="66" charset="0"/>
              </a:rPr>
              <a:t> llegó hasta el automóvil e hizo cinco disparos, primero sobre el archiduque y después sobre su esposa.. Los dos heridos fueron trasladados a </a:t>
            </a:r>
            <a:r>
              <a:rPr lang="es-ES" sz="2400" dirty="0" err="1" smtClean="0">
                <a:latin typeface="Monotype Corsiva" pitchFamily="66" charset="0"/>
              </a:rPr>
              <a:t>Konak</a:t>
            </a:r>
            <a:r>
              <a:rPr lang="es-ES" sz="2400" dirty="0" smtClean="0">
                <a:latin typeface="Monotype Corsiva" pitchFamily="66" charset="0"/>
              </a:rPr>
              <a:t>, en donde se les prodigó todo género de auxilios. Desgraciadamente, todo ello resultó inútil, y los dos esposos fallecieron a los pocos momentos de llegar a Palacio. Llámese el agresor </a:t>
            </a:r>
            <a:r>
              <a:rPr lang="es-ES" sz="2400" dirty="0" err="1" smtClean="0">
                <a:latin typeface="Monotype Corsiva" pitchFamily="66" charset="0"/>
              </a:rPr>
              <a:t>Princip</a:t>
            </a:r>
            <a:r>
              <a:rPr lang="es-ES" sz="2400" dirty="0" smtClean="0">
                <a:latin typeface="Monotype Corsiva" pitchFamily="66" charset="0"/>
              </a:rPr>
              <a:t>, tiene diecinueve años, es estudiante del último del Liceo  y es natural de </a:t>
            </a:r>
            <a:r>
              <a:rPr lang="es-ES" sz="2400" dirty="0" err="1" smtClean="0">
                <a:latin typeface="Monotype Corsiva" pitchFamily="66" charset="0"/>
              </a:rPr>
              <a:t>Grahovo</a:t>
            </a:r>
            <a:r>
              <a:rPr lang="es-ES" sz="2400" dirty="0" smtClean="0">
                <a:latin typeface="Monotype Corsiva" pitchFamily="66" charset="0"/>
              </a:rPr>
              <a:t> ”.</a:t>
            </a:r>
          </a:p>
          <a:p>
            <a:pPr algn="just"/>
            <a:endParaRPr lang="es-ES" dirty="0" smtClean="0"/>
          </a:p>
          <a:p>
            <a:pPr algn="just"/>
            <a:r>
              <a:rPr lang="es-ES" b="1" dirty="0" smtClean="0"/>
              <a:t>                                                                        </a:t>
            </a:r>
          </a:p>
          <a:p>
            <a:pPr algn="just"/>
            <a:r>
              <a:rPr lang="es-ES" b="1" dirty="0" smtClean="0"/>
              <a:t>                                                                               ABC, lunes 29 de junio de 1914.</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xEl>
                                              <p:pRg st="2" end="2"/>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p:cTn id="27" dur="500" decel="50000" fill="hold">
                                          <p:stCondLst>
                                            <p:cond delay="0"/>
                                          </p:stCondLst>
                                        </p:cTn>
                                        <p:tgtEl>
                                          <p:spTgt spid="5">
                                            <p:txEl>
                                              <p:pRg st="3" end="3"/>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5">
                                            <p:txEl>
                                              <p:pRg st="3" end="3"/>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5">
                                            <p:txEl>
                                              <p:pRg st="3" end="3"/>
                                            </p:txEl>
                                          </p:spTgt>
                                        </p:tgtEl>
                                        <p:attrNameLst>
                                          <p:attrName>ppt_w</p:attrName>
                                        </p:attrNameLst>
                                      </p:cBhvr>
                                      <p:tavLst>
                                        <p:tav tm="0">
                                          <p:val>
                                            <p:strVal val="#ppt_w*.05"/>
                                          </p:val>
                                        </p:tav>
                                        <p:tav tm="100000">
                                          <p:val>
                                            <p:strVal val="#ppt_w"/>
                                          </p:val>
                                        </p:tav>
                                      </p:tavLst>
                                    </p:anim>
                                    <p:anim calcmode="lin" valueType="num">
                                      <p:cBhvr>
                                        <p:cTn id="30" dur="10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5">
                                            <p:txEl>
                                              <p:pRg st="3" end="3"/>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5">
                                            <p:txEl>
                                              <p:pRg st="3" end="3"/>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5">
                                            <p:txEl>
                                              <p:pRg st="3" end="3"/>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357158" y="357166"/>
            <a:ext cx="8501122" cy="6463308"/>
          </a:xfrm>
          <a:prstGeom prst="rect">
            <a:avLst/>
          </a:prstGeom>
          <a:blipFill>
            <a:blip r:embed="rId3"/>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9207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kumimoji="0" lang="es-ES_tradnl" sz="2000" b="0" i="1" u="none" strike="noStrike" cap="none" normalizeH="0" baseline="0" dirty="0" smtClean="0">
                <a:ln>
                  <a:noFill/>
                </a:ln>
                <a:solidFill>
                  <a:schemeClr val="tx1"/>
                </a:solidFill>
                <a:effectLst/>
                <a:latin typeface="Monotype Corsiva" pitchFamily="66" charset="0"/>
                <a:ea typeface="Times New Roman" pitchFamily="18" charset="0"/>
              </a:rPr>
              <a:t>«La historia de estos últimos años, y especialmente los acontecimientos del 28 de junio, han demostrado la existencia en Serbia de un movimiento subversivo cuyo fin es separar de la monarquía austro-húngara algunas partes de su territorio. </a:t>
            </a:r>
            <a:r>
              <a:rPr kumimoji="0" lang="es-ES_tradnl" sz="2000" i="1" u="none" strike="noStrike" cap="none" normalizeH="0" baseline="0" dirty="0" smtClean="0">
                <a:ln>
                  <a:noFill/>
                </a:ln>
                <a:solidFill>
                  <a:srgbClr val="FF0000"/>
                </a:solidFill>
                <a:effectLst/>
                <a:latin typeface="Monotype Corsiva" pitchFamily="66" charset="0"/>
                <a:ea typeface="Times New Roman" pitchFamily="18" charset="0"/>
              </a:rPr>
              <a:t>El gobierno real serbio debe comprometerse a</a:t>
            </a:r>
            <a:r>
              <a:rPr kumimoji="0" lang="es-ES_tradnl" sz="2000" b="0" i="1" u="none" strike="noStrike" cap="none" normalizeH="0" baseline="0" dirty="0" smtClean="0">
                <a:ln>
                  <a:noFill/>
                </a:ln>
                <a:solidFill>
                  <a:schemeClr val="tx1"/>
                </a:solidFill>
                <a:effectLst/>
                <a:latin typeface="Monotype Corsiva" pitchFamily="66" charset="0"/>
                <a:ea typeface="Times New Roman" pitchFamily="18" charset="0"/>
              </a:rPr>
              <a:t>:</a:t>
            </a:r>
            <a:endParaRPr kumimoji="0" lang="es-ES" sz="2000" b="0" i="0" u="none" strike="noStrike" cap="none" normalizeH="0" baseline="0" dirty="0" smtClean="0">
              <a:ln>
                <a:noFill/>
              </a:ln>
              <a:solidFill>
                <a:schemeClr val="tx1"/>
              </a:solidFill>
              <a:effectLst/>
              <a:latin typeface="Monotype Corsiva"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9207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kumimoji="0" lang="es-ES_tradnl" sz="2000" b="0" i="1" u="none" strike="noStrike" cap="none" normalizeH="0" baseline="0" dirty="0" smtClean="0">
                <a:ln>
                  <a:noFill/>
                </a:ln>
                <a:solidFill>
                  <a:schemeClr val="tx1"/>
                </a:solidFill>
                <a:effectLst/>
                <a:latin typeface="Monotype Corsiva" pitchFamily="66" charset="0"/>
                <a:ea typeface="Times New Roman" pitchFamily="18" charset="0"/>
              </a:rPr>
              <a:t>Suprimir toda publicación que excite al odio y al menosprecio de la monarquía.</a:t>
            </a:r>
            <a:endParaRPr kumimoji="0" lang="es-ES" sz="2000" b="0" i="0" u="none" strike="noStrike" cap="none" normalizeH="0" baseline="0" dirty="0" smtClean="0">
              <a:ln>
                <a:noFill/>
              </a:ln>
              <a:solidFill>
                <a:schemeClr val="tx1"/>
              </a:solidFill>
              <a:effectLst/>
              <a:latin typeface="Monotype Corsiva"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9207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kumimoji="0" lang="es-ES_tradnl" sz="2000" b="0" i="1" u="none" strike="noStrike" cap="none" normalizeH="0" baseline="0" dirty="0" smtClean="0">
                <a:ln>
                  <a:noFill/>
                </a:ln>
                <a:solidFill>
                  <a:schemeClr val="tx1"/>
                </a:solidFill>
                <a:effectLst/>
                <a:latin typeface="Monotype Corsiva" pitchFamily="66" charset="0"/>
                <a:ea typeface="Times New Roman" pitchFamily="18" charset="0"/>
              </a:rPr>
              <a:t>Eliminar inmediatamente la sociedad llamada Mano Negra y confiscar todos sus medios de propaganda.</a:t>
            </a:r>
            <a:endParaRPr kumimoji="0" lang="es-ES" sz="2000" b="0" i="0" u="none" strike="noStrike" cap="none" normalizeH="0" baseline="0" dirty="0" smtClean="0">
              <a:ln>
                <a:noFill/>
              </a:ln>
              <a:solidFill>
                <a:schemeClr val="tx1"/>
              </a:solidFill>
              <a:effectLst/>
              <a:latin typeface="Monotype Corsiva"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9207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kumimoji="0" lang="es-ES_tradnl" sz="2000" b="0" i="1" u="none" strike="noStrike" cap="none" normalizeH="0" baseline="0" dirty="0" smtClean="0">
                <a:ln>
                  <a:noFill/>
                </a:ln>
                <a:solidFill>
                  <a:schemeClr val="tx1"/>
                </a:solidFill>
                <a:effectLst/>
                <a:latin typeface="Monotype Corsiva" pitchFamily="66" charset="0"/>
                <a:ea typeface="Times New Roman" pitchFamily="18" charset="0"/>
              </a:rPr>
              <a:t>Eliminar sin demora la instrucción pública en Serbia  todo lo que sirva o pueda servir  para fomentar la propaganda contra Austria Hungría.</a:t>
            </a:r>
            <a:endParaRPr kumimoji="0" lang="es-ES" sz="2000" b="0" i="0" u="none" strike="noStrike" cap="none" normalizeH="0" baseline="0" dirty="0" smtClean="0">
              <a:ln>
                <a:noFill/>
              </a:ln>
              <a:solidFill>
                <a:schemeClr val="tx1"/>
              </a:solidFill>
              <a:effectLst/>
              <a:latin typeface="Monotype Corsiva"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9207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kumimoji="0" lang="es-ES_tradnl" sz="2000" b="0" i="1" u="none" strike="noStrike" cap="none" normalizeH="0" baseline="0" dirty="0" smtClean="0">
                <a:ln>
                  <a:noFill/>
                </a:ln>
                <a:solidFill>
                  <a:schemeClr val="tx1"/>
                </a:solidFill>
                <a:effectLst/>
                <a:latin typeface="Monotype Corsiva" pitchFamily="66" charset="0"/>
                <a:ea typeface="Times New Roman" pitchFamily="18" charset="0"/>
              </a:rPr>
              <a:t>Separar del servicio militar y de la administración a todos los oficiales y funcionarios culpables de la propaganda contra la monarquía austro-húngara, de los cuales el gobierno imperial y real se reserva el comunicar los hechos y los nombres al gobierno real .</a:t>
            </a:r>
            <a:endParaRPr kumimoji="0" lang="es-ES" sz="2000" b="0" i="0" u="none" strike="noStrike" cap="none" normalizeH="0" baseline="0" dirty="0" smtClean="0">
              <a:ln>
                <a:noFill/>
              </a:ln>
              <a:solidFill>
                <a:schemeClr val="tx1"/>
              </a:solidFill>
              <a:effectLst/>
              <a:latin typeface="Monotype Corsiva"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9207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kumimoji="0" lang="es-ES_tradnl" sz="2000" b="0" i="1" u="none" strike="noStrike" cap="none" normalizeH="0" baseline="0" dirty="0" smtClean="0">
                <a:ln>
                  <a:noFill/>
                </a:ln>
                <a:solidFill>
                  <a:schemeClr val="tx1"/>
                </a:solidFill>
                <a:effectLst/>
                <a:latin typeface="Monotype Corsiva" pitchFamily="66" charset="0"/>
                <a:ea typeface="Times New Roman" pitchFamily="18" charset="0"/>
              </a:rPr>
              <a:t>Abrir una encuesta judicial contra los participantes en el complot del 28 de junio que se encuentran en territorio serbio. </a:t>
            </a:r>
            <a:endParaRPr kumimoji="0" lang="es-ES" sz="2000" b="0" i="0" u="none" strike="noStrike" cap="none" normalizeH="0" baseline="0" dirty="0" smtClean="0">
              <a:ln>
                <a:noFill/>
              </a:ln>
              <a:solidFill>
                <a:schemeClr val="tx1"/>
              </a:solidFill>
              <a:effectLst/>
              <a:latin typeface="Monotype Corsiva" pitchFamily="66"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9207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kumimoji="0" lang="es-ES_tradnl" sz="2000" b="0" i="1" u="none" strike="noStrike" cap="none" normalizeH="0" baseline="0" dirty="0" smtClean="0">
                <a:ln>
                  <a:noFill/>
                </a:ln>
                <a:solidFill>
                  <a:schemeClr val="tx1"/>
                </a:solidFill>
                <a:effectLst/>
                <a:latin typeface="Monotype Corsiva" pitchFamily="66" charset="0"/>
                <a:ea typeface="Times New Roman" pitchFamily="18" charset="0"/>
              </a:rPr>
              <a:t>Impedir el concurso de las autoridades serbias en el tráfico ilegal de armas y explosivos a través de la frontera.</a:t>
            </a:r>
            <a:endParaRPr kumimoji="0" lang="es-ES" sz="2000" b="0" i="0" u="none" strike="noStrike" cap="none" normalizeH="0" baseline="0" dirty="0" smtClean="0">
              <a:ln>
                <a:noFill/>
              </a:ln>
              <a:solidFill>
                <a:schemeClr val="tx1"/>
              </a:solidFill>
              <a:effectLst/>
              <a:latin typeface="Monotype Corsiva"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tab pos="9207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kumimoji="0" lang="es-ES_tradnl" sz="2800" b="0" i="1" u="none" strike="noStrike" cap="none" normalizeH="0" baseline="0" dirty="0" smtClean="0">
                <a:ln>
                  <a:noFill/>
                </a:ln>
                <a:solidFill>
                  <a:srgbClr val="FF0000"/>
                </a:solidFill>
                <a:effectLst/>
                <a:latin typeface="Monotype Corsiva" pitchFamily="66" charset="0"/>
                <a:ea typeface="Times New Roman" pitchFamily="18" charset="0"/>
              </a:rPr>
              <a:t>El gobierno imperial y real espera la respuesta del gobierno real lo más tarde hasta el sábado 25 de este mes, a las cinco de la tarde</a:t>
            </a:r>
            <a:r>
              <a:rPr kumimoji="0" lang="es-ES_tradnl" sz="2800" b="0" i="1" u="none" strike="noStrike" cap="none" normalizeH="0" baseline="0" dirty="0" smtClean="0">
                <a:ln>
                  <a:noFill/>
                </a:ln>
                <a:solidFill>
                  <a:schemeClr val="tx1"/>
                </a:solidFill>
                <a:effectLst/>
                <a:latin typeface="Monotype Corsiva" pitchFamily="66" charset="0"/>
                <a:ea typeface="Times New Roman" pitchFamily="18" charset="0"/>
              </a:rPr>
              <a:t>.»</a:t>
            </a:r>
          </a:p>
          <a:p>
            <a:pPr marL="0" marR="0" lvl="0" indent="0" algn="r" defTabSz="914400" rtl="0" eaLnBrk="0" fontAlgn="base" latinLnBrk="0" hangingPunct="0">
              <a:lnSpc>
                <a:spcPct val="100000"/>
              </a:lnSpc>
              <a:spcBef>
                <a:spcPct val="0"/>
              </a:spcBef>
              <a:spcAft>
                <a:spcPct val="0"/>
              </a:spcAft>
              <a:buClrTx/>
              <a:buSzTx/>
              <a:buFontTx/>
              <a:buNone/>
              <a:tabLst>
                <a:tab pos="9207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endParaRPr lang="es-ES" sz="2000" dirty="0">
              <a:latin typeface="Monotype Corsiva" pitchFamily="66"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tab pos="92075"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Lst>
            </a:pPr>
            <a:r>
              <a:rPr kumimoji="0" lang="es-ES_tradnl"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(Del gobierno de Austria-Hungría al gobierno de Serbia, 23 de julio de 1914.)</a:t>
            </a:r>
            <a:r>
              <a:rPr kumimoji="0" lang="es-ES" b="1"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9393">
                                            <p:txEl>
                                              <p:pRg st="9" end="9"/>
                                            </p:txEl>
                                          </p:spTgt>
                                        </p:tgtEl>
                                        <p:attrNameLst>
                                          <p:attrName>style.visibility</p:attrName>
                                        </p:attrNameLst>
                                      </p:cBhvr>
                                      <p:to>
                                        <p:strVal val="visible"/>
                                      </p:to>
                                    </p:set>
                                    <p:anim calcmode="lin" valueType="num">
                                      <p:cBhvr>
                                        <p:cTn id="7" dur="500" decel="50000" fill="hold">
                                          <p:stCondLst>
                                            <p:cond delay="0"/>
                                          </p:stCondLst>
                                        </p:cTn>
                                        <p:tgtEl>
                                          <p:spTgt spid="59393">
                                            <p:txEl>
                                              <p:pRg st="9" end="9"/>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9393">
                                            <p:txEl>
                                              <p:pRg st="9" end="9"/>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9393">
                                            <p:txEl>
                                              <p:pRg st="9" end="9"/>
                                            </p:txEl>
                                          </p:spTgt>
                                        </p:tgtEl>
                                        <p:attrNameLst>
                                          <p:attrName>ppt_w</p:attrName>
                                        </p:attrNameLst>
                                      </p:cBhvr>
                                      <p:tavLst>
                                        <p:tav tm="0">
                                          <p:val>
                                            <p:strVal val="#ppt_w*.05"/>
                                          </p:val>
                                        </p:tav>
                                        <p:tav tm="100000">
                                          <p:val>
                                            <p:strVal val="#ppt_w"/>
                                          </p:val>
                                        </p:tav>
                                      </p:tavLst>
                                    </p:anim>
                                    <p:anim calcmode="lin" valueType="num">
                                      <p:cBhvr>
                                        <p:cTn id="10" dur="1000" fill="hold"/>
                                        <p:tgtEl>
                                          <p:spTgt spid="59393">
                                            <p:txEl>
                                              <p:pRg st="9" end="9"/>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9393">
                                            <p:txEl>
                                              <p:pRg st="9" end="9"/>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9393">
                                            <p:txEl>
                                              <p:pRg st="9" end="9"/>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9393">
                                            <p:txEl>
                                              <p:pRg st="9" end="9"/>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9393">
                                            <p:txEl>
                                              <p:pRg st="9" end="9"/>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59393">
                                            <p:txEl>
                                              <p:pRg st="0" end="0"/>
                                            </p:txEl>
                                          </p:spTgt>
                                        </p:tgtEl>
                                        <p:attrNameLst>
                                          <p:attrName>style.visibility</p:attrName>
                                        </p:attrNameLst>
                                      </p:cBhvr>
                                      <p:to>
                                        <p:strVal val="visible"/>
                                      </p:to>
                                    </p:set>
                                    <p:animEffect transition="in" filter="diamond(in)">
                                      <p:cBhvr>
                                        <p:cTn id="19" dur="2000"/>
                                        <p:tgtEl>
                                          <p:spTgt spid="5939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59393">
                                            <p:txEl>
                                              <p:pRg st="1" end="1"/>
                                            </p:txEl>
                                          </p:spTgt>
                                        </p:tgtEl>
                                        <p:attrNameLst>
                                          <p:attrName>style.visibility</p:attrName>
                                        </p:attrNameLst>
                                      </p:cBhvr>
                                      <p:to>
                                        <p:strVal val="visible"/>
                                      </p:to>
                                    </p:set>
                                    <p:anim calcmode="lin" valueType="num">
                                      <p:cBhvr>
                                        <p:cTn id="24" dur="500" fill="hold"/>
                                        <p:tgtEl>
                                          <p:spTgt spid="59393">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5939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59393">
                                            <p:txEl>
                                              <p:pRg st="2" end="2"/>
                                            </p:txEl>
                                          </p:spTgt>
                                        </p:tgtEl>
                                        <p:attrNameLst>
                                          <p:attrName>style.visibility</p:attrName>
                                        </p:attrNameLst>
                                      </p:cBhvr>
                                      <p:to>
                                        <p:strVal val="visible"/>
                                      </p:to>
                                    </p:set>
                                    <p:anim calcmode="lin" valueType="num">
                                      <p:cBhvr>
                                        <p:cTn id="30" dur="500" fill="hold"/>
                                        <p:tgtEl>
                                          <p:spTgt spid="59393">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5939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59393">
                                            <p:txEl>
                                              <p:pRg st="3" end="3"/>
                                            </p:txEl>
                                          </p:spTgt>
                                        </p:tgtEl>
                                        <p:attrNameLst>
                                          <p:attrName>style.visibility</p:attrName>
                                        </p:attrNameLst>
                                      </p:cBhvr>
                                      <p:to>
                                        <p:strVal val="visible"/>
                                      </p:to>
                                    </p:set>
                                    <p:anim calcmode="lin" valueType="num">
                                      <p:cBhvr>
                                        <p:cTn id="36" dur="500" fill="hold"/>
                                        <p:tgtEl>
                                          <p:spTgt spid="5939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5939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59393">
                                            <p:txEl>
                                              <p:pRg st="4" end="4"/>
                                            </p:txEl>
                                          </p:spTgt>
                                        </p:tgtEl>
                                        <p:attrNameLst>
                                          <p:attrName>style.visibility</p:attrName>
                                        </p:attrNameLst>
                                      </p:cBhvr>
                                      <p:to>
                                        <p:strVal val="visible"/>
                                      </p:to>
                                    </p:set>
                                    <p:anim calcmode="lin" valueType="num">
                                      <p:cBhvr>
                                        <p:cTn id="42" dur="500" fill="hold"/>
                                        <p:tgtEl>
                                          <p:spTgt spid="5939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5939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59393">
                                            <p:txEl>
                                              <p:pRg st="5" end="5"/>
                                            </p:txEl>
                                          </p:spTgt>
                                        </p:tgtEl>
                                        <p:attrNameLst>
                                          <p:attrName>style.visibility</p:attrName>
                                        </p:attrNameLst>
                                      </p:cBhvr>
                                      <p:to>
                                        <p:strVal val="visible"/>
                                      </p:to>
                                    </p:set>
                                    <p:anim calcmode="lin" valueType="num">
                                      <p:cBhvr>
                                        <p:cTn id="48" dur="500" fill="hold"/>
                                        <p:tgtEl>
                                          <p:spTgt spid="59393">
                                            <p:txEl>
                                              <p:pRg st="5" end="5"/>
                                            </p:txEl>
                                          </p:spTgt>
                                        </p:tgtEl>
                                        <p:attrNameLst>
                                          <p:attrName>ppt_w</p:attrName>
                                        </p:attrNameLst>
                                      </p:cBhvr>
                                      <p:tavLst>
                                        <p:tav tm="0">
                                          <p:val>
                                            <p:fltVal val="0"/>
                                          </p:val>
                                        </p:tav>
                                        <p:tav tm="100000">
                                          <p:val>
                                            <p:strVal val="#ppt_w"/>
                                          </p:val>
                                        </p:tav>
                                      </p:tavLst>
                                    </p:anim>
                                    <p:anim calcmode="lin" valueType="num">
                                      <p:cBhvr>
                                        <p:cTn id="49" dur="500" fill="hold"/>
                                        <p:tgtEl>
                                          <p:spTgt spid="5939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59393">
                                            <p:txEl>
                                              <p:pRg st="6" end="6"/>
                                            </p:txEl>
                                          </p:spTgt>
                                        </p:tgtEl>
                                        <p:attrNameLst>
                                          <p:attrName>style.visibility</p:attrName>
                                        </p:attrNameLst>
                                      </p:cBhvr>
                                      <p:to>
                                        <p:strVal val="visible"/>
                                      </p:to>
                                    </p:set>
                                    <p:anim calcmode="lin" valueType="num">
                                      <p:cBhvr>
                                        <p:cTn id="54" dur="500" fill="hold"/>
                                        <p:tgtEl>
                                          <p:spTgt spid="59393">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5939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8" presetClass="entr" presetSubtype="16" fill="hold" nodeType="clickEffect">
                                  <p:stCondLst>
                                    <p:cond delay="0"/>
                                  </p:stCondLst>
                                  <p:childTnLst>
                                    <p:set>
                                      <p:cBhvr>
                                        <p:cTn id="59" dur="1" fill="hold">
                                          <p:stCondLst>
                                            <p:cond delay="0"/>
                                          </p:stCondLst>
                                        </p:cTn>
                                        <p:tgtEl>
                                          <p:spTgt spid="59393">
                                            <p:txEl>
                                              <p:pRg st="7" end="7"/>
                                            </p:txEl>
                                          </p:spTgt>
                                        </p:tgtEl>
                                        <p:attrNameLst>
                                          <p:attrName>style.visibility</p:attrName>
                                        </p:attrNameLst>
                                      </p:cBhvr>
                                      <p:to>
                                        <p:strVal val="visible"/>
                                      </p:to>
                                    </p:set>
                                    <p:animEffect transition="in" filter="diamond(in)">
                                      <p:cBhvr>
                                        <p:cTn id="60" dur="2000"/>
                                        <p:tgtEl>
                                          <p:spTgt spid="59393">
                                            <p:txEl>
                                              <p:pRg st="7" end="7"/>
                                            </p:txEl>
                                          </p:spTgt>
                                        </p:tgtEl>
                                      </p:cBhvr>
                                    </p:animEffect>
                                  </p:childTnLst>
                                  <p:subTnLst>
                                    <p:audio>
                                      <p:cMediaNode>
                                        <p:cTn display="0" masterRel="sameClick">
                                          <p:stCondLst>
                                            <p:cond evt="begin" delay="0">
                                              <p:tn val="58"/>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pPr eaLnBrk="1" hangingPunct="1"/>
            <a:endParaRPr lang="es-ES" smtClean="0"/>
          </a:p>
        </p:txBody>
      </p:sp>
      <p:sp>
        <p:nvSpPr>
          <p:cNvPr id="10243" name="2 Marcador de contenido"/>
          <p:cNvSpPr>
            <a:spLocks noGrp="1"/>
          </p:cNvSpPr>
          <p:nvPr>
            <p:ph idx="1"/>
          </p:nvPr>
        </p:nvSpPr>
        <p:spPr>
          <a:xfrm>
            <a:off x="1857375" y="2428875"/>
            <a:ext cx="6829425" cy="3697288"/>
          </a:xfrm>
        </p:spPr>
        <p:txBody>
          <a:bodyPr/>
          <a:lstStyle/>
          <a:p>
            <a:pPr eaLnBrk="1" hangingPunct="1"/>
            <a:endParaRPr lang="es-ES" smtClean="0"/>
          </a:p>
        </p:txBody>
      </p:sp>
      <p:pic>
        <p:nvPicPr>
          <p:cNvPr id="10244" name="Picture 4"/>
          <p:cNvPicPr>
            <a:picLocks noChangeAspect="1" noChangeArrowheads="1"/>
          </p:cNvPicPr>
          <p:nvPr/>
        </p:nvPicPr>
        <p:blipFill>
          <a:blip r:embed="rId3"/>
          <a:srcRect/>
          <a:stretch>
            <a:fillRect/>
          </a:stretch>
        </p:blipFill>
        <p:spPr bwMode="auto">
          <a:xfrm>
            <a:off x="0" y="0"/>
            <a:ext cx="9144000" cy="6956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457200" y="0"/>
            <a:ext cx="8229600" cy="857232"/>
          </a:xfrm>
        </p:spPr>
        <p:txBody>
          <a:bodyPr/>
          <a:lstStyle/>
          <a:p>
            <a:pPr eaLnBrk="1" hangingPunct="1"/>
            <a:r>
              <a:rPr lang="es-ES" sz="4000" dirty="0" smtClean="0">
                <a:latin typeface="Algerian" pitchFamily="82" charset="0"/>
              </a:rPr>
              <a:t>FACTORES ESTRUCTURALES</a:t>
            </a:r>
          </a:p>
        </p:txBody>
      </p:sp>
      <p:sp>
        <p:nvSpPr>
          <p:cNvPr id="4099" name="2 Marcador de contenido"/>
          <p:cNvSpPr>
            <a:spLocks noGrp="1"/>
          </p:cNvSpPr>
          <p:nvPr>
            <p:ph idx="1"/>
          </p:nvPr>
        </p:nvSpPr>
        <p:spPr>
          <a:xfrm>
            <a:off x="0" y="714356"/>
            <a:ext cx="9144000" cy="1571636"/>
          </a:xfrm>
        </p:spPr>
        <p:txBody>
          <a:bodyPr/>
          <a:lstStyle/>
          <a:p>
            <a:pPr algn="ctr" eaLnBrk="1" hangingPunct="1">
              <a:buFont typeface="Wingdings" pitchFamily="2" charset="2"/>
              <a:buChar char="v"/>
            </a:pPr>
            <a:r>
              <a:rPr lang="es-ES" dirty="0" smtClean="0">
                <a:solidFill>
                  <a:srgbClr val="FF0000"/>
                </a:solidFill>
                <a:latin typeface="Cambria" pitchFamily="18" charset="0"/>
              </a:rPr>
              <a:t> </a:t>
            </a:r>
            <a:r>
              <a:rPr lang="es-ES" b="1" dirty="0" smtClean="0">
                <a:solidFill>
                  <a:srgbClr val="FF0000"/>
                </a:solidFill>
                <a:latin typeface="Cambria" pitchFamily="18" charset="0"/>
              </a:rPr>
              <a:t>EL IMPERIALISMO: </a:t>
            </a:r>
          </a:p>
          <a:p>
            <a:pPr algn="just" eaLnBrk="1" hangingPunct="1">
              <a:buFont typeface="Wingdings" pitchFamily="2" charset="2"/>
              <a:buChar char="ü"/>
            </a:pPr>
            <a:r>
              <a:rPr lang="es-ES" dirty="0" smtClean="0">
                <a:latin typeface="Cambria" pitchFamily="18" charset="0"/>
              </a:rPr>
              <a:t>Expansión colonial de las potencias europeas para obtener mercados y materias primas.</a:t>
            </a:r>
          </a:p>
          <a:p>
            <a:pPr algn="just" eaLnBrk="1" hangingPunct="1">
              <a:buFont typeface="Wingdings" pitchFamily="2" charset="2"/>
              <a:buChar char="ü"/>
            </a:pPr>
            <a:r>
              <a:rPr lang="es-ES" dirty="0" smtClean="0">
                <a:latin typeface="Cambria" pitchFamily="18" charset="0"/>
              </a:rPr>
              <a:t>Rivalidades entre potencias europeas.</a:t>
            </a:r>
          </a:p>
        </p:txBody>
      </p:sp>
      <p:pic>
        <p:nvPicPr>
          <p:cNvPr id="3076" name="Picture 2" descr="http://distefanoster.files.wordpress.com/2008/04/imperialismo-caricatura.jpg"/>
          <p:cNvPicPr>
            <a:picLocks noChangeAspect="1" noChangeArrowheads="1"/>
          </p:cNvPicPr>
          <p:nvPr/>
        </p:nvPicPr>
        <p:blipFill>
          <a:blip r:embed="rId2"/>
          <a:srcRect/>
          <a:stretch>
            <a:fillRect/>
          </a:stretch>
        </p:blipFill>
        <p:spPr bwMode="auto">
          <a:xfrm>
            <a:off x="2357422" y="3071810"/>
            <a:ext cx="4500594" cy="3571900"/>
          </a:xfrm>
          <a:prstGeom prst="rect">
            <a:avLst/>
          </a:prstGeom>
          <a:noFill/>
          <a:ln w="9525">
            <a:solidFill>
              <a:schemeClr val="tx1">
                <a:lumMod val="95000"/>
                <a:lumOff val="5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500" fill="hold"/>
                                        <p:tgtEl>
                                          <p:spTgt spid="40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0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p:cTn id="13" dur="500" fill="hold"/>
                                        <p:tgtEl>
                                          <p:spTgt spid="3076"/>
                                        </p:tgtEl>
                                        <p:attrNameLst>
                                          <p:attrName>ppt_w</p:attrName>
                                        </p:attrNameLst>
                                      </p:cBhvr>
                                      <p:tavLst>
                                        <p:tav tm="0">
                                          <p:val>
                                            <p:fltVal val="0"/>
                                          </p:val>
                                        </p:tav>
                                        <p:tav tm="100000">
                                          <p:val>
                                            <p:strVal val="#ppt_w"/>
                                          </p:val>
                                        </p:tav>
                                      </p:tavLst>
                                    </p:anim>
                                    <p:anim calcmode="lin" valueType="num">
                                      <p:cBhvr>
                                        <p:cTn id="14" dur="500" fill="hold"/>
                                        <p:tgtEl>
                                          <p:spTgt spid="307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099">
                                            <p:txEl>
                                              <p:pRg st="1" end="1"/>
                                            </p:txEl>
                                          </p:spTgt>
                                        </p:tgtEl>
                                        <p:attrNameLst>
                                          <p:attrName>style.visibility</p:attrName>
                                        </p:attrNameLst>
                                      </p:cBhvr>
                                      <p:to>
                                        <p:strVal val="visible"/>
                                      </p:to>
                                    </p:set>
                                    <p:anim calcmode="lin" valueType="num">
                                      <p:cBhvr>
                                        <p:cTn id="19" dur="5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09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099">
                                            <p:txEl>
                                              <p:pRg st="2" end="2"/>
                                            </p:txEl>
                                          </p:spTgt>
                                        </p:tgtEl>
                                        <p:attrNameLst>
                                          <p:attrName>style.visibility</p:attrName>
                                        </p:attrNameLst>
                                      </p:cBhvr>
                                      <p:to>
                                        <p:strVal val="visible"/>
                                      </p:to>
                                    </p:set>
                                    <p:anim calcmode="lin" valueType="num">
                                      <p:cBhvr>
                                        <p:cTn id="25" dur="500" fill="hold"/>
                                        <p:tgtEl>
                                          <p:spTgt spid="409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409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14290"/>
            <a:ext cx="9144000" cy="857256"/>
          </a:xfrm>
        </p:spPr>
        <p:txBody>
          <a:bodyPr/>
          <a:lstStyle/>
          <a:p>
            <a:r>
              <a:rPr lang="es-ES" dirty="0" smtClean="0">
                <a:solidFill>
                  <a:srgbClr val="FF0000"/>
                </a:solidFill>
                <a:latin typeface="Algerian" pitchFamily="82" charset="0"/>
              </a:rPr>
              <a:t>CAUSAS Y PRETEXTOS DE LA GUERRA</a:t>
            </a:r>
            <a:endParaRPr lang="es-ES" dirty="0">
              <a:solidFill>
                <a:srgbClr val="FF0000"/>
              </a:solidFill>
              <a:latin typeface="Algerian" pitchFamily="82" charset="0"/>
            </a:endParaRPr>
          </a:p>
        </p:txBody>
      </p:sp>
      <p:pic>
        <p:nvPicPr>
          <p:cNvPr id="50178" name="Picture 2" descr="http://liftology.files.wordpress.com/2008/12/iceberg1.jpg"/>
          <p:cNvPicPr>
            <a:picLocks noChangeAspect="1" noChangeArrowheads="1"/>
          </p:cNvPicPr>
          <p:nvPr/>
        </p:nvPicPr>
        <p:blipFill>
          <a:blip r:embed="rId2"/>
          <a:srcRect/>
          <a:stretch>
            <a:fillRect/>
          </a:stretch>
        </p:blipFill>
        <p:spPr bwMode="auto">
          <a:xfrm>
            <a:off x="214282" y="1428736"/>
            <a:ext cx="2714644" cy="4857784"/>
          </a:xfrm>
          <a:prstGeom prst="rect">
            <a:avLst/>
          </a:prstGeom>
          <a:noFill/>
        </p:spPr>
      </p:pic>
      <p:sp>
        <p:nvSpPr>
          <p:cNvPr id="5" name="4 CuadroTexto"/>
          <p:cNvSpPr txBox="1"/>
          <p:nvPr/>
        </p:nvSpPr>
        <p:spPr>
          <a:xfrm>
            <a:off x="3357554" y="1928802"/>
            <a:ext cx="5786446" cy="830997"/>
          </a:xfrm>
          <a:prstGeom prst="rect">
            <a:avLst/>
          </a:prstGeom>
          <a:noFill/>
        </p:spPr>
        <p:txBody>
          <a:bodyPr wrap="square" rtlCol="0">
            <a:spAutoFit/>
          </a:bodyPr>
          <a:lstStyle/>
          <a:p>
            <a:pPr algn="ctr">
              <a:buFont typeface="Wingdings" pitchFamily="2" charset="2"/>
              <a:buChar char="v"/>
            </a:pPr>
            <a:r>
              <a:rPr lang="es-ES" sz="2400" i="1" dirty="0" smtClean="0"/>
              <a:t> El atentado en Sarajevo.</a:t>
            </a:r>
          </a:p>
          <a:p>
            <a:pPr algn="ctr">
              <a:buFont typeface="Wingdings" pitchFamily="2" charset="2"/>
              <a:buChar char="v"/>
            </a:pPr>
            <a:r>
              <a:rPr lang="es-ES" sz="2400" i="1" dirty="0" smtClean="0"/>
              <a:t>La cuestión balcánica</a:t>
            </a:r>
            <a:endParaRPr lang="es-ES" sz="2400" i="1" dirty="0"/>
          </a:p>
        </p:txBody>
      </p:sp>
      <p:sp>
        <p:nvSpPr>
          <p:cNvPr id="6" name="5 CuadroTexto"/>
          <p:cNvSpPr txBox="1"/>
          <p:nvPr/>
        </p:nvSpPr>
        <p:spPr>
          <a:xfrm>
            <a:off x="3571868" y="3357562"/>
            <a:ext cx="5000660" cy="2677656"/>
          </a:xfrm>
          <a:prstGeom prst="rect">
            <a:avLst/>
          </a:prstGeom>
          <a:noFill/>
        </p:spPr>
        <p:txBody>
          <a:bodyPr wrap="square" rtlCol="0">
            <a:spAutoFit/>
          </a:bodyPr>
          <a:lstStyle/>
          <a:p>
            <a:pPr algn="ctr"/>
            <a:endParaRPr lang="es-ES" sz="2400" i="1" dirty="0" smtClean="0"/>
          </a:p>
          <a:p>
            <a:pPr algn="ctr">
              <a:buFont typeface="Wingdings" pitchFamily="2" charset="2"/>
              <a:buChar char="v"/>
            </a:pPr>
            <a:r>
              <a:rPr lang="es-ES" sz="2400" i="1" dirty="0" smtClean="0"/>
              <a:t>El nacionalismo</a:t>
            </a:r>
          </a:p>
          <a:p>
            <a:pPr algn="ctr">
              <a:buFont typeface="Wingdings" pitchFamily="2" charset="2"/>
              <a:buChar char="v"/>
            </a:pPr>
            <a:endParaRPr lang="es-ES" sz="2400" i="1" dirty="0" smtClean="0"/>
          </a:p>
          <a:p>
            <a:pPr algn="ctr">
              <a:buFont typeface="Wingdings" pitchFamily="2" charset="2"/>
              <a:buChar char="v"/>
            </a:pPr>
            <a:r>
              <a:rPr lang="es-ES" sz="2400" i="1" dirty="0" smtClean="0"/>
              <a:t>Rivalidades económicas entre Inglaterra y Alemania .</a:t>
            </a:r>
          </a:p>
          <a:p>
            <a:pPr algn="ctr"/>
            <a:endParaRPr lang="es-ES" sz="2400" i="1" dirty="0" smtClean="0"/>
          </a:p>
          <a:p>
            <a:pPr algn="ctr">
              <a:buFont typeface="Wingdings" pitchFamily="2" charset="2"/>
              <a:buChar char="v"/>
            </a:pPr>
            <a:r>
              <a:rPr lang="es-ES" sz="2400" i="1" dirty="0" smtClean="0"/>
              <a:t> El desarrollo del imperialismo.</a:t>
            </a:r>
            <a:endParaRPr lang="es-ES" sz="2400" i="1" dirty="0"/>
          </a:p>
        </p:txBody>
      </p:sp>
      <p:sp>
        <p:nvSpPr>
          <p:cNvPr id="7" name="6 Cerrar llave"/>
          <p:cNvSpPr/>
          <p:nvPr/>
        </p:nvSpPr>
        <p:spPr>
          <a:xfrm>
            <a:off x="3071802" y="3214686"/>
            <a:ext cx="285752" cy="3071834"/>
          </a:xfrm>
          <a:prstGeom prst="righ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8" name="7 Cerrar llave"/>
          <p:cNvSpPr/>
          <p:nvPr/>
        </p:nvSpPr>
        <p:spPr>
          <a:xfrm>
            <a:off x="3071802" y="1785926"/>
            <a:ext cx="214314" cy="1285884"/>
          </a:xfrm>
          <a:prstGeom prst="righ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9" name="8 CuadroTexto"/>
          <p:cNvSpPr txBox="1"/>
          <p:nvPr/>
        </p:nvSpPr>
        <p:spPr>
          <a:xfrm>
            <a:off x="1071538" y="6457890"/>
            <a:ext cx="7143800" cy="400110"/>
          </a:xfrm>
          <a:prstGeom prst="rect">
            <a:avLst/>
          </a:prstGeom>
          <a:noFill/>
        </p:spPr>
        <p:txBody>
          <a:bodyPr wrap="square" rtlCol="0">
            <a:spAutoFit/>
          </a:bodyPr>
          <a:lstStyle/>
          <a:p>
            <a:pPr algn="ctr"/>
            <a:r>
              <a:rPr lang="es-ES" sz="2000" b="1" dirty="0" smtClean="0">
                <a:solidFill>
                  <a:srgbClr val="FF0000"/>
                </a:solidFill>
              </a:rPr>
              <a:t>¿ES VÁLIDO ESTE ESTE GRÁFICO? ¿POR QUÉ?</a:t>
            </a:r>
            <a:endParaRPr lang="es-ES" sz="20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50178"/>
                                        </p:tgtEl>
                                        <p:attrNameLst>
                                          <p:attrName>style.visibility</p:attrName>
                                        </p:attrNameLst>
                                      </p:cBhvr>
                                      <p:to>
                                        <p:strVal val="visible"/>
                                      </p:to>
                                    </p:set>
                                    <p:anim calcmode="lin" valueType="num">
                                      <p:cBhvr>
                                        <p:cTn id="15" dur="500" fill="hold"/>
                                        <p:tgtEl>
                                          <p:spTgt spid="50178"/>
                                        </p:tgtEl>
                                        <p:attrNameLst>
                                          <p:attrName>ppt_w</p:attrName>
                                        </p:attrNameLst>
                                      </p:cBhvr>
                                      <p:tavLst>
                                        <p:tav tm="0">
                                          <p:val>
                                            <p:fltVal val="0"/>
                                          </p:val>
                                        </p:tav>
                                        <p:tav tm="100000">
                                          <p:val>
                                            <p:strVal val="#ppt_w"/>
                                          </p:val>
                                        </p:tav>
                                      </p:tavLst>
                                    </p:anim>
                                    <p:anim calcmode="lin" valueType="num">
                                      <p:cBhvr>
                                        <p:cTn id="16" dur="500" fill="hold"/>
                                        <p:tgtEl>
                                          <p:spTgt spid="50178"/>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 calcmode="lin" valueType="num">
                                      <p:cBhvr>
                                        <p:cTn id="21"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2000"/>
                                        <p:tgtEl>
                                          <p:spTgt spid="6">
                                            <p:txEl>
                                              <p:pRg st="3" end="3"/>
                                            </p:txEl>
                                          </p:spTgt>
                                        </p:tgtEl>
                                      </p:cBhvr>
                                    </p:animEffect>
                                    <p:anim calcmode="lin" valueType="num">
                                      <p:cBhvr>
                                        <p:cTn id="28" dur="2000" fill="hold"/>
                                        <p:tgtEl>
                                          <p:spTgt spid="6">
                                            <p:txEl>
                                              <p:pRg st="3" end="3"/>
                                            </p:txEl>
                                          </p:spTgt>
                                        </p:tgtEl>
                                        <p:attrNameLst>
                                          <p:attrName>style.rotation</p:attrName>
                                        </p:attrNameLst>
                                      </p:cBhvr>
                                      <p:tavLst>
                                        <p:tav tm="0">
                                          <p:val>
                                            <p:fltVal val="720"/>
                                          </p:val>
                                        </p:tav>
                                        <p:tav tm="100000">
                                          <p:val>
                                            <p:fltVal val="0"/>
                                          </p:val>
                                        </p:tav>
                                      </p:tavLst>
                                    </p:anim>
                                    <p:anim calcmode="lin" valueType="num">
                                      <p:cBhvr>
                                        <p:cTn id="29" dur="2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0" dur="2000" fill="hold"/>
                                        <p:tgtEl>
                                          <p:spTgt spid="6">
                                            <p:txEl>
                                              <p:pRg st="3" end="3"/>
                                            </p:txEl>
                                          </p:spTgt>
                                        </p:tgtEl>
                                        <p:attrNameLst>
                                          <p:attrName>ppt_w</p:attrName>
                                        </p:attrNameLst>
                                      </p:cBhvr>
                                      <p:tavLst>
                                        <p:tav tm="0">
                                          <p:val>
                                            <p:fltVal val="0"/>
                                          </p:val>
                                        </p:tav>
                                        <p:tav tm="100000">
                                          <p:val>
                                            <p:strVal val="#ppt_w"/>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2000"/>
                                        <p:tgtEl>
                                          <p:spTgt spid="6">
                                            <p:txEl>
                                              <p:pRg st="1" end="1"/>
                                            </p:txEl>
                                          </p:spTgt>
                                        </p:tgtEl>
                                      </p:cBhvr>
                                    </p:animEffect>
                                    <p:anim calcmode="lin" valueType="num">
                                      <p:cBhvr>
                                        <p:cTn id="36" dur="2000" fill="hold"/>
                                        <p:tgtEl>
                                          <p:spTgt spid="6">
                                            <p:txEl>
                                              <p:pRg st="1" end="1"/>
                                            </p:txEl>
                                          </p:spTgt>
                                        </p:tgtEl>
                                        <p:attrNameLst>
                                          <p:attrName>style.rotation</p:attrName>
                                        </p:attrNameLst>
                                      </p:cBhvr>
                                      <p:tavLst>
                                        <p:tav tm="0">
                                          <p:val>
                                            <p:fltVal val="720"/>
                                          </p:val>
                                        </p:tav>
                                        <p:tav tm="100000">
                                          <p:val>
                                            <p:fltVal val="0"/>
                                          </p:val>
                                        </p:tav>
                                      </p:tavLst>
                                    </p:anim>
                                    <p:anim calcmode="lin" valueType="num">
                                      <p:cBhvr>
                                        <p:cTn id="37" dur="2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38" dur="2000" fill="hold"/>
                                        <p:tgtEl>
                                          <p:spTgt spid="6">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fade">
                                      <p:cBhvr>
                                        <p:cTn id="43" dur="2000"/>
                                        <p:tgtEl>
                                          <p:spTgt spid="5">
                                            <p:txEl>
                                              <p:pRg st="1" end="1"/>
                                            </p:txEl>
                                          </p:spTgt>
                                        </p:tgtEl>
                                      </p:cBhvr>
                                    </p:animEffect>
                                    <p:anim calcmode="lin" valueType="num">
                                      <p:cBhvr>
                                        <p:cTn id="44" dur="2000" fill="hold"/>
                                        <p:tgtEl>
                                          <p:spTgt spid="5">
                                            <p:txEl>
                                              <p:pRg st="1" end="1"/>
                                            </p:txEl>
                                          </p:spTgt>
                                        </p:tgtEl>
                                        <p:attrNameLst>
                                          <p:attrName>style.rotation</p:attrName>
                                        </p:attrNameLst>
                                      </p:cBhvr>
                                      <p:tavLst>
                                        <p:tav tm="0">
                                          <p:val>
                                            <p:fltVal val="720"/>
                                          </p:val>
                                        </p:tav>
                                        <p:tav tm="100000">
                                          <p:val>
                                            <p:fltVal val="0"/>
                                          </p:val>
                                        </p:tav>
                                      </p:tavLst>
                                    </p:anim>
                                    <p:anim calcmode="lin" valueType="num">
                                      <p:cBhvr>
                                        <p:cTn id="45" dur="2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46" dur="2000" fill="hold"/>
                                        <p:tgtEl>
                                          <p:spTgt spid="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Effect transition="in" filter="fade">
                                      <p:cBhvr>
                                        <p:cTn id="51" dur="2000"/>
                                        <p:tgtEl>
                                          <p:spTgt spid="5">
                                            <p:txEl>
                                              <p:pRg st="0" end="0"/>
                                            </p:txEl>
                                          </p:spTgt>
                                        </p:tgtEl>
                                      </p:cBhvr>
                                    </p:animEffect>
                                    <p:anim calcmode="lin" valueType="num">
                                      <p:cBhvr>
                                        <p:cTn id="52"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53"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54" dur="2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iterate type="lt">
                                    <p:tmPct val="5000"/>
                                  </p:iterate>
                                  <p:childTnLst>
                                    <p:set>
                                      <p:cBhvr>
                                        <p:cTn id="58" dur="1" fill="hold">
                                          <p:stCondLst>
                                            <p:cond delay="0"/>
                                          </p:stCondLst>
                                        </p:cTn>
                                        <p:tgtEl>
                                          <p:spTgt spid="9"/>
                                        </p:tgtEl>
                                        <p:attrNameLst>
                                          <p:attrName>style.visibility</p:attrName>
                                        </p:attrNameLst>
                                      </p:cBhvr>
                                      <p:to>
                                        <p:strVal val="visible"/>
                                      </p:to>
                                    </p:set>
                                    <p:anim calcmode="lin" valueType="num">
                                      <p:cBhvr>
                                        <p:cTn id="59" dur="1000" fill="hold"/>
                                        <p:tgtEl>
                                          <p:spTgt spid="9"/>
                                        </p:tgtEl>
                                        <p:attrNameLst>
                                          <p:attrName>ppt_w</p:attrName>
                                        </p:attrNameLst>
                                      </p:cBhvr>
                                      <p:tavLst>
                                        <p:tav tm="0">
                                          <p:val>
                                            <p:fltVal val="0"/>
                                          </p:val>
                                        </p:tav>
                                        <p:tav tm="100000">
                                          <p:val>
                                            <p:strVal val="#ppt_w"/>
                                          </p:val>
                                        </p:tav>
                                      </p:tavLst>
                                    </p:anim>
                                    <p:anim calcmode="lin" valueType="num">
                                      <p:cBhvr>
                                        <p:cTn id="60" dur="1000" fill="hold"/>
                                        <p:tgtEl>
                                          <p:spTgt spid="9"/>
                                        </p:tgtEl>
                                        <p:attrNameLst>
                                          <p:attrName>ppt_h</p:attrName>
                                        </p:attrNameLst>
                                      </p:cBhvr>
                                      <p:tavLst>
                                        <p:tav tm="0">
                                          <p:val>
                                            <p:fltVal val="0"/>
                                          </p:val>
                                        </p:tav>
                                        <p:tav tm="100000">
                                          <p:val>
                                            <p:strVal val="#ppt_h"/>
                                          </p:val>
                                        </p:tav>
                                      </p:tavLst>
                                    </p:anim>
                                    <p:anim calcmode="lin" valueType="num">
                                      <p:cBhvr>
                                        <p:cTn id="61" dur="1000" fill="hold"/>
                                        <p:tgtEl>
                                          <p:spTgt spid="9"/>
                                        </p:tgtEl>
                                        <p:attrNameLst>
                                          <p:attrName>style.rotation</p:attrName>
                                        </p:attrNameLst>
                                      </p:cBhvr>
                                      <p:tavLst>
                                        <p:tav tm="0">
                                          <p:val>
                                            <p:fltVal val="90"/>
                                          </p:val>
                                        </p:tav>
                                        <p:tav tm="100000">
                                          <p:val>
                                            <p:fltVal val="0"/>
                                          </p:val>
                                        </p:tav>
                                      </p:tavLst>
                                    </p:anim>
                                    <p:animEffect transition="in" filter="fade">
                                      <p:cBhvr>
                                        <p:cTn id="6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a:xfrm>
            <a:off x="457200" y="274638"/>
            <a:ext cx="8229600" cy="868346"/>
          </a:xfrm>
        </p:spPr>
        <p:txBody>
          <a:bodyPr/>
          <a:lstStyle/>
          <a:p>
            <a:pPr eaLnBrk="1" hangingPunct="1"/>
            <a:r>
              <a:rPr lang="es-ES" b="1" dirty="0" smtClean="0">
                <a:latin typeface="Algerian" pitchFamily="82" charset="0"/>
              </a:rPr>
              <a:t>DESARROLLO DE LA GUERRA</a:t>
            </a:r>
          </a:p>
        </p:txBody>
      </p:sp>
      <p:sp>
        <p:nvSpPr>
          <p:cNvPr id="3" name="2 Marcador de contenido"/>
          <p:cNvSpPr>
            <a:spLocks noGrp="1"/>
          </p:cNvSpPr>
          <p:nvPr>
            <p:ph idx="1"/>
          </p:nvPr>
        </p:nvSpPr>
        <p:spPr>
          <a:xfrm>
            <a:off x="457200" y="857232"/>
            <a:ext cx="8229600" cy="6000768"/>
          </a:xfrm>
        </p:spPr>
        <p:txBody>
          <a:bodyPr rtlCol="0">
            <a:normAutofit lnSpcReduction="10000"/>
          </a:bodyPr>
          <a:lstStyle/>
          <a:p>
            <a:pPr algn="ctr" eaLnBrk="1" fontAlgn="auto" hangingPunct="1">
              <a:spcAft>
                <a:spcPts val="0"/>
              </a:spcAft>
              <a:buFont typeface="Wingdings" pitchFamily="2" charset="2"/>
              <a:buChar char="v"/>
              <a:defRPr/>
            </a:pPr>
            <a:endParaRPr lang="es-ES" dirty="0" smtClean="0">
              <a:solidFill>
                <a:srgbClr val="FF0000"/>
              </a:solidFill>
              <a:latin typeface="Cambria" pitchFamily="18" charset="0"/>
            </a:endParaRPr>
          </a:p>
          <a:p>
            <a:pPr algn="ctr" eaLnBrk="1" fontAlgn="auto" hangingPunct="1">
              <a:spcAft>
                <a:spcPts val="0"/>
              </a:spcAft>
              <a:buFont typeface="Wingdings" pitchFamily="2" charset="2"/>
              <a:buChar char="v"/>
              <a:defRPr/>
            </a:pPr>
            <a:r>
              <a:rPr lang="es-ES" dirty="0" smtClean="0">
                <a:solidFill>
                  <a:srgbClr val="FF0000"/>
                </a:solidFill>
                <a:latin typeface="Cambria" pitchFamily="18" charset="0"/>
              </a:rPr>
              <a:t> </a:t>
            </a:r>
            <a:r>
              <a:rPr lang="es-ES" b="1" dirty="0" smtClean="0">
                <a:solidFill>
                  <a:srgbClr val="FF0000"/>
                </a:solidFill>
                <a:latin typeface="Cambria" pitchFamily="18" charset="0"/>
              </a:rPr>
              <a:t>LA GUERRA DE MOVIMIENTOS:</a:t>
            </a:r>
          </a:p>
          <a:p>
            <a:pPr algn="just" eaLnBrk="1" fontAlgn="auto" hangingPunct="1">
              <a:spcAft>
                <a:spcPts val="0"/>
              </a:spcAft>
              <a:buFont typeface="Wingdings" pitchFamily="2" charset="2"/>
              <a:buChar char="ü"/>
              <a:defRPr/>
            </a:pPr>
            <a:r>
              <a:rPr lang="es-ES" dirty="0" smtClean="0">
                <a:latin typeface="Cambria" pitchFamily="18" charset="0"/>
              </a:rPr>
              <a:t> Alemania invade </a:t>
            </a:r>
            <a:r>
              <a:rPr lang="es-ES" b="1" dirty="0" smtClean="0">
                <a:solidFill>
                  <a:srgbClr val="FF0000"/>
                </a:solidFill>
                <a:latin typeface="Cambria" pitchFamily="18" charset="0"/>
              </a:rPr>
              <a:t>Luxemburgo y Bélgica </a:t>
            </a:r>
            <a:r>
              <a:rPr lang="es-ES" dirty="0" smtClean="0">
                <a:latin typeface="Cambria" pitchFamily="18" charset="0"/>
              </a:rPr>
              <a:t>y desde allí ingresa a Francia llegando a 40 Km. de la ciudad de París.</a:t>
            </a:r>
          </a:p>
          <a:p>
            <a:pPr algn="just" eaLnBrk="1" fontAlgn="auto" hangingPunct="1">
              <a:spcAft>
                <a:spcPts val="0"/>
              </a:spcAft>
              <a:buFont typeface="Wingdings" pitchFamily="2" charset="2"/>
              <a:buChar char="ü"/>
              <a:defRPr/>
            </a:pPr>
            <a:r>
              <a:rPr lang="es-ES" dirty="0" smtClean="0">
                <a:latin typeface="Cambria" pitchFamily="18" charset="0"/>
              </a:rPr>
              <a:t>Rusia invade Alemania y Austria-Hungría pero luego son derrotados por los alemanes </a:t>
            </a:r>
            <a:r>
              <a:rPr lang="es-ES" b="1" dirty="0" smtClean="0">
                <a:solidFill>
                  <a:srgbClr val="FF0000"/>
                </a:solidFill>
                <a:latin typeface="Cambria" pitchFamily="18" charset="0"/>
              </a:rPr>
              <a:t>(Batalla de Tannenberg) </a:t>
            </a:r>
            <a:r>
              <a:rPr lang="es-ES" dirty="0" smtClean="0">
                <a:latin typeface="Cambria" pitchFamily="18" charset="0"/>
              </a:rPr>
              <a:t>quienes ingresan a territorio ruso.</a:t>
            </a:r>
          </a:p>
          <a:p>
            <a:pPr algn="just" eaLnBrk="1" fontAlgn="auto" hangingPunct="1">
              <a:spcAft>
                <a:spcPts val="0"/>
              </a:spcAft>
              <a:buFont typeface="Wingdings" pitchFamily="2" charset="2"/>
              <a:buChar char="ü"/>
              <a:defRPr/>
            </a:pPr>
            <a:r>
              <a:rPr lang="es-ES" dirty="0" smtClean="0">
                <a:latin typeface="Cambria" pitchFamily="18" charset="0"/>
              </a:rPr>
              <a:t>Los franceses apoyados por los ingleses consiguen detener el avance alemán </a:t>
            </a:r>
            <a:r>
              <a:rPr lang="es-ES" b="1" dirty="0" smtClean="0">
                <a:solidFill>
                  <a:srgbClr val="FF0000"/>
                </a:solidFill>
                <a:latin typeface="Cambria" pitchFamily="18" charset="0"/>
              </a:rPr>
              <a:t>(Batalla del Marne)</a:t>
            </a:r>
            <a:r>
              <a:rPr lang="es-ES" b="1" dirty="0" smtClean="0">
                <a:latin typeface="Cambria"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explod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explode.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pPr eaLnBrk="1" hangingPunct="1"/>
            <a:endParaRPr lang="es-ES" smtClean="0"/>
          </a:p>
        </p:txBody>
      </p:sp>
      <p:pic>
        <p:nvPicPr>
          <p:cNvPr id="12291" name="Picture 2"/>
          <p:cNvPicPr>
            <a:picLocks noGrp="1" noChangeAspect="1" noChangeArrowheads="1"/>
          </p:cNvPicPr>
          <p:nvPr>
            <p:ph/>
          </p:nvPr>
        </p:nvPicPr>
        <p:blipFill>
          <a:blip r:embed="rId2"/>
          <a:srcRect/>
          <a:stretch>
            <a:fillRect/>
          </a:stretch>
        </p:blipFill>
        <p:spPr>
          <a:xfrm>
            <a:off x="0" y="0"/>
            <a:ext cx="9144000" cy="6858000"/>
          </a:xfrm>
        </p:spPr>
      </p:pic>
      <p:sp>
        <p:nvSpPr>
          <p:cNvPr id="5" name="AutoShape 9"/>
          <p:cNvSpPr>
            <a:spLocks noChangeArrowheads="1"/>
          </p:cNvSpPr>
          <p:nvPr/>
        </p:nvSpPr>
        <p:spPr bwMode="auto">
          <a:xfrm rot="3941727">
            <a:off x="5157787" y="4295776"/>
            <a:ext cx="436563" cy="157162"/>
          </a:xfrm>
          <a:prstGeom prst="notchedRightArrow">
            <a:avLst>
              <a:gd name="adj1" fmla="val 50000"/>
              <a:gd name="adj2" fmla="val 69445"/>
            </a:avLst>
          </a:prstGeom>
          <a:solidFill>
            <a:srgbClr val="FFFF00"/>
          </a:solidFill>
          <a:ln w="28575">
            <a:solidFill>
              <a:srgbClr val="FF0000"/>
            </a:solidFill>
            <a:miter lim="800000"/>
            <a:headEnd/>
            <a:tailEnd/>
          </a:ln>
        </p:spPr>
        <p:txBody>
          <a:bodyPr wrap="none" anchor="ctr"/>
          <a:lstStyle/>
          <a:p>
            <a:endParaRPr lang="es-ES"/>
          </a:p>
        </p:txBody>
      </p:sp>
      <p:sp>
        <p:nvSpPr>
          <p:cNvPr id="6" name="AutoShape 8"/>
          <p:cNvSpPr>
            <a:spLocks noChangeArrowheads="1"/>
          </p:cNvSpPr>
          <p:nvPr/>
        </p:nvSpPr>
        <p:spPr bwMode="auto">
          <a:xfrm>
            <a:off x="4643438" y="4572000"/>
            <a:ext cx="266700" cy="288925"/>
          </a:xfrm>
          <a:prstGeom prst="irregularSeal1">
            <a:avLst/>
          </a:prstGeom>
          <a:solidFill>
            <a:srgbClr val="FFFF00"/>
          </a:solidFill>
          <a:ln w="28575">
            <a:solidFill>
              <a:srgbClr val="FF0000"/>
            </a:solidFill>
            <a:miter lim="800000"/>
            <a:headEnd/>
            <a:tailEnd/>
          </a:ln>
        </p:spPr>
        <p:txBody>
          <a:bodyPr wrap="none" anchor="ctr"/>
          <a:lstStyle/>
          <a:p>
            <a:endParaRPr lang="es-ES"/>
          </a:p>
        </p:txBody>
      </p:sp>
      <p:sp>
        <p:nvSpPr>
          <p:cNvPr id="8" name="AutoShape 13"/>
          <p:cNvSpPr>
            <a:spLocks noChangeArrowheads="1"/>
          </p:cNvSpPr>
          <p:nvPr/>
        </p:nvSpPr>
        <p:spPr bwMode="auto">
          <a:xfrm rot="10800000">
            <a:off x="3000375" y="3286125"/>
            <a:ext cx="720725" cy="142875"/>
          </a:xfrm>
          <a:prstGeom prst="notchedRightArrow">
            <a:avLst>
              <a:gd name="adj1" fmla="val 50000"/>
              <a:gd name="adj2" fmla="val 126111"/>
            </a:avLst>
          </a:prstGeom>
          <a:solidFill>
            <a:srgbClr val="FFFF00"/>
          </a:solidFill>
          <a:ln w="28575">
            <a:solidFill>
              <a:srgbClr val="FF0000"/>
            </a:solidFill>
            <a:miter lim="800000"/>
            <a:headEnd/>
            <a:tailEnd/>
          </a:ln>
        </p:spPr>
        <p:txBody>
          <a:bodyPr wrap="none" anchor="ctr"/>
          <a:lstStyle/>
          <a:p>
            <a:endParaRPr lang="es-ES"/>
          </a:p>
        </p:txBody>
      </p:sp>
      <p:sp>
        <p:nvSpPr>
          <p:cNvPr id="9" name="Arc 14"/>
          <p:cNvSpPr>
            <a:spLocks/>
          </p:cNvSpPr>
          <p:nvPr/>
        </p:nvSpPr>
        <p:spPr bwMode="auto">
          <a:xfrm rot="10800000" flipV="1">
            <a:off x="2857500" y="2857500"/>
            <a:ext cx="649288" cy="288925"/>
          </a:xfrm>
          <a:custGeom>
            <a:avLst/>
            <a:gdLst>
              <a:gd name="T0" fmla="*/ 0 w 21600"/>
              <a:gd name="T1" fmla="*/ 0 h 21600"/>
              <a:gd name="T2" fmla="*/ 649287 w 21600"/>
              <a:gd name="T3" fmla="*/ 288925 h 21600"/>
              <a:gd name="T4" fmla="*/ 0 w 21600"/>
              <a:gd name="T5" fmla="*/ 28892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0000"/>
            </a:solidFill>
            <a:round/>
            <a:headEnd/>
            <a:tailEnd type="stealth" w="med" len="med"/>
          </a:ln>
        </p:spPr>
        <p:txBody>
          <a:bodyPr wrap="none" anchor="ctr"/>
          <a:lstStyle/>
          <a:p>
            <a:endParaRPr lang="es-ES"/>
          </a:p>
        </p:txBody>
      </p:sp>
      <p:sp>
        <p:nvSpPr>
          <p:cNvPr id="10" name="AutoShape 11"/>
          <p:cNvSpPr>
            <a:spLocks noChangeArrowheads="1"/>
          </p:cNvSpPr>
          <p:nvPr/>
        </p:nvSpPr>
        <p:spPr bwMode="auto">
          <a:xfrm rot="439131">
            <a:off x="4724400" y="2546350"/>
            <a:ext cx="728663" cy="188913"/>
          </a:xfrm>
          <a:prstGeom prst="notchedRightArrow">
            <a:avLst>
              <a:gd name="adj1" fmla="val 50000"/>
              <a:gd name="adj2" fmla="val 96428"/>
            </a:avLst>
          </a:prstGeom>
          <a:solidFill>
            <a:srgbClr val="FFFF00"/>
          </a:solidFill>
          <a:ln w="28575">
            <a:solidFill>
              <a:srgbClr val="FF0000"/>
            </a:solidFill>
            <a:miter lim="800000"/>
            <a:headEnd/>
            <a:tailEnd/>
          </a:ln>
        </p:spPr>
        <p:txBody>
          <a:bodyPr wrap="none" anchor="ctr"/>
          <a:lstStyle/>
          <a:p>
            <a:endParaRPr lang="es-ES"/>
          </a:p>
        </p:txBody>
      </p:sp>
      <p:sp>
        <p:nvSpPr>
          <p:cNvPr id="11" name="AutoShape 12"/>
          <p:cNvSpPr>
            <a:spLocks noChangeArrowheads="1"/>
          </p:cNvSpPr>
          <p:nvPr/>
        </p:nvSpPr>
        <p:spPr bwMode="auto">
          <a:xfrm rot="1975352">
            <a:off x="2673350" y="2547938"/>
            <a:ext cx="1008063" cy="144462"/>
          </a:xfrm>
          <a:prstGeom prst="notchedRightArrow">
            <a:avLst>
              <a:gd name="adj1" fmla="val 50000"/>
              <a:gd name="adj2" fmla="val 174451"/>
            </a:avLst>
          </a:prstGeom>
          <a:solidFill>
            <a:srgbClr val="FFFF00"/>
          </a:solidFill>
          <a:ln w="28575">
            <a:solidFill>
              <a:srgbClr val="FF0000"/>
            </a:solidFill>
            <a:miter lim="800000"/>
            <a:headEnd/>
            <a:tailEnd/>
          </a:ln>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par>
                                <p:cTn id="14" presetID="5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0" decel="100000"/>
                                        <p:tgtEl>
                                          <p:spTgt spid="6"/>
                                        </p:tgtEl>
                                      </p:cBhvr>
                                    </p:animEffect>
                                    <p:animScale>
                                      <p:cBhvr>
                                        <p:cTn id="17" dur="770" decel="100000"/>
                                        <p:tgtEl>
                                          <p:spTgt spid="6"/>
                                        </p:tgtEl>
                                      </p:cBhvr>
                                      <p:from x="10000" y="10000"/>
                                      <p:to x="200000" y="450000"/>
                                    </p:animScale>
                                    <p:animScale>
                                      <p:cBhvr>
                                        <p:cTn id="18" dur="1230" accel="100000" fill="hold">
                                          <p:stCondLst>
                                            <p:cond delay="770"/>
                                          </p:stCondLst>
                                        </p:cTn>
                                        <p:tgtEl>
                                          <p:spTgt spid="6"/>
                                        </p:tgtEl>
                                      </p:cBhvr>
                                      <p:from x="200000" y="450000"/>
                                      <p:to x="100000" y="100000"/>
                                    </p:animScale>
                                    <p:set>
                                      <p:cBhvr>
                                        <p:cTn id="19" dur="770" fill="hold"/>
                                        <p:tgtEl>
                                          <p:spTgt spid="6"/>
                                        </p:tgtEl>
                                        <p:attrNameLst>
                                          <p:attrName>ppt_x</p:attrName>
                                        </p:attrNameLst>
                                      </p:cBhvr>
                                      <p:to>
                                        <p:strVal val="(0.5)"/>
                                      </p:to>
                                    </p:set>
                                    <p:anim from="(0.5)" to="(#ppt_x)" calcmode="lin" valueType="num">
                                      <p:cBhvr>
                                        <p:cTn id="20" dur="1230" accel="100000" fill="hold">
                                          <p:stCondLst>
                                            <p:cond delay="770"/>
                                          </p:stCondLst>
                                        </p:cTn>
                                        <p:tgtEl>
                                          <p:spTgt spid="6"/>
                                        </p:tgtEl>
                                        <p:attrNameLst>
                                          <p:attrName>ppt_x</p:attrName>
                                        </p:attrNameLst>
                                      </p:cBhvr>
                                    </p:anim>
                                    <p:set>
                                      <p:cBhvr>
                                        <p:cTn id="21" dur="770" fill="hold"/>
                                        <p:tgtEl>
                                          <p:spTgt spid="6"/>
                                        </p:tgtEl>
                                        <p:attrNameLst>
                                          <p:attrName>ppt_y</p:attrName>
                                        </p:attrNameLst>
                                      </p:cBhvr>
                                      <p:to>
                                        <p:strVal val="(#ppt_y+0.4)"/>
                                      </p:to>
                                    </p:set>
                                    <p:anim from="(#ppt_y+0.4)" to="(#ppt_y)" calcmode="lin" valueType="num">
                                      <p:cBhvr>
                                        <p:cTn id="22" dur="1230" accel="100000" fill="hold">
                                          <p:stCondLst>
                                            <p:cond delay="770"/>
                                          </p:stCondLst>
                                        </p:cTn>
                                        <p:tgtEl>
                                          <p:spTgt spid="6"/>
                                        </p:tgtEl>
                                        <p:attrNameLst>
                                          <p:attrName>ppt_y</p:attrName>
                                        </p:attrNameLst>
                                      </p:cBhvr>
                                    </p:anim>
                                  </p:childTnLst>
                                </p:cTn>
                              </p:par>
                            </p:childTnLst>
                          </p:cTn>
                        </p:par>
                      </p:childTnLst>
                    </p:cTn>
                  </p:par>
                  <p:par>
                    <p:cTn id="23" fill="hold">
                      <p:stCondLst>
                        <p:cond delay="indefinite"/>
                      </p:stCondLst>
                      <p:childTnLst>
                        <p:par>
                          <p:cTn id="24" fill="hold">
                            <p:stCondLst>
                              <p:cond delay="0"/>
                            </p:stCondLst>
                            <p:childTnLst>
                              <p:par>
                                <p:cTn id="25" presetID="5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770" decel="100000"/>
                                        <p:tgtEl>
                                          <p:spTgt spid="8"/>
                                        </p:tgtEl>
                                      </p:cBhvr>
                                    </p:animEffect>
                                    <p:animScale>
                                      <p:cBhvr>
                                        <p:cTn id="28" dur="770" decel="100000"/>
                                        <p:tgtEl>
                                          <p:spTgt spid="8"/>
                                        </p:tgtEl>
                                      </p:cBhvr>
                                      <p:from x="10000" y="10000"/>
                                      <p:to x="200000" y="450000"/>
                                    </p:animScale>
                                    <p:animScale>
                                      <p:cBhvr>
                                        <p:cTn id="29" dur="1230" accel="100000" fill="hold">
                                          <p:stCondLst>
                                            <p:cond delay="770"/>
                                          </p:stCondLst>
                                        </p:cTn>
                                        <p:tgtEl>
                                          <p:spTgt spid="8"/>
                                        </p:tgtEl>
                                      </p:cBhvr>
                                      <p:from x="200000" y="450000"/>
                                      <p:to x="100000" y="100000"/>
                                    </p:animScale>
                                    <p:set>
                                      <p:cBhvr>
                                        <p:cTn id="30" dur="770" fill="hold"/>
                                        <p:tgtEl>
                                          <p:spTgt spid="8"/>
                                        </p:tgtEl>
                                        <p:attrNameLst>
                                          <p:attrName>ppt_x</p:attrName>
                                        </p:attrNameLst>
                                      </p:cBhvr>
                                      <p:to>
                                        <p:strVal val="(0.5)"/>
                                      </p:to>
                                    </p:set>
                                    <p:anim from="(0.5)" to="(#ppt_x)" calcmode="lin" valueType="num">
                                      <p:cBhvr>
                                        <p:cTn id="31" dur="1230" accel="100000" fill="hold">
                                          <p:stCondLst>
                                            <p:cond delay="770"/>
                                          </p:stCondLst>
                                        </p:cTn>
                                        <p:tgtEl>
                                          <p:spTgt spid="8"/>
                                        </p:tgtEl>
                                        <p:attrNameLst>
                                          <p:attrName>ppt_x</p:attrName>
                                        </p:attrNameLst>
                                      </p:cBhvr>
                                    </p:anim>
                                    <p:set>
                                      <p:cBhvr>
                                        <p:cTn id="32" dur="770" fill="hold"/>
                                        <p:tgtEl>
                                          <p:spTgt spid="8"/>
                                        </p:tgtEl>
                                        <p:attrNameLst>
                                          <p:attrName>ppt_y</p:attrName>
                                        </p:attrNameLst>
                                      </p:cBhvr>
                                      <p:to>
                                        <p:strVal val="(#ppt_y+0.4)"/>
                                      </p:to>
                                    </p:set>
                                    <p:anim from="(#ppt_y+0.4)" to="(#ppt_y)" calcmode="lin" valueType="num">
                                      <p:cBhvr>
                                        <p:cTn id="33" dur="1230" accel="100000" fill="hold">
                                          <p:stCondLst>
                                            <p:cond delay="770"/>
                                          </p:stCondLst>
                                        </p:cTn>
                                        <p:tgtEl>
                                          <p:spTgt spid="8"/>
                                        </p:tgtEl>
                                        <p:attrNameLst>
                                          <p:attrName>ppt_y</p:attrName>
                                        </p:attrNameLst>
                                      </p:cBhvr>
                                    </p:anim>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770" decel="100000"/>
                                        <p:tgtEl>
                                          <p:spTgt spid="9"/>
                                        </p:tgtEl>
                                      </p:cBhvr>
                                    </p:animEffect>
                                    <p:animScale>
                                      <p:cBhvr>
                                        <p:cTn id="39" dur="770" decel="100000"/>
                                        <p:tgtEl>
                                          <p:spTgt spid="9"/>
                                        </p:tgtEl>
                                      </p:cBhvr>
                                      <p:from x="10000" y="10000"/>
                                      <p:to x="200000" y="450000"/>
                                    </p:animScale>
                                    <p:animScale>
                                      <p:cBhvr>
                                        <p:cTn id="40" dur="1230" accel="100000" fill="hold">
                                          <p:stCondLst>
                                            <p:cond delay="770"/>
                                          </p:stCondLst>
                                        </p:cTn>
                                        <p:tgtEl>
                                          <p:spTgt spid="9"/>
                                        </p:tgtEl>
                                      </p:cBhvr>
                                      <p:from x="200000" y="450000"/>
                                      <p:to x="100000" y="100000"/>
                                    </p:animScale>
                                    <p:set>
                                      <p:cBhvr>
                                        <p:cTn id="41" dur="770" fill="hold"/>
                                        <p:tgtEl>
                                          <p:spTgt spid="9"/>
                                        </p:tgtEl>
                                        <p:attrNameLst>
                                          <p:attrName>ppt_x</p:attrName>
                                        </p:attrNameLst>
                                      </p:cBhvr>
                                      <p:to>
                                        <p:strVal val="(0.5)"/>
                                      </p:to>
                                    </p:set>
                                    <p:anim from="(0.5)" to="(#ppt_x)" calcmode="lin" valueType="num">
                                      <p:cBhvr>
                                        <p:cTn id="42" dur="1230" accel="100000" fill="hold">
                                          <p:stCondLst>
                                            <p:cond delay="770"/>
                                          </p:stCondLst>
                                        </p:cTn>
                                        <p:tgtEl>
                                          <p:spTgt spid="9"/>
                                        </p:tgtEl>
                                        <p:attrNameLst>
                                          <p:attrName>ppt_x</p:attrName>
                                        </p:attrNameLst>
                                      </p:cBhvr>
                                    </p:anim>
                                    <p:set>
                                      <p:cBhvr>
                                        <p:cTn id="43" dur="770" fill="hold"/>
                                        <p:tgtEl>
                                          <p:spTgt spid="9"/>
                                        </p:tgtEl>
                                        <p:attrNameLst>
                                          <p:attrName>ppt_y</p:attrName>
                                        </p:attrNameLst>
                                      </p:cBhvr>
                                      <p:to>
                                        <p:strVal val="(#ppt_y+0.4)"/>
                                      </p:to>
                                    </p:set>
                                    <p:anim from="(#ppt_y+0.4)" to="(#ppt_y)" calcmode="lin" valueType="num">
                                      <p:cBhvr>
                                        <p:cTn id="44" dur="1230" accel="100000" fill="hold">
                                          <p:stCondLst>
                                            <p:cond delay="770"/>
                                          </p:stCondLst>
                                        </p:cTn>
                                        <p:tgtEl>
                                          <p:spTgt spid="9"/>
                                        </p:tgtEl>
                                        <p:attrNameLst>
                                          <p:attrName>ppt_y</p:attrName>
                                        </p:attrNameLst>
                                      </p:cBhvr>
                                    </p:anim>
                                  </p:childTnLst>
                                </p:cTn>
                              </p:par>
                            </p:childTnLst>
                          </p:cTn>
                        </p:par>
                      </p:childTnLst>
                    </p:cTn>
                  </p:par>
                  <p:par>
                    <p:cTn id="45" fill="hold">
                      <p:stCondLst>
                        <p:cond delay="indefinite"/>
                      </p:stCondLst>
                      <p:childTnLst>
                        <p:par>
                          <p:cTn id="46" fill="hold">
                            <p:stCondLst>
                              <p:cond delay="0"/>
                            </p:stCondLst>
                            <p:childTnLst>
                              <p:par>
                                <p:cTn id="47" presetID="5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770" decel="100000"/>
                                        <p:tgtEl>
                                          <p:spTgt spid="10"/>
                                        </p:tgtEl>
                                      </p:cBhvr>
                                    </p:animEffect>
                                    <p:animScale>
                                      <p:cBhvr>
                                        <p:cTn id="50" dur="770" decel="100000"/>
                                        <p:tgtEl>
                                          <p:spTgt spid="10"/>
                                        </p:tgtEl>
                                      </p:cBhvr>
                                      <p:from x="10000" y="10000"/>
                                      <p:to x="200000" y="450000"/>
                                    </p:animScale>
                                    <p:animScale>
                                      <p:cBhvr>
                                        <p:cTn id="51" dur="1230" accel="100000" fill="hold">
                                          <p:stCondLst>
                                            <p:cond delay="770"/>
                                          </p:stCondLst>
                                        </p:cTn>
                                        <p:tgtEl>
                                          <p:spTgt spid="10"/>
                                        </p:tgtEl>
                                      </p:cBhvr>
                                      <p:from x="200000" y="450000"/>
                                      <p:to x="100000" y="100000"/>
                                    </p:animScale>
                                    <p:set>
                                      <p:cBhvr>
                                        <p:cTn id="52" dur="770" fill="hold"/>
                                        <p:tgtEl>
                                          <p:spTgt spid="10"/>
                                        </p:tgtEl>
                                        <p:attrNameLst>
                                          <p:attrName>ppt_x</p:attrName>
                                        </p:attrNameLst>
                                      </p:cBhvr>
                                      <p:to>
                                        <p:strVal val="(0.5)"/>
                                      </p:to>
                                    </p:set>
                                    <p:anim from="(0.5)" to="(#ppt_x)" calcmode="lin" valueType="num">
                                      <p:cBhvr>
                                        <p:cTn id="53" dur="1230" accel="100000" fill="hold">
                                          <p:stCondLst>
                                            <p:cond delay="770"/>
                                          </p:stCondLst>
                                        </p:cTn>
                                        <p:tgtEl>
                                          <p:spTgt spid="10"/>
                                        </p:tgtEl>
                                        <p:attrNameLst>
                                          <p:attrName>ppt_x</p:attrName>
                                        </p:attrNameLst>
                                      </p:cBhvr>
                                    </p:anim>
                                    <p:set>
                                      <p:cBhvr>
                                        <p:cTn id="54" dur="770" fill="hold"/>
                                        <p:tgtEl>
                                          <p:spTgt spid="10"/>
                                        </p:tgtEl>
                                        <p:attrNameLst>
                                          <p:attrName>ppt_y</p:attrName>
                                        </p:attrNameLst>
                                      </p:cBhvr>
                                      <p:to>
                                        <p:strVal val="(#ppt_y+0.4)"/>
                                      </p:to>
                                    </p:set>
                                    <p:anim from="(#ppt_y+0.4)" to="(#ppt_y)" calcmode="lin" valueType="num">
                                      <p:cBhvr>
                                        <p:cTn id="55" dur="1230" accel="100000" fill="hold">
                                          <p:stCondLst>
                                            <p:cond delay="770"/>
                                          </p:stCondLst>
                                        </p:cTn>
                                        <p:tgtEl>
                                          <p:spTgt spid="10"/>
                                        </p:tgtEl>
                                        <p:attrNameLst>
                                          <p:attrName>ppt_y</p:attrName>
                                        </p:attrNameLst>
                                      </p:cBhvr>
                                    </p:anim>
                                  </p:childTnLst>
                                </p:cTn>
                              </p:par>
                            </p:childTnLst>
                          </p:cTn>
                        </p:par>
                      </p:childTnLst>
                    </p:cTn>
                  </p:par>
                  <p:par>
                    <p:cTn id="56" fill="hold">
                      <p:stCondLst>
                        <p:cond delay="indefinite"/>
                      </p:stCondLst>
                      <p:childTnLst>
                        <p:par>
                          <p:cTn id="57" fill="hold">
                            <p:stCondLst>
                              <p:cond delay="0"/>
                            </p:stCondLst>
                            <p:childTnLst>
                              <p:par>
                                <p:cTn id="58" presetID="51"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770" decel="100000"/>
                                        <p:tgtEl>
                                          <p:spTgt spid="11"/>
                                        </p:tgtEl>
                                      </p:cBhvr>
                                    </p:animEffect>
                                    <p:animScale>
                                      <p:cBhvr>
                                        <p:cTn id="61" dur="770" decel="100000"/>
                                        <p:tgtEl>
                                          <p:spTgt spid="11"/>
                                        </p:tgtEl>
                                      </p:cBhvr>
                                      <p:from x="10000" y="10000"/>
                                      <p:to x="200000" y="450000"/>
                                    </p:animScale>
                                    <p:animScale>
                                      <p:cBhvr>
                                        <p:cTn id="62" dur="1230" accel="100000" fill="hold">
                                          <p:stCondLst>
                                            <p:cond delay="770"/>
                                          </p:stCondLst>
                                        </p:cTn>
                                        <p:tgtEl>
                                          <p:spTgt spid="11"/>
                                        </p:tgtEl>
                                      </p:cBhvr>
                                      <p:from x="200000" y="450000"/>
                                      <p:to x="100000" y="100000"/>
                                    </p:animScale>
                                    <p:set>
                                      <p:cBhvr>
                                        <p:cTn id="63" dur="770" fill="hold"/>
                                        <p:tgtEl>
                                          <p:spTgt spid="11"/>
                                        </p:tgtEl>
                                        <p:attrNameLst>
                                          <p:attrName>ppt_x</p:attrName>
                                        </p:attrNameLst>
                                      </p:cBhvr>
                                      <p:to>
                                        <p:strVal val="(0.5)"/>
                                      </p:to>
                                    </p:set>
                                    <p:anim from="(0.5)" to="(#ppt_x)" calcmode="lin" valueType="num">
                                      <p:cBhvr>
                                        <p:cTn id="64" dur="1230" accel="100000" fill="hold">
                                          <p:stCondLst>
                                            <p:cond delay="770"/>
                                          </p:stCondLst>
                                        </p:cTn>
                                        <p:tgtEl>
                                          <p:spTgt spid="11"/>
                                        </p:tgtEl>
                                        <p:attrNameLst>
                                          <p:attrName>ppt_x</p:attrName>
                                        </p:attrNameLst>
                                      </p:cBhvr>
                                    </p:anim>
                                    <p:set>
                                      <p:cBhvr>
                                        <p:cTn id="65" dur="770" fill="hold"/>
                                        <p:tgtEl>
                                          <p:spTgt spid="11"/>
                                        </p:tgtEl>
                                        <p:attrNameLst>
                                          <p:attrName>ppt_y</p:attrName>
                                        </p:attrNameLst>
                                      </p:cBhvr>
                                      <p:to>
                                        <p:strVal val="(#ppt_y+0.4)"/>
                                      </p:to>
                                    </p:set>
                                    <p:anim from="(#ppt_y+0.4)" to="(#ppt_y)" calcmode="lin" valueType="num">
                                      <p:cBhvr>
                                        <p:cTn id="66"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457200" y="274638"/>
            <a:ext cx="8229600" cy="582594"/>
          </a:xfrm>
        </p:spPr>
        <p:txBody>
          <a:bodyPr/>
          <a:lstStyle/>
          <a:p>
            <a:pPr eaLnBrk="1" hangingPunct="1"/>
            <a:r>
              <a:rPr lang="es-ES" b="1" dirty="0" smtClean="0">
                <a:latin typeface="Algerian" pitchFamily="82" charset="0"/>
              </a:rPr>
              <a:t>DESARROLLO DE LA GUERRA</a:t>
            </a:r>
            <a:endParaRPr lang="es-ES" dirty="0" smtClean="0"/>
          </a:p>
        </p:txBody>
      </p:sp>
      <p:sp>
        <p:nvSpPr>
          <p:cNvPr id="3" name="2 Marcador de contenido"/>
          <p:cNvSpPr>
            <a:spLocks noGrp="1"/>
          </p:cNvSpPr>
          <p:nvPr>
            <p:ph idx="1"/>
          </p:nvPr>
        </p:nvSpPr>
        <p:spPr>
          <a:xfrm>
            <a:off x="457200" y="1000108"/>
            <a:ext cx="8229600" cy="5429288"/>
          </a:xfrm>
        </p:spPr>
        <p:txBody>
          <a:bodyPr rtlCol="0">
            <a:normAutofit fontScale="92500" lnSpcReduction="10000"/>
          </a:bodyPr>
          <a:lstStyle/>
          <a:p>
            <a:pPr algn="ctr" eaLnBrk="1" fontAlgn="auto" hangingPunct="1">
              <a:spcAft>
                <a:spcPts val="0"/>
              </a:spcAft>
              <a:buFont typeface="Wingdings" pitchFamily="2" charset="2"/>
              <a:buChar char="v"/>
              <a:defRPr/>
            </a:pPr>
            <a:r>
              <a:rPr lang="es-ES" b="1" dirty="0" smtClean="0">
                <a:solidFill>
                  <a:srgbClr val="FF0000"/>
                </a:solidFill>
                <a:latin typeface="Cambria" pitchFamily="18" charset="0"/>
              </a:rPr>
              <a:t>LA GUERRA DE TRINCHERAS:</a:t>
            </a:r>
          </a:p>
          <a:p>
            <a:pPr algn="ctr" eaLnBrk="1" fontAlgn="auto" hangingPunct="1">
              <a:spcAft>
                <a:spcPts val="0"/>
              </a:spcAft>
              <a:buNone/>
              <a:defRPr/>
            </a:pPr>
            <a:endParaRPr lang="es-ES" b="1" dirty="0" smtClean="0">
              <a:solidFill>
                <a:srgbClr val="FF0000"/>
              </a:solidFill>
              <a:latin typeface="Cambria" pitchFamily="18" charset="0"/>
            </a:endParaRPr>
          </a:p>
          <a:p>
            <a:pPr algn="just" eaLnBrk="1" fontAlgn="auto" hangingPunct="1">
              <a:spcAft>
                <a:spcPts val="0"/>
              </a:spcAft>
              <a:buFont typeface="Wingdings" pitchFamily="2" charset="2"/>
              <a:buChar char="ü"/>
              <a:defRPr/>
            </a:pPr>
            <a:r>
              <a:rPr lang="es-ES" dirty="0" smtClean="0">
                <a:latin typeface="Cambria" pitchFamily="18" charset="0"/>
              </a:rPr>
              <a:t>Se estabilizan los frentes: El invierno obliga a que los soldados buscaran refugio en fosas o trincheras.</a:t>
            </a:r>
          </a:p>
          <a:p>
            <a:pPr algn="just" eaLnBrk="1" fontAlgn="auto" hangingPunct="1">
              <a:spcAft>
                <a:spcPts val="0"/>
              </a:spcAft>
              <a:buFont typeface="Wingdings" pitchFamily="2" charset="2"/>
              <a:buChar char="ü"/>
              <a:defRPr/>
            </a:pPr>
            <a:r>
              <a:rPr lang="es-ES" dirty="0" smtClean="0">
                <a:latin typeface="Cambria" pitchFamily="18" charset="0"/>
              </a:rPr>
              <a:t>Los alemanes intentan romper el frente occidental. Las batallas de </a:t>
            </a:r>
            <a:r>
              <a:rPr lang="es-ES" b="1" dirty="0" smtClean="0">
                <a:solidFill>
                  <a:srgbClr val="FF0000"/>
                </a:solidFill>
                <a:latin typeface="Cambria" pitchFamily="18" charset="0"/>
              </a:rPr>
              <a:t>Verdún</a:t>
            </a:r>
            <a:r>
              <a:rPr lang="es-ES" b="1" dirty="0" smtClean="0">
                <a:latin typeface="Cambria" pitchFamily="18" charset="0"/>
              </a:rPr>
              <a:t> </a:t>
            </a:r>
            <a:r>
              <a:rPr lang="es-ES" dirty="0" smtClean="0">
                <a:latin typeface="Cambria" pitchFamily="18" charset="0"/>
              </a:rPr>
              <a:t>y de </a:t>
            </a:r>
            <a:r>
              <a:rPr lang="es-ES" b="1" dirty="0" smtClean="0">
                <a:solidFill>
                  <a:srgbClr val="FF0000"/>
                </a:solidFill>
                <a:latin typeface="Cambria" pitchFamily="18" charset="0"/>
              </a:rPr>
              <a:t>Somme</a:t>
            </a:r>
            <a:r>
              <a:rPr lang="es-ES" dirty="0" smtClean="0">
                <a:latin typeface="Cambria" pitchFamily="18" charset="0"/>
              </a:rPr>
              <a:t> cobraron la vida de 1 millón y medio de soldados.</a:t>
            </a:r>
          </a:p>
          <a:p>
            <a:pPr algn="just" eaLnBrk="1" fontAlgn="auto" hangingPunct="1">
              <a:spcAft>
                <a:spcPts val="0"/>
              </a:spcAft>
              <a:buFont typeface="Wingdings" pitchFamily="2" charset="2"/>
              <a:buChar char="ü"/>
              <a:defRPr/>
            </a:pPr>
            <a:r>
              <a:rPr lang="es-ES" dirty="0" smtClean="0">
                <a:latin typeface="Cambria" pitchFamily="18" charset="0"/>
              </a:rPr>
              <a:t>En el frente oriental los alemanes y búlgaros derrotan a rumanos, polacos y lituanos.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explod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explode.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4" end="4"/>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pPr eaLnBrk="1" hangingPunct="1"/>
            <a:endParaRPr lang="es-ES" smtClean="0"/>
          </a:p>
        </p:txBody>
      </p:sp>
      <p:sp>
        <p:nvSpPr>
          <p:cNvPr id="14339" name="2 Marcador de contenido"/>
          <p:cNvSpPr>
            <a:spLocks noGrp="1"/>
          </p:cNvSpPr>
          <p:nvPr>
            <p:ph idx="1"/>
          </p:nvPr>
        </p:nvSpPr>
        <p:spPr>
          <a:xfrm>
            <a:off x="1143000" y="2000250"/>
            <a:ext cx="7543800" cy="4125913"/>
          </a:xfrm>
        </p:spPr>
        <p:txBody>
          <a:bodyPr/>
          <a:lstStyle/>
          <a:p>
            <a:pPr eaLnBrk="1" hangingPunct="1"/>
            <a:endParaRPr lang="es-ES" smtClean="0"/>
          </a:p>
        </p:txBody>
      </p:sp>
      <p:pic>
        <p:nvPicPr>
          <p:cNvPr id="14340" name="Picture 5" descr="785px-Cheshire_Regiment_trench_Somme_1916_700"/>
          <p:cNvPicPr>
            <a:picLocks noChangeAspect="1" noChangeArrowheads="1"/>
          </p:cNvPicPr>
          <p:nvPr/>
        </p:nvPicPr>
        <p:blipFill>
          <a:blip r:embed="rId2"/>
          <a:srcRect/>
          <a:stretch>
            <a:fillRect/>
          </a:stretch>
        </p:blipFill>
        <p:spPr bwMode="auto">
          <a:xfrm>
            <a:off x="0" y="0"/>
            <a:ext cx="9144000" cy="698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amond(in)">
                                      <p:cBhvr>
                                        <p:cTn id="7"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pPr eaLnBrk="1" hangingPunct="1"/>
            <a:endParaRPr lang="es-ES" smtClean="0"/>
          </a:p>
        </p:txBody>
      </p:sp>
      <p:sp>
        <p:nvSpPr>
          <p:cNvPr id="15363" name="2 Marcador de contenido"/>
          <p:cNvSpPr>
            <a:spLocks noGrp="1"/>
          </p:cNvSpPr>
          <p:nvPr>
            <p:ph idx="1"/>
          </p:nvPr>
        </p:nvSpPr>
        <p:spPr>
          <a:xfrm>
            <a:off x="2000250" y="2357438"/>
            <a:ext cx="6686550" cy="3768725"/>
          </a:xfrm>
        </p:spPr>
        <p:txBody>
          <a:bodyPr/>
          <a:lstStyle/>
          <a:p>
            <a:pPr eaLnBrk="1" hangingPunct="1"/>
            <a:endParaRPr lang="es-ES" smtClean="0"/>
          </a:p>
        </p:txBody>
      </p:sp>
      <p:pic>
        <p:nvPicPr>
          <p:cNvPr id="15364" name="Picture 2" descr="http://upload.wikimedia.org/wikipedia/commons/5/5a/Russian_Troops_NGM-v31-p379.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ppt_w</p:attrName>
                                        </p:attrNameLst>
                                      </p:cBhvr>
                                      <p:tavLst>
                                        <p:tav tm="0">
                                          <p:val>
                                            <p:fltVal val="0"/>
                                          </p:val>
                                        </p:tav>
                                        <p:tav tm="100000">
                                          <p:val>
                                            <p:strVal val="#ppt_w"/>
                                          </p:val>
                                        </p:tav>
                                      </p:tavLst>
                                    </p:anim>
                                    <p:anim calcmode="lin" valueType="num">
                                      <p:cBhvr>
                                        <p:cTn id="8" dur="500" fill="hold"/>
                                        <p:tgtEl>
                                          <p:spTgt spid="1536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044105687"/>
              </p:ext>
            </p:extLst>
          </p:nvPr>
        </p:nvGraphicFramePr>
        <p:xfrm>
          <a:off x="0" y="8397552"/>
          <a:ext cx="8964488" cy="6858000"/>
        </p:xfrm>
        <a:graphic>
          <a:graphicData uri="http://schemas.openxmlformats.org/drawingml/2006/table">
            <a:tbl>
              <a:tblPr/>
              <a:tblGrid>
                <a:gridCol w="25400"/>
                <a:gridCol w="8939088"/>
              </a:tblGrid>
              <a:tr h="6858000">
                <a:tc>
                  <a:txBody>
                    <a:bodyPr/>
                    <a:lstStyle/>
                    <a:p>
                      <a:pPr algn="r"/>
                      <a:r>
                        <a:rPr lang="es-PE" sz="900" dirty="0">
                          <a:latin typeface="Arial"/>
                        </a:rPr>
                        <a:t/>
                      </a:r>
                      <a:br>
                        <a:rPr lang="es-PE" sz="900" dirty="0">
                          <a:latin typeface="Arial"/>
                        </a:rPr>
                      </a:br>
                      <a:endParaRPr lang="es-PE" sz="900" dirty="0"/>
                    </a:p>
                  </a:txBody>
                  <a:tcPr marL="0" marR="0" marT="0" marB="0">
                    <a:lnL>
                      <a:noFill/>
                    </a:lnL>
                    <a:lnR>
                      <a:noFill/>
                    </a:lnR>
                    <a:lnT>
                      <a:noFill/>
                    </a:lnT>
                    <a:lnB>
                      <a:noFill/>
                    </a:lnB>
                  </a:tcPr>
                </a:tc>
                <a:tc>
                  <a:txBody>
                    <a:bodyPr/>
                    <a:lstStyle/>
                    <a:p>
                      <a:pPr algn="l"/>
                      <a:endParaRPr lang="es-PE" sz="2400" dirty="0"/>
                    </a:p>
                  </a:txBody>
                  <a:tcPr marL="0" marR="0" marT="0" marB="0">
                    <a:lnL>
                      <a:noFill/>
                    </a:lnL>
                    <a:lnR>
                      <a:noFill/>
                    </a:lnR>
                    <a:lnT>
                      <a:noFill/>
                    </a:lnT>
                    <a:lnB>
                      <a:noFill/>
                    </a:lnB>
                  </a:tcPr>
                </a:tc>
              </a:tr>
            </a:tbl>
          </a:graphicData>
        </a:graphic>
      </p:graphicFrame>
      <p:sp>
        <p:nvSpPr>
          <p:cNvPr id="7" name="6 Rectángulo"/>
          <p:cNvSpPr/>
          <p:nvPr/>
        </p:nvSpPr>
        <p:spPr>
          <a:xfrm>
            <a:off x="0" y="260648"/>
            <a:ext cx="9144000" cy="6740307"/>
          </a:xfrm>
          <a:prstGeom prst="rect">
            <a:avLst/>
          </a:prstGeom>
        </p:spPr>
        <p:txBody>
          <a:bodyPr wrap="square">
            <a:spAutoFit/>
          </a:bodyPr>
          <a:lstStyle/>
          <a:p>
            <a:pPr algn="ctr"/>
            <a:r>
              <a:rPr lang="es-PE" sz="1600" b="1" i="1" dirty="0" smtClean="0">
                <a:solidFill>
                  <a:srgbClr val="FF0000"/>
                </a:solidFill>
                <a:latin typeface="Arial"/>
              </a:rPr>
              <a:t>CARTA DESDE EL FRENTE DE UN SOLDADO FRANCÉS</a:t>
            </a:r>
          </a:p>
          <a:p>
            <a:endParaRPr lang="es-PE" sz="1600" i="1" dirty="0">
              <a:latin typeface="Arial"/>
            </a:endParaRPr>
          </a:p>
          <a:p>
            <a:r>
              <a:rPr lang="es-PE" sz="1600" i="1" dirty="0" smtClean="0">
                <a:latin typeface="Arial"/>
              </a:rPr>
              <a:t>5/2/18                                                   Francia</a:t>
            </a:r>
            <a:r>
              <a:rPr lang="es-PE" sz="1600" i="1" dirty="0">
                <a:latin typeface="Arial"/>
              </a:rPr>
              <a:t>, por la noche.</a:t>
            </a:r>
            <a:br>
              <a:rPr lang="es-PE" sz="1600" i="1" dirty="0">
                <a:latin typeface="Arial"/>
              </a:rPr>
            </a:br>
            <a:r>
              <a:rPr lang="es-PE" sz="1600" i="1" dirty="0">
                <a:latin typeface="Arial"/>
              </a:rPr>
              <a:t/>
            </a:r>
            <a:br>
              <a:rPr lang="es-PE" sz="1600" i="1" dirty="0">
                <a:latin typeface="Arial"/>
              </a:rPr>
            </a:br>
            <a:r>
              <a:rPr lang="es-PE" sz="1600" i="1" dirty="0">
                <a:latin typeface="Arial"/>
              </a:rPr>
              <a:t>Cariño mio,</a:t>
            </a:r>
            <a:br>
              <a:rPr lang="es-PE" sz="1600" i="1" dirty="0">
                <a:latin typeface="Arial"/>
              </a:rPr>
            </a:br>
            <a:r>
              <a:rPr lang="es-PE" sz="1600" i="1" dirty="0">
                <a:latin typeface="Arial"/>
              </a:rPr>
              <a:t>Ahora, si no hay problemas, vas a saber todo acerca de lo que ocurre aquí. Sé que te llevarás una gran sorpresa cuando te llegue esta carta... ¡Si alguna autoridad la ve! (...)</a:t>
            </a:r>
            <a:br>
              <a:rPr lang="es-PE" sz="1600" i="1" dirty="0">
                <a:latin typeface="Arial"/>
              </a:rPr>
            </a:br>
            <a:r>
              <a:rPr lang="es-PE" sz="1600" i="1" dirty="0">
                <a:latin typeface="Arial"/>
              </a:rPr>
              <a:t>Quizá te gustara saber como está el ánimo de los hombres aquí.  Bien la verdad es que (y como te dije antes, me fusilarán si alguien de importancia pilla esta misiva) todo el mundo está totalmente harto y a ninguno le queda nada de lo que se conoce como patriotismo. A nadie le importa un rábano si </a:t>
            </a:r>
            <a:r>
              <a:rPr lang="es-PE" sz="1600" i="1" dirty="0" smtClean="0">
                <a:latin typeface="Arial"/>
              </a:rPr>
              <a:t> Alemania </a:t>
            </a:r>
            <a:r>
              <a:rPr lang="es-PE" sz="1600" i="1" dirty="0">
                <a:latin typeface="Arial"/>
              </a:rPr>
              <a:t>tiene Alsacia, Bélgica o Francia. Lo único que quiere todo el mundo es acabar con esto de una vez e irse a casa. Esta es honestamente la verdad, y cualquiera que haya estado en los últimos meses te dirá lo mismo.</a:t>
            </a:r>
            <a:br>
              <a:rPr lang="es-PE" sz="1600" i="1" dirty="0">
                <a:latin typeface="Arial"/>
              </a:rPr>
            </a:br>
            <a:r>
              <a:rPr lang="es-PE" sz="1600" i="1" dirty="0">
                <a:latin typeface="Arial"/>
              </a:rPr>
              <a:t>De hecho, y esto no es una exageración, la mayor esperanza de la gran mayoría de los hombres es que los disturbios y las protestas en casa obliguen al gobierno a acabar como sea. Ahora ya sabes el estado real de la situación.</a:t>
            </a:r>
            <a:br>
              <a:rPr lang="es-PE" sz="1600" i="1" dirty="0">
                <a:latin typeface="Arial"/>
              </a:rPr>
            </a:br>
            <a:r>
              <a:rPr lang="es-PE" sz="1600" i="1" dirty="0">
                <a:latin typeface="Arial"/>
              </a:rPr>
              <a:t>Yo también puedo añadir que he perdido prácticamente todo el patriotismo que me quedaba, solo me queda el pensar en todos los que estáis allí, todos a los que amo y que </a:t>
            </a:r>
            <a:r>
              <a:rPr lang="es-PE" sz="1600" i="1" dirty="0" smtClean="0">
                <a:latin typeface="Arial"/>
              </a:rPr>
              <a:t>confían </a:t>
            </a:r>
            <a:r>
              <a:rPr lang="es-PE" sz="1600" i="1" dirty="0">
                <a:latin typeface="Arial"/>
              </a:rPr>
              <a:t>en mí para que contribuya al esfuerzo necesario para vuestra seguridad y libertad. Esto es lo único que mantiene y me da fuerzas para aguantarlo. En cuanto a la religión, que Dios me perdone, no es algo que ocupe ni uno entre un millón de todos los pensamientos que ocupan las mentes de los hombres aquí.</a:t>
            </a:r>
            <a:br>
              <a:rPr lang="es-PE" sz="1600" i="1" dirty="0">
                <a:latin typeface="Arial"/>
              </a:rPr>
            </a:br>
            <a:r>
              <a:rPr lang="es-PE" sz="1600" i="1" dirty="0">
                <a:latin typeface="Arial"/>
              </a:rPr>
              <a:t>Dios te bendiga cariño y a todos los que amo y me aman, porque sin su amor y confianza, desfallecería y fracasaría. Pero no te preocupes corazón mio porque continuaré hasta el final, sea bueno o malo ( ...)</a:t>
            </a:r>
            <a:br>
              <a:rPr lang="es-PE" sz="1600" i="1" dirty="0">
                <a:latin typeface="Arial"/>
              </a:rPr>
            </a:br>
            <a:r>
              <a:rPr lang="es-PE" sz="1600" i="1" dirty="0">
                <a:latin typeface="Arial"/>
              </a:rPr>
              <a:t>Laurie</a:t>
            </a:r>
            <a:endParaRPr lang="es-PE" sz="1600" dirty="0"/>
          </a:p>
        </p:txBody>
      </p:sp>
    </p:spTree>
    <p:extLst>
      <p:ext uri="{BB962C8B-B14F-4D97-AF65-F5344CB8AC3E}">
        <p14:creationId xmlns:p14="http://schemas.microsoft.com/office/powerpoint/2010/main" val="1272007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pPr eaLnBrk="1" hangingPunct="1"/>
            <a:endParaRPr lang="es-ES" smtClean="0"/>
          </a:p>
        </p:txBody>
      </p:sp>
      <p:sp>
        <p:nvSpPr>
          <p:cNvPr id="16387" name="2 Marcador de contenido"/>
          <p:cNvSpPr>
            <a:spLocks noGrp="1"/>
          </p:cNvSpPr>
          <p:nvPr>
            <p:ph idx="1"/>
          </p:nvPr>
        </p:nvSpPr>
        <p:spPr>
          <a:xfrm>
            <a:off x="1857375" y="2643188"/>
            <a:ext cx="6829425" cy="3482975"/>
          </a:xfrm>
        </p:spPr>
        <p:txBody>
          <a:bodyPr/>
          <a:lstStyle/>
          <a:p>
            <a:pPr eaLnBrk="1" hangingPunct="1"/>
            <a:endParaRPr lang="es-ES" smtClean="0"/>
          </a:p>
        </p:txBody>
      </p:sp>
      <p:pic>
        <p:nvPicPr>
          <p:cNvPr id="16388" name="Picture 5" descr="somm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decel="50000" fill="hold">
                                          <p:stCondLst>
                                            <p:cond delay="0"/>
                                          </p:stCondLst>
                                        </p:cTn>
                                        <p:tgtEl>
                                          <p:spTgt spid="1638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38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388"/>
                                        </p:tgtEl>
                                        <p:attrNameLst>
                                          <p:attrName>ppt_w</p:attrName>
                                        </p:attrNameLst>
                                      </p:cBhvr>
                                      <p:tavLst>
                                        <p:tav tm="0">
                                          <p:val>
                                            <p:strVal val="#ppt_w*.05"/>
                                          </p:val>
                                        </p:tav>
                                        <p:tav tm="100000">
                                          <p:val>
                                            <p:strVal val="#ppt_w"/>
                                          </p:val>
                                        </p:tav>
                                      </p:tavLst>
                                    </p:anim>
                                    <p:anim calcmode="lin" valueType="num">
                                      <p:cBhvr>
                                        <p:cTn id="10" dur="1000" fill="hold"/>
                                        <p:tgtEl>
                                          <p:spTgt spid="1638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38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38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38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457200" y="274638"/>
            <a:ext cx="8229600" cy="796908"/>
          </a:xfrm>
        </p:spPr>
        <p:txBody>
          <a:bodyPr/>
          <a:lstStyle/>
          <a:p>
            <a:pPr eaLnBrk="1" hangingPunct="1"/>
            <a:r>
              <a:rPr lang="es-ES" b="1" dirty="0" smtClean="0">
                <a:latin typeface="Algerian" pitchFamily="82" charset="0"/>
              </a:rPr>
              <a:t>DESARROLLO DE LA GUERRA</a:t>
            </a:r>
            <a:endParaRPr lang="es-ES" dirty="0" smtClean="0"/>
          </a:p>
        </p:txBody>
      </p:sp>
      <p:sp>
        <p:nvSpPr>
          <p:cNvPr id="17411" name="2 Marcador de contenido"/>
          <p:cNvSpPr>
            <a:spLocks noGrp="1"/>
          </p:cNvSpPr>
          <p:nvPr>
            <p:ph idx="1"/>
          </p:nvPr>
        </p:nvSpPr>
        <p:spPr/>
        <p:txBody>
          <a:bodyPr/>
          <a:lstStyle/>
          <a:p>
            <a:pPr algn="just" eaLnBrk="1" hangingPunct="1">
              <a:buFont typeface="Wingdings" pitchFamily="2" charset="2"/>
              <a:buChar char="ü"/>
            </a:pPr>
            <a:r>
              <a:rPr lang="es-ES" b="1" dirty="0" smtClean="0">
                <a:solidFill>
                  <a:srgbClr val="FF0000"/>
                </a:solidFill>
                <a:latin typeface="Cambria" pitchFamily="18" charset="0"/>
              </a:rPr>
              <a:t>Japón</a:t>
            </a:r>
            <a:r>
              <a:rPr lang="es-ES" dirty="0" smtClean="0">
                <a:latin typeface="Cambria" pitchFamily="18" charset="0"/>
              </a:rPr>
              <a:t> declara la guerra a Alemania e invade las colonias de éste en el Pacífico.</a:t>
            </a:r>
          </a:p>
          <a:p>
            <a:pPr algn="just" eaLnBrk="1" hangingPunct="1">
              <a:buFont typeface="Wingdings" pitchFamily="2" charset="2"/>
              <a:buChar char="ü"/>
            </a:pPr>
            <a:r>
              <a:rPr lang="es-ES" dirty="0" smtClean="0">
                <a:latin typeface="Cambria" pitchFamily="18" charset="0"/>
              </a:rPr>
              <a:t>La Triple Entente le declara la guerra al </a:t>
            </a:r>
            <a:r>
              <a:rPr lang="es-ES" b="1" dirty="0" smtClean="0">
                <a:solidFill>
                  <a:srgbClr val="FF0000"/>
                </a:solidFill>
                <a:latin typeface="Cambria" pitchFamily="18" charset="0"/>
              </a:rPr>
              <a:t>Imperio Otomano </a:t>
            </a:r>
            <a:r>
              <a:rPr lang="es-ES" dirty="0" smtClean="0">
                <a:latin typeface="Cambria" pitchFamily="18" charset="0"/>
              </a:rPr>
              <a:t>que había firmado un acuerdo defensivo con los alemanes </a:t>
            </a:r>
            <a:r>
              <a:rPr lang="es-ES" b="1" dirty="0" smtClean="0">
                <a:solidFill>
                  <a:srgbClr val="FF0000"/>
                </a:solidFill>
                <a:latin typeface="Cambria" pitchFamily="18" charset="0"/>
              </a:rPr>
              <a:t>(Batalla de Gallípoli).</a:t>
            </a:r>
          </a:p>
          <a:p>
            <a:pPr algn="just" eaLnBrk="1" hangingPunct="1">
              <a:buFont typeface="Wingdings" pitchFamily="2" charset="2"/>
              <a:buChar char="ü"/>
            </a:pPr>
            <a:r>
              <a:rPr lang="es-ES" dirty="0" smtClean="0">
                <a:latin typeface="Cambria" pitchFamily="18" charset="0"/>
              </a:rPr>
              <a:t>En</a:t>
            </a:r>
            <a:r>
              <a:rPr lang="es-ES" dirty="0" smtClean="0">
                <a:solidFill>
                  <a:srgbClr val="FF0000"/>
                </a:solidFill>
                <a:latin typeface="Cambria" pitchFamily="18" charset="0"/>
              </a:rPr>
              <a:t> </a:t>
            </a:r>
            <a:r>
              <a:rPr lang="es-ES" b="1" dirty="0" smtClean="0">
                <a:solidFill>
                  <a:srgbClr val="FF0000"/>
                </a:solidFill>
                <a:latin typeface="Cambria" pitchFamily="18" charset="0"/>
              </a:rPr>
              <a:t>África</a:t>
            </a:r>
            <a:r>
              <a:rPr lang="es-ES" b="1" dirty="0" smtClean="0">
                <a:latin typeface="Cambria" pitchFamily="18" charset="0"/>
              </a:rPr>
              <a:t>,</a:t>
            </a:r>
            <a:r>
              <a:rPr lang="es-ES" dirty="0" smtClean="0">
                <a:latin typeface="Cambria" pitchFamily="18" charset="0"/>
              </a:rPr>
              <a:t> las batallas se dan en territorios coloniales alemanes (</a:t>
            </a:r>
            <a:r>
              <a:rPr lang="es-ES" b="1" dirty="0" smtClean="0">
                <a:latin typeface="Cambria" pitchFamily="18" charset="0"/>
              </a:rPr>
              <a:t>Togo y Camerún</a:t>
            </a:r>
            <a:r>
              <a:rPr lang="es-ES" dirty="0" smtClean="0">
                <a:latin typeface="Cambria" pitchFamily="18" charset="0"/>
              </a:rPr>
              <a:t>).</a:t>
            </a:r>
          </a:p>
          <a:p>
            <a:pPr eaLnBrk="1" hangingPunct="1">
              <a:buFont typeface="Wingdings" pitchFamily="2" charset="2"/>
              <a:buChar char="ü"/>
            </a:pPr>
            <a:endParaRPr lang="es-E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p:cTn id="13"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411">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explod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p:cTn id="19"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7411">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71500" y="1071545"/>
            <a:ext cx="8229600" cy="5500727"/>
          </a:xfrm>
        </p:spPr>
        <p:txBody>
          <a:bodyPr rtlCol="0">
            <a:normAutofit fontScale="92500"/>
          </a:bodyPr>
          <a:lstStyle/>
          <a:p>
            <a:pPr algn="ctr" eaLnBrk="1" fontAlgn="auto" hangingPunct="1">
              <a:spcAft>
                <a:spcPts val="0"/>
              </a:spcAft>
              <a:buFont typeface="Wingdings" pitchFamily="2" charset="2"/>
              <a:buChar char="v"/>
              <a:defRPr/>
            </a:pPr>
            <a:r>
              <a:rPr lang="es-ES" b="1" dirty="0" smtClean="0">
                <a:solidFill>
                  <a:srgbClr val="FF0000"/>
                </a:solidFill>
              </a:rPr>
              <a:t>LA GUERRA EN EL MAR:</a:t>
            </a:r>
          </a:p>
          <a:p>
            <a:pPr algn="just" eaLnBrk="1" fontAlgn="auto" hangingPunct="1">
              <a:spcAft>
                <a:spcPts val="0"/>
              </a:spcAft>
              <a:buFont typeface="Wingdings" pitchFamily="2" charset="2"/>
              <a:buChar char="ü"/>
              <a:defRPr/>
            </a:pPr>
            <a:r>
              <a:rPr lang="es-ES" dirty="0" smtClean="0"/>
              <a:t>Inglaterra declaró el </a:t>
            </a:r>
            <a:r>
              <a:rPr lang="es-ES" b="1" dirty="0" smtClean="0">
                <a:solidFill>
                  <a:srgbClr val="FF0000"/>
                </a:solidFill>
              </a:rPr>
              <a:t>bloqueo marítimo </a:t>
            </a:r>
            <a:r>
              <a:rPr lang="es-ES" dirty="0" smtClean="0"/>
              <a:t>a las potencias centrales.</a:t>
            </a:r>
          </a:p>
          <a:p>
            <a:pPr algn="just" eaLnBrk="1" fontAlgn="auto" hangingPunct="1">
              <a:spcAft>
                <a:spcPts val="0"/>
              </a:spcAft>
              <a:buFont typeface="Wingdings" pitchFamily="2" charset="2"/>
              <a:buChar char="ü"/>
              <a:defRPr/>
            </a:pPr>
            <a:r>
              <a:rPr lang="es-ES" b="1" dirty="0" smtClean="0">
                <a:solidFill>
                  <a:srgbClr val="FF0000"/>
                </a:solidFill>
              </a:rPr>
              <a:t>Combate naval de Jutlandia</a:t>
            </a:r>
            <a:r>
              <a:rPr lang="es-ES" b="1" dirty="0" smtClean="0"/>
              <a:t>: </a:t>
            </a:r>
            <a:r>
              <a:rPr lang="es-ES" dirty="0" smtClean="0"/>
              <a:t>Derrota alemana</a:t>
            </a:r>
          </a:p>
          <a:p>
            <a:pPr algn="just" eaLnBrk="1" fontAlgn="auto" hangingPunct="1">
              <a:spcAft>
                <a:spcPts val="0"/>
              </a:spcAft>
              <a:buFont typeface="Wingdings" pitchFamily="2" charset="2"/>
              <a:buChar char="ü"/>
              <a:defRPr/>
            </a:pPr>
            <a:r>
              <a:rPr lang="es-ES" dirty="0" smtClean="0"/>
              <a:t>Alemania responde declarando la </a:t>
            </a:r>
            <a:r>
              <a:rPr lang="es-ES" b="1" dirty="0" smtClean="0">
                <a:solidFill>
                  <a:srgbClr val="FF0000"/>
                </a:solidFill>
              </a:rPr>
              <a:t>guerra submarina total</a:t>
            </a:r>
            <a:r>
              <a:rPr lang="es-ES" dirty="0" smtClean="0"/>
              <a:t> (Los barcos aliados y americanos no podían cruzar el Atlántico con seguridad). Submarinos alemanes hunden el trasatlántico inglés </a:t>
            </a:r>
            <a:r>
              <a:rPr lang="es-ES" b="1" i="1" dirty="0" smtClean="0">
                <a:solidFill>
                  <a:srgbClr val="FF0000"/>
                </a:solidFill>
              </a:rPr>
              <a:t>“Lusitania” </a:t>
            </a:r>
            <a:r>
              <a:rPr lang="es-ES" i="1" dirty="0" smtClean="0"/>
              <a:t>, </a:t>
            </a:r>
            <a:r>
              <a:rPr lang="es-ES" dirty="0" smtClean="0"/>
              <a:t>muriendo</a:t>
            </a:r>
            <a:r>
              <a:rPr lang="es-ES" i="1" dirty="0" smtClean="0"/>
              <a:t> </a:t>
            </a:r>
            <a:r>
              <a:rPr lang="es-ES" dirty="0" smtClean="0"/>
              <a:t>muchos ciudadanos estadounidenses. Este hecho hizo que la opinión pública de este país sea favorable a los aliados. </a:t>
            </a:r>
          </a:p>
          <a:p>
            <a:pPr eaLnBrk="1" fontAlgn="auto" hangingPunct="1">
              <a:spcAft>
                <a:spcPts val="0"/>
              </a:spcAft>
              <a:buFont typeface="Arial" pitchFamily="34" charset="0"/>
              <a:buChar char="•"/>
              <a:defRPr/>
            </a:pPr>
            <a:endParaRPr lang="es-ES" dirty="0" smtClean="0"/>
          </a:p>
          <a:p>
            <a:pPr eaLnBrk="1" fontAlgn="auto" hangingPunct="1">
              <a:spcAft>
                <a:spcPts val="0"/>
              </a:spcAft>
              <a:buFont typeface="Arial" pitchFamily="34" charset="0"/>
              <a:buChar char="•"/>
              <a:defRPr/>
            </a:pPr>
            <a:endParaRPr lang="es-ES" dirty="0" smtClean="0"/>
          </a:p>
        </p:txBody>
      </p:sp>
      <p:sp>
        <p:nvSpPr>
          <p:cNvPr id="4" name="3 Rectángulo"/>
          <p:cNvSpPr/>
          <p:nvPr/>
        </p:nvSpPr>
        <p:spPr>
          <a:xfrm>
            <a:off x="1142976" y="285728"/>
            <a:ext cx="7040710" cy="707886"/>
          </a:xfrm>
          <a:prstGeom prst="rect">
            <a:avLst/>
          </a:prstGeom>
        </p:spPr>
        <p:txBody>
          <a:bodyPr wrap="none">
            <a:spAutoFit/>
          </a:bodyPr>
          <a:lstStyle/>
          <a:p>
            <a:r>
              <a:rPr lang="es-ES" sz="4000" b="1" dirty="0" smtClean="0">
                <a:latin typeface="Algerian" pitchFamily="82" charset="0"/>
              </a:rPr>
              <a:t>DESARROLLO DE LA GUERRA</a:t>
            </a:r>
            <a:endParaRPr lang="es-E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explod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explode.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squina doblada"/>
          <p:cNvSpPr/>
          <p:nvPr/>
        </p:nvSpPr>
        <p:spPr>
          <a:xfrm>
            <a:off x="214282" y="214290"/>
            <a:ext cx="8715436" cy="6500858"/>
          </a:xfrm>
          <a:prstGeom prst="foldedCorner">
            <a:avLst>
              <a:gd name="adj" fmla="val 672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428596" y="357166"/>
            <a:ext cx="8429684" cy="6500834"/>
          </a:xfrm>
          <a:prstGeom prst="rect">
            <a:avLst/>
          </a:prstGeom>
        </p:spPr>
        <p:txBody>
          <a:bodyPr wrap="square">
            <a:spAutoFit/>
          </a:bodyPr>
          <a:lstStyle/>
          <a:p>
            <a:pPr algn="just"/>
            <a:r>
              <a:rPr lang="es-ES" sz="2800" dirty="0" smtClean="0">
                <a:latin typeface="Monotype Corsiva" pitchFamily="66" charset="0"/>
              </a:rPr>
              <a:t>“La Primera Guerra Mundial </a:t>
            </a:r>
            <a:r>
              <a:rPr lang="es-ES" sz="2800" dirty="0" smtClean="0">
                <a:solidFill>
                  <a:srgbClr val="FF0000"/>
                </a:solidFill>
                <a:latin typeface="Monotype Corsiva" pitchFamily="66" charset="0"/>
              </a:rPr>
              <a:t>perseguía objetivos ilimitados</a:t>
            </a:r>
            <a:r>
              <a:rPr lang="es-ES" sz="2800" dirty="0" smtClean="0">
                <a:latin typeface="Monotype Corsiva" pitchFamily="66" charset="0"/>
              </a:rPr>
              <a:t>. En la era imperialista se había producido la </a:t>
            </a:r>
            <a:r>
              <a:rPr lang="es-ES" sz="2800" dirty="0" smtClean="0">
                <a:solidFill>
                  <a:srgbClr val="FF0000"/>
                </a:solidFill>
                <a:latin typeface="Monotype Corsiva" pitchFamily="66" charset="0"/>
              </a:rPr>
              <a:t>fusión de la política y la economía. La rivalidad política internacional se establecía en función del crecimiento y la competitividad de la economía pero el rasgo característico era precisamente que no tenía límites</a:t>
            </a:r>
            <a:r>
              <a:rPr lang="es-ES" sz="2800" dirty="0" smtClean="0">
                <a:latin typeface="Monotype Corsiva" pitchFamily="66" charset="0"/>
              </a:rPr>
              <a:t>. (...) De manera más concreta, para los dos beligerantes principales, Alemania y Gran Bretaña, el límite tenía que ser el cielo, pues Alemania aspiraba a alcanzar una posición política y marítima mundial como la que ostentaba Gran Bretaña, lo cual automáticamente relegaría a un plano inferior a una Gran Bretaña que ya había iniciado el declive. Era el todo o nada. (...) Era un objetivo absurdo y destructivo que arruinó tanto a los vencedores como a los vencidos. </a:t>
            </a:r>
          </a:p>
          <a:p>
            <a:pPr algn="just"/>
            <a:endParaRPr lang="es-ES" sz="2400" dirty="0" smtClean="0">
              <a:latin typeface="Monotype Corsiva" pitchFamily="66" charset="0"/>
            </a:endParaRPr>
          </a:p>
          <a:p>
            <a:pPr algn="r"/>
            <a:r>
              <a:rPr lang="es-ES" sz="2000" b="1" dirty="0" smtClean="0"/>
              <a:t>Eric J. </a:t>
            </a:r>
            <a:r>
              <a:rPr lang="es-ES" sz="2000" b="1" dirty="0" err="1" smtClean="0"/>
              <a:t>Hobsbawm</a:t>
            </a:r>
            <a:r>
              <a:rPr lang="es-ES" sz="2000" b="1" dirty="0" smtClean="0"/>
              <a:t>. Historia del siglo XX. 1914-1991.</a:t>
            </a:r>
            <a:endParaRPr lang="es-E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5" presetID="25"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20"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pPr eaLnBrk="1" hangingPunct="1"/>
            <a:endParaRPr lang="es-ES" smtClean="0"/>
          </a:p>
        </p:txBody>
      </p:sp>
      <p:sp>
        <p:nvSpPr>
          <p:cNvPr id="19459" name="2 Marcador de contenido"/>
          <p:cNvSpPr>
            <a:spLocks noGrp="1"/>
          </p:cNvSpPr>
          <p:nvPr>
            <p:ph idx="1"/>
          </p:nvPr>
        </p:nvSpPr>
        <p:spPr>
          <a:xfrm>
            <a:off x="1928813" y="2500313"/>
            <a:ext cx="6757987" cy="3625850"/>
          </a:xfrm>
        </p:spPr>
        <p:txBody>
          <a:bodyPr/>
          <a:lstStyle/>
          <a:p>
            <a:pPr eaLnBrk="1" hangingPunct="1"/>
            <a:endParaRPr lang="es-ES" smtClean="0"/>
          </a:p>
        </p:txBody>
      </p:sp>
      <p:pic>
        <p:nvPicPr>
          <p:cNvPr id="19460" name="Picture 2" descr="http://www.11-septiembre-2001.biz/imagenes/Lusitania.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decel="50000" fill="hold">
                                          <p:stCondLst>
                                            <p:cond delay="0"/>
                                          </p:stCondLst>
                                        </p:cTn>
                                        <p:tgtEl>
                                          <p:spTgt spid="1946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46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460"/>
                                        </p:tgtEl>
                                        <p:attrNameLst>
                                          <p:attrName>ppt_w</p:attrName>
                                        </p:attrNameLst>
                                      </p:cBhvr>
                                      <p:tavLst>
                                        <p:tav tm="0">
                                          <p:val>
                                            <p:strVal val="#ppt_w*.05"/>
                                          </p:val>
                                        </p:tav>
                                        <p:tav tm="100000">
                                          <p:val>
                                            <p:strVal val="#ppt_w"/>
                                          </p:val>
                                        </p:tav>
                                      </p:tavLst>
                                    </p:anim>
                                    <p:anim calcmode="lin" valueType="num">
                                      <p:cBhvr>
                                        <p:cTn id="10" dur="1000" fill="hold"/>
                                        <p:tgtEl>
                                          <p:spTgt spid="1946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46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46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46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4" descr="lusitania3en diario"/>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457200" y="428604"/>
            <a:ext cx="8229600" cy="571504"/>
          </a:xfrm>
        </p:spPr>
        <p:txBody>
          <a:bodyPr/>
          <a:lstStyle/>
          <a:p>
            <a:pPr eaLnBrk="1" hangingPunct="1"/>
            <a:r>
              <a:rPr lang="es-ES" b="1" dirty="0" smtClean="0">
                <a:latin typeface="Algerian" pitchFamily="82" charset="0"/>
              </a:rPr>
              <a:t>DESARROLLO DE LA GUERRA</a:t>
            </a:r>
            <a:r>
              <a:rPr lang="es-ES" dirty="0" smtClean="0"/>
              <a:t/>
            </a:r>
            <a:br>
              <a:rPr lang="es-ES" dirty="0" smtClean="0"/>
            </a:br>
            <a:endParaRPr lang="es-ES" dirty="0" smtClean="0"/>
          </a:p>
        </p:txBody>
      </p:sp>
      <p:sp>
        <p:nvSpPr>
          <p:cNvPr id="20483" name="2 Marcador de contenido"/>
          <p:cNvSpPr>
            <a:spLocks noGrp="1"/>
          </p:cNvSpPr>
          <p:nvPr>
            <p:ph idx="1"/>
          </p:nvPr>
        </p:nvSpPr>
        <p:spPr>
          <a:xfrm>
            <a:off x="457200" y="1071546"/>
            <a:ext cx="8229600" cy="5054617"/>
          </a:xfrm>
        </p:spPr>
        <p:txBody>
          <a:bodyPr/>
          <a:lstStyle/>
          <a:p>
            <a:pPr algn="ctr" eaLnBrk="1" hangingPunct="1">
              <a:buFont typeface="Wingdings" pitchFamily="2" charset="2"/>
              <a:buChar char="v"/>
            </a:pPr>
            <a:r>
              <a:rPr lang="es-ES" b="1" dirty="0" smtClean="0">
                <a:solidFill>
                  <a:srgbClr val="FF0000"/>
                </a:solidFill>
                <a:latin typeface="Cambria" pitchFamily="18" charset="0"/>
              </a:rPr>
              <a:t>1917 : AÑO DECISIVO:</a:t>
            </a:r>
          </a:p>
          <a:p>
            <a:pPr algn="just" eaLnBrk="1" hangingPunct="1">
              <a:buFont typeface="Wingdings" pitchFamily="2" charset="2"/>
              <a:buChar char="ü"/>
            </a:pPr>
            <a:r>
              <a:rPr lang="es-ES" dirty="0" smtClean="0">
                <a:latin typeface="Cambria" pitchFamily="18" charset="0"/>
              </a:rPr>
              <a:t>Los rusos se retiran de la guerra luego del triunfo de la </a:t>
            </a:r>
            <a:r>
              <a:rPr lang="es-ES" b="1" dirty="0" smtClean="0">
                <a:solidFill>
                  <a:srgbClr val="FF0000"/>
                </a:solidFill>
                <a:latin typeface="Cambria" pitchFamily="18" charset="0"/>
              </a:rPr>
              <a:t>revolución bolchevique</a:t>
            </a:r>
            <a:r>
              <a:rPr lang="es-ES" b="1" dirty="0" smtClean="0">
                <a:latin typeface="Cambria" pitchFamily="18" charset="0"/>
              </a:rPr>
              <a:t>. </a:t>
            </a:r>
            <a:r>
              <a:rPr lang="es-ES" dirty="0" smtClean="0">
                <a:latin typeface="Cambria" pitchFamily="18" charset="0"/>
              </a:rPr>
              <a:t>Firman la paz con Alemania.</a:t>
            </a:r>
          </a:p>
          <a:p>
            <a:pPr algn="just" eaLnBrk="1" hangingPunct="1">
              <a:buNone/>
            </a:pPr>
            <a:endParaRPr lang="es-ES" dirty="0" smtClean="0">
              <a:latin typeface="Cambria" pitchFamily="18" charset="0"/>
            </a:endParaRPr>
          </a:p>
          <a:p>
            <a:pPr algn="just" eaLnBrk="1" hangingPunct="1">
              <a:buFont typeface="Wingdings" pitchFamily="2" charset="2"/>
              <a:buChar char="ü"/>
            </a:pPr>
            <a:r>
              <a:rPr lang="es-ES" dirty="0" smtClean="0">
                <a:latin typeface="Cambria" pitchFamily="18" charset="0"/>
              </a:rPr>
              <a:t>Hundimiento del </a:t>
            </a:r>
            <a:r>
              <a:rPr lang="es-ES" b="1" i="1" dirty="0" err="1" smtClean="0">
                <a:solidFill>
                  <a:srgbClr val="FF0000"/>
                </a:solidFill>
                <a:latin typeface="Cambria" pitchFamily="18" charset="0"/>
              </a:rPr>
              <a:t>Vigilantia</a:t>
            </a:r>
            <a:r>
              <a:rPr lang="es-ES" b="1" i="1" dirty="0" smtClean="0">
                <a:solidFill>
                  <a:srgbClr val="FF0000"/>
                </a:solidFill>
                <a:latin typeface="Cambria" pitchFamily="18" charset="0"/>
              </a:rPr>
              <a:t> </a:t>
            </a:r>
            <a:r>
              <a:rPr lang="es-ES" dirty="0" smtClean="0">
                <a:latin typeface="Cambria" pitchFamily="18" charset="0"/>
              </a:rPr>
              <a:t>y la interceptación del</a:t>
            </a:r>
            <a:r>
              <a:rPr lang="es-ES" dirty="0" smtClean="0">
                <a:solidFill>
                  <a:srgbClr val="FF0000"/>
                </a:solidFill>
                <a:latin typeface="Cambria" pitchFamily="18" charset="0"/>
              </a:rPr>
              <a:t> </a:t>
            </a:r>
            <a:r>
              <a:rPr lang="es-ES" b="1" i="1" dirty="0" smtClean="0">
                <a:solidFill>
                  <a:srgbClr val="FF0000"/>
                </a:solidFill>
                <a:latin typeface="Cambria" pitchFamily="18" charset="0"/>
              </a:rPr>
              <a:t>telegrama </a:t>
            </a:r>
            <a:r>
              <a:rPr lang="es-ES" b="1" i="1" dirty="0" err="1" smtClean="0">
                <a:solidFill>
                  <a:srgbClr val="FF0000"/>
                </a:solidFill>
                <a:latin typeface="Cambria" pitchFamily="18" charset="0"/>
              </a:rPr>
              <a:t>Zimmerman</a:t>
            </a:r>
            <a:r>
              <a:rPr lang="es-ES" b="1" i="1" dirty="0" smtClean="0">
                <a:solidFill>
                  <a:srgbClr val="FF0000"/>
                </a:solidFill>
                <a:latin typeface="Cambria" pitchFamily="18" charset="0"/>
              </a:rPr>
              <a:t> </a:t>
            </a:r>
            <a:r>
              <a:rPr lang="es-ES" dirty="0" smtClean="0">
                <a:latin typeface="Cambria" pitchFamily="18" charset="0"/>
              </a:rPr>
              <a:t>motivan que Estados Unidos le declare la guerra a Alemania . Llegan a Europa </a:t>
            </a:r>
            <a:r>
              <a:rPr lang="es-ES" dirty="0">
                <a:latin typeface="Cambria" pitchFamily="18" charset="0"/>
              </a:rPr>
              <a:t>m</a:t>
            </a:r>
            <a:r>
              <a:rPr lang="es-ES" dirty="0" smtClean="0">
                <a:latin typeface="Cambria" pitchFamily="18" charset="0"/>
              </a:rPr>
              <a:t>ás </a:t>
            </a:r>
            <a:r>
              <a:rPr lang="es-ES" dirty="0" smtClean="0">
                <a:latin typeface="Cambria" pitchFamily="18" charset="0"/>
              </a:rPr>
              <a:t>de un millón de soldados y abundante material </a:t>
            </a:r>
            <a:r>
              <a:rPr lang="es-ES" dirty="0" smtClean="0">
                <a:latin typeface="Cambria" pitchFamily="18" charset="0"/>
              </a:rPr>
              <a:t>bélico. </a:t>
            </a:r>
            <a:endParaRPr lang="es-ES" dirty="0" smtClean="0">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5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0483">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p:cTn id="13" dur="5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0483">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drumroll.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p:cTn id="19" dur="500" fill="hold"/>
                                        <p:tgtEl>
                                          <p:spTgt spid="2048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0483">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428596" y="357166"/>
            <a:ext cx="8229600" cy="796908"/>
          </a:xfrm>
        </p:spPr>
        <p:txBody>
          <a:bodyPr/>
          <a:lstStyle/>
          <a:p>
            <a:pPr eaLnBrk="1" hangingPunct="1"/>
            <a:r>
              <a:rPr lang="es-ES" b="1" dirty="0" smtClean="0">
                <a:latin typeface="Algerian" pitchFamily="82" charset="0"/>
              </a:rPr>
              <a:t>DESARROLLO DE LA GUERRA</a:t>
            </a:r>
            <a:r>
              <a:rPr lang="es-ES" dirty="0" smtClean="0"/>
              <a:t/>
            </a:r>
            <a:br>
              <a:rPr lang="es-ES" dirty="0" smtClean="0"/>
            </a:br>
            <a:endParaRPr lang="es-ES" dirty="0" smtClean="0"/>
          </a:p>
        </p:txBody>
      </p:sp>
      <p:sp>
        <p:nvSpPr>
          <p:cNvPr id="3" name="2 Marcador de contenido"/>
          <p:cNvSpPr>
            <a:spLocks noGrp="1"/>
          </p:cNvSpPr>
          <p:nvPr>
            <p:ph idx="1"/>
          </p:nvPr>
        </p:nvSpPr>
        <p:spPr>
          <a:xfrm>
            <a:off x="457200" y="1000108"/>
            <a:ext cx="8229600" cy="5857892"/>
          </a:xfrm>
        </p:spPr>
        <p:txBody>
          <a:bodyPr rtlCol="0">
            <a:normAutofit lnSpcReduction="10000"/>
          </a:bodyPr>
          <a:lstStyle/>
          <a:p>
            <a:pPr algn="ctr" eaLnBrk="1" fontAlgn="auto" hangingPunct="1">
              <a:spcAft>
                <a:spcPts val="0"/>
              </a:spcAft>
              <a:buFont typeface="Wingdings" pitchFamily="2" charset="2"/>
              <a:buChar char="v"/>
              <a:defRPr/>
            </a:pPr>
            <a:r>
              <a:rPr lang="es-ES" b="1" dirty="0" smtClean="0">
                <a:solidFill>
                  <a:srgbClr val="FF0000"/>
                </a:solidFill>
                <a:latin typeface="Cambria" pitchFamily="18" charset="0"/>
              </a:rPr>
              <a:t>EL FIN DE LA GUERRA:</a:t>
            </a:r>
          </a:p>
          <a:p>
            <a:pPr algn="just" eaLnBrk="1" fontAlgn="auto" hangingPunct="1">
              <a:spcAft>
                <a:spcPts val="0"/>
              </a:spcAft>
              <a:buFont typeface="Wingdings" pitchFamily="2" charset="2"/>
              <a:buChar char="ü"/>
              <a:defRPr/>
            </a:pPr>
            <a:r>
              <a:rPr lang="es-ES" dirty="0" smtClean="0">
                <a:latin typeface="Cambria" pitchFamily="18" charset="0"/>
              </a:rPr>
              <a:t>Con el apoyo de soldados estadounidenses los aliados obtienen una victoria en la </a:t>
            </a:r>
            <a:r>
              <a:rPr lang="es-ES" b="1" dirty="0" smtClean="0">
                <a:solidFill>
                  <a:srgbClr val="FF0000"/>
                </a:solidFill>
                <a:latin typeface="Cambria" pitchFamily="18" charset="0"/>
              </a:rPr>
              <a:t>Segunda Batalla del Marne</a:t>
            </a:r>
            <a:r>
              <a:rPr lang="es-ES" b="1" dirty="0" smtClean="0">
                <a:latin typeface="Cambria" pitchFamily="18" charset="0"/>
              </a:rPr>
              <a:t>.</a:t>
            </a:r>
          </a:p>
          <a:p>
            <a:pPr algn="just" eaLnBrk="1" fontAlgn="auto" hangingPunct="1">
              <a:spcAft>
                <a:spcPts val="0"/>
              </a:spcAft>
              <a:buNone/>
              <a:defRPr/>
            </a:pPr>
            <a:endParaRPr lang="es-ES" b="1" dirty="0" smtClean="0">
              <a:latin typeface="Cambria" pitchFamily="18" charset="0"/>
            </a:endParaRPr>
          </a:p>
          <a:p>
            <a:pPr algn="just" eaLnBrk="1" fontAlgn="auto" hangingPunct="1">
              <a:spcAft>
                <a:spcPts val="0"/>
              </a:spcAft>
              <a:buFont typeface="Wingdings" pitchFamily="2" charset="2"/>
              <a:buChar char="ü"/>
              <a:defRPr/>
            </a:pPr>
            <a:r>
              <a:rPr lang="es-ES" dirty="0" smtClean="0">
                <a:latin typeface="Cambria" pitchFamily="18" charset="0"/>
              </a:rPr>
              <a:t>Derrota de los austrohúngaros, búlgaros y turcos que terminan solicitando la paz.</a:t>
            </a:r>
          </a:p>
          <a:p>
            <a:pPr algn="just" eaLnBrk="1" fontAlgn="auto" hangingPunct="1">
              <a:spcAft>
                <a:spcPts val="0"/>
              </a:spcAft>
              <a:buNone/>
              <a:defRPr/>
            </a:pPr>
            <a:endParaRPr lang="es-ES" dirty="0" smtClean="0">
              <a:latin typeface="Cambria" pitchFamily="18" charset="0"/>
            </a:endParaRPr>
          </a:p>
          <a:p>
            <a:pPr algn="just" eaLnBrk="1" fontAlgn="auto" hangingPunct="1">
              <a:spcAft>
                <a:spcPts val="0"/>
              </a:spcAft>
              <a:buFont typeface="Wingdings" pitchFamily="2" charset="2"/>
              <a:buChar char="ü"/>
              <a:defRPr/>
            </a:pPr>
            <a:r>
              <a:rPr lang="es-ES" dirty="0" smtClean="0">
                <a:latin typeface="Cambria" pitchFamily="18" charset="0"/>
              </a:rPr>
              <a:t>En Alemania el </a:t>
            </a:r>
            <a:r>
              <a:rPr lang="es-ES" b="1" dirty="0" smtClean="0">
                <a:solidFill>
                  <a:srgbClr val="FF0000"/>
                </a:solidFill>
                <a:latin typeface="Cambria" pitchFamily="18" charset="0"/>
              </a:rPr>
              <a:t>Emperador Guillermo II abdica</a:t>
            </a:r>
            <a:r>
              <a:rPr lang="es-ES" b="1" dirty="0" smtClean="0">
                <a:latin typeface="Cambria" pitchFamily="18" charset="0"/>
              </a:rPr>
              <a:t> </a:t>
            </a:r>
            <a:r>
              <a:rPr lang="es-ES" dirty="0" smtClean="0">
                <a:latin typeface="Cambria" pitchFamily="18" charset="0"/>
              </a:rPr>
              <a:t>y el nuevo gobierno firma el </a:t>
            </a:r>
            <a:r>
              <a:rPr lang="es-ES" b="1" dirty="0" smtClean="0">
                <a:solidFill>
                  <a:srgbClr val="FF0000"/>
                </a:solidFill>
                <a:latin typeface="Cambria" pitchFamily="18" charset="0"/>
              </a:rPr>
              <a:t>armisticio</a:t>
            </a:r>
            <a:r>
              <a:rPr lang="es-ES" b="1" dirty="0" smtClean="0">
                <a:latin typeface="Cambria" pitchFamily="18" charset="0"/>
              </a:rPr>
              <a:t>,</a:t>
            </a:r>
            <a:r>
              <a:rPr lang="es-ES" dirty="0" smtClean="0">
                <a:latin typeface="Cambria" pitchFamily="18" charset="0"/>
              </a:rPr>
              <a:t> en Francia, en noviembre de 1918.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explode.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explode.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5" end="5"/>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Marcador de contenido"/>
          <p:cNvSpPr>
            <a:spLocks noGrp="1"/>
          </p:cNvSpPr>
          <p:nvPr>
            <p:ph idx="1"/>
          </p:nvPr>
        </p:nvSpPr>
        <p:spPr>
          <a:xfrm>
            <a:off x="214282" y="1071546"/>
            <a:ext cx="8715436" cy="5572142"/>
          </a:xfrm>
        </p:spPr>
        <p:txBody>
          <a:bodyPr/>
          <a:lstStyle/>
          <a:p>
            <a:pPr algn="just" eaLnBrk="1" hangingPunct="1">
              <a:buFont typeface="Wingdings" pitchFamily="2" charset="2"/>
              <a:buChar char="v"/>
            </a:pPr>
            <a:r>
              <a:rPr lang="es-ES" sz="2800" dirty="0" smtClean="0">
                <a:latin typeface="Cambria" pitchFamily="18" charset="0"/>
              </a:rPr>
              <a:t>Enero de 1919, en </a:t>
            </a:r>
            <a:r>
              <a:rPr lang="es-ES" sz="2800" b="1" dirty="0" smtClean="0">
                <a:solidFill>
                  <a:srgbClr val="FF0000"/>
                </a:solidFill>
                <a:latin typeface="Cambria" pitchFamily="18" charset="0"/>
              </a:rPr>
              <a:t>París</a:t>
            </a:r>
            <a:r>
              <a:rPr lang="es-ES" sz="2800" dirty="0" smtClean="0">
                <a:latin typeface="Cambria" pitchFamily="18" charset="0"/>
              </a:rPr>
              <a:t>, los representantes de las </a:t>
            </a:r>
            <a:r>
              <a:rPr lang="es-ES" sz="2800" b="1" dirty="0" smtClean="0">
                <a:latin typeface="Cambria" pitchFamily="18" charset="0"/>
              </a:rPr>
              <a:t>potencias vencedoras </a:t>
            </a:r>
            <a:r>
              <a:rPr lang="es-ES" sz="2800" dirty="0" smtClean="0">
                <a:latin typeface="Cambria" pitchFamily="18" charset="0"/>
              </a:rPr>
              <a:t>elaboran un conjunto de tratados tomando como referencia los </a:t>
            </a:r>
            <a:r>
              <a:rPr lang="es-ES" sz="2800" b="1" dirty="0" smtClean="0">
                <a:solidFill>
                  <a:srgbClr val="FF0000"/>
                </a:solidFill>
                <a:latin typeface="Cambria" pitchFamily="18" charset="0"/>
              </a:rPr>
              <a:t>catorce puntos</a:t>
            </a:r>
            <a:r>
              <a:rPr lang="es-ES" sz="2800" dirty="0" smtClean="0">
                <a:latin typeface="Cambria" pitchFamily="18" charset="0"/>
              </a:rPr>
              <a:t> propuestos en 1918 por el presidente estadounidense </a:t>
            </a:r>
            <a:r>
              <a:rPr lang="es-ES" sz="2800" b="1" dirty="0" smtClean="0">
                <a:solidFill>
                  <a:srgbClr val="FF0000"/>
                </a:solidFill>
                <a:latin typeface="Cambria" pitchFamily="18" charset="0"/>
              </a:rPr>
              <a:t>Woodrow Wilson</a:t>
            </a:r>
            <a:r>
              <a:rPr lang="es-ES" sz="2800" b="1" dirty="0" smtClean="0">
                <a:latin typeface="Cambria" pitchFamily="18" charset="0"/>
              </a:rPr>
              <a:t>:</a:t>
            </a:r>
          </a:p>
          <a:p>
            <a:pPr algn="just" eaLnBrk="1" hangingPunct="1">
              <a:buFont typeface="Courier New" pitchFamily="49" charset="0"/>
              <a:buChar char="o"/>
            </a:pPr>
            <a:r>
              <a:rPr lang="es-ES" sz="2800" b="1" dirty="0" smtClean="0">
                <a:latin typeface="Cambria" pitchFamily="18" charset="0"/>
              </a:rPr>
              <a:t>Libertad de navegación</a:t>
            </a:r>
            <a:r>
              <a:rPr lang="es-ES" sz="2800" dirty="0" smtClean="0">
                <a:latin typeface="Cambria" pitchFamily="18" charset="0"/>
              </a:rPr>
              <a:t> en todos los mares.</a:t>
            </a:r>
          </a:p>
          <a:p>
            <a:pPr algn="just" eaLnBrk="1" hangingPunct="1">
              <a:buFont typeface="Courier New" pitchFamily="49" charset="0"/>
              <a:buChar char="o"/>
            </a:pPr>
            <a:r>
              <a:rPr lang="es-ES" sz="2800" b="1" dirty="0" smtClean="0">
                <a:latin typeface="Cambria" pitchFamily="18" charset="0"/>
              </a:rPr>
              <a:t>Reducir el armamentismo </a:t>
            </a:r>
            <a:r>
              <a:rPr lang="es-ES" sz="2800" dirty="0" smtClean="0">
                <a:latin typeface="Cambria" pitchFamily="18" charset="0"/>
              </a:rPr>
              <a:t>de cada país.</a:t>
            </a:r>
          </a:p>
          <a:p>
            <a:pPr algn="just" eaLnBrk="1" hangingPunct="1">
              <a:buFont typeface="Courier New" pitchFamily="49" charset="0"/>
              <a:buChar char="o"/>
            </a:pPr>
            <a:r>
              <a:rPr lang="es-ES" sz="2800" dirty="0" smtClean="0">
                <a:latin typeface="Cambria" pitchFamily="18" charset="0"/>
              </a:rPr>
              <a:t>Renuncia a las </a:t>
            </a:r>
            <a:r>
              <a:rPr lang="es-ES" sz="2800" b="1" dirty="0" smtClean="0">
                <a:latin typeface="Cambria" pitchFamily="18" charset="0"/>
              </a:rPr>
              <a:t>pretensiones coloniales.</a:t>
            </a:r>
          </a:p>
          <a:p>
            <a:pPr algn="just" eaLnBrk="1" hangingPunct="1">
              <a:buFont typeface="Courier New" pitchFamily="49" charset="0"/>
              <a:buChar char="o"/>
            </a:pPr>
            <a:r>
              <a:rPr lang="es-ES" sz="2800" b="1" dirty="0" smtClean="0">
                <a:latin typeface="Cambria" pitchFamily="18" charset="0"/>
              </a:rPr>
              <a:t>Autonomía</a:t>
            </a:r>
            <a:r>
              <a:rPr lang="es-ES" sz="2800" dirty="0" smtClean="0">
                <a:latin typeface="Cambria" pitchFamily="18" charset="0"/>
              </a:rPr>
              <a:t> de los pueblos del imperio </a:t>
            </a:r>
            <a:r>
              <a:rPr lang="es-ES" sz="2800" b="1" dirty="0" smtClean="0">
                <a:latin typeface="Cambria" pitchFamily="18" charset="0"/>
              </a:rPr>
              <a:t>Austro-Húngaro.</a:t>
            </a:r>
          </a:p>
          <a:p>
            <a:pPr algn="just" eaLnBrk="1" hangingPunct="1">
              <a:buFont typeface="Courier New" pitchFamily="49" charset="0"/>
              <a:buChar char="o"/>
            </a:pPr>
            <a:r>
              <a:rPr lang="es-ES" sz="2800" dirty="0" smtClean="0">
                <a:latin typeface="Cambria" pitchFamily="18" charset="0"/>
              </a:rPr>
              <a:t>Establecimiento de un </a:t>
            </a:r>
            <a:r>
              <a:rPr lang="es-ES" sz="2800" b="1" dirty="0" smtClean="0">
                <a:latin typeface="Cambria" pitchFamily="18" charset="0"/>
              </a:rPr>
              <a:t>estado polaco.</a:t>
            </a:r>
          </a:p>
          <a:p>
            <a:pPr algn="just" eaLnBrk="1" hangingPunct="1">
              <a:buFont typeface="Courier New" pitchFamily="49" charset="0"/>
              <a:buChar char="o"/>
            </a:pPr>
            <a:r>
              <a:rPr lang="es-ES" sz="2800" dirty="0" smtClean="0">
                <a:latin typeface="Cambria" pitchFamily="18" charset="0"/>
              </a:rPr>
              <a:t>Creación de una </a:t>
            </a:r>
            <a:r>
              <a:rPr lang="es-ES" sz="2800" b="1" dirty="0" smtClean="0">
                <a:latin typeface="Cambria" pitchFamily="18" charset="0"/>
              </a:rPr>
              <a:t>asociación general de naciones.</a:t>
            </a:r>
          </a:p>
          <a:p>
            <a:pPr algn="just" eaLnBrk="1" hangingPunct="1">
              <a:buFont typeface="Courier New" pitchFamily="49" charset="0"/>
              <a:buChar char="o"/>
            </a:pPr>
            <a:endParaRPr lang="es-ES" dirty="0" smtClean="0"/>
          </a:p>
          <a:p>
            <a:pPr algn="just" eaLnBrk="1" hangingPunct="1">
              <a:buFont typeface="Courier New" pitchFamily="49" charset="0"/>
              <a:buChar char="o"/>
            </a:pPr>
            <a:endParaRPr lang="es-ES" dirty="0" smtClean="0"/>
          </a:p>
          <a:p>
            <a:pPr algn="just" eaLnBrk="1" hangingPunct="1">
              <a:buFont typeface="Arial" charset="0"/>
              <a:buNone/>
            </a:pPr>
            <a:r>
              <a:rPr lang="es-ES" dirty="0" smtClean="0"/>
              <a:t> </a:t>
            </a:r>
          </a:p>
          <a:p>
            <a:pPr algn="just" eaLnBrk="1" hangingPunct="1">
              <a:buFont typeface="Arial" charset="0"/>
              <a:buNone/>
            </a:pPr>
            <a:endParaRPr lang="es-ES" dirty="0" smtClean="0"/>
          </a:p>
        </p:txBody>
      </p:sp>
      <p:sp>
        <p:nvSpPr>
          <p:cNvPr id="3" name="2 Rectángulo"/>
          <p:cNvSpPr/>
          <p:nvPr/>
        </p:nvSpPr>
        <p:spPr>
          <a:xfrm>
            <a:off x="1714480" y="214290"/>
            <a:ext cx="5713424" cy="707886"/>
          </a:xfrm>
          <a:prstGeom prst="rect">
            <a:avLst/>
          </a:prstGeom>
        </p:spPr>
        <p:txBody>
          <a:bodyPr wrap="none">
            <a:spAutoFit/>
          </a:bodyPr>
          <a:lstStyle/>
          <a:p>
            <a:pPr eaLnBrk="1" hangingPunct="1"/>
            <a:r>
              <a:rPr lang="es-ES" sz="4000" b="1" dirty="0" smtClean="0">
                <a:latin typeface="Algerian" pitchFamily="82" charset="0"/>
              </a:rPr>
              <a:t>LOS TRATADOS DE PAZ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2530">
                                            <p:txEl>
                                              <p:pRg st="0" end="0"/>
                                            </p:txEl>
                                          </p:spTgt>
                                        </p:tgtEl>
                                        <p:attrNameLst>
                                          <p:attrName>style.visibility</p:attrName>
                                        </p:attrNameLst>
                                      </p:cBhvr>
                                      <p:to>
                                        <p:strVal val="visible"/>
                                      </p:to>
                                    </p:set>
                                    <p:anim calcmode="lin" valueType="num">
                                      <p:cBhvr>
                                        <p:cTn id="19" dur="500" decel="50000" fill="hold">
                                          <p:stCondLst>
                                            <p:cond delay="0"/>
                                          </p:stCondLst>
                                        </p:cTn>
                                        <p:tgtEl>
                                          <p:spTgt spid="22530">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2530">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2530">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22530">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2530">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2530">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2530">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253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2530">
                                            <p:txEl>
                                              <p:pRg st="1" end="1"/>
                                            </p:txEl>
                                          </p:spTgt>
                                        </p:tgtEl>
                                        <p:attrNameLst>
                                          <p:attrName>style.visibility</p:attrName>
                                        </p:attrNameLst>
                                      </p:cBhvr>
                                      <p:to>
                                        <p:strVal val="visible"/>
                                      </p:to>
                                    </p:set>
                                    <p:animEffect transition="in" filter="blinds(horizontal)">
                                      <p:cBhvr>
                                        <p:cTn id="31" dur="500"/>
                                        <p:tgtEl>
                                          <p:spTgt spid="22530">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2530">
                                            <p:txEl>
                                              <p:pRg st="2" end="2"/>
                                            </p:txEl>
                                          </p:spTgt>
                                        </p:tgtEl>
                                        <p:attrNameLst>
                                          <p:attrName>style.visibility</p:attrName>
                                        </p:attrNameLst>
                                      </p:cBhvr>
                                      <p:to>
                                        <p:strVal val="visible"/>
                                      </p:to>
                                    </p:set>
                                    <p:animEffect transition="in" filter="blinds(horizontal)">
                                      <p:cBhvr>
                                        <p:cTn id="36" dur="500"/>
                                        <p:tgtEl>
                                          <p:spTgt spid="2253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22530">
                                            <p:txEl>
                                              <p:pRg st="3" end="3"/>
                                            </p:txEl>
                                          </p:spTgt>
                                        </p:tgtEl>
                                        <p:attrNameLst>
                                          <p:attrName>style.visibility</p:attrName>
                                        </p:attrNameLst>
                                      </p:cBhvr>
                                      <p:to>
                                        <p:strVal val="visible"/>
                                      </p:to>
                                    </p:set>
                                    <p:animEffect transition="in" filter="blinds(horizontal)">
                                      <p:cBhvr>
                                        <p:cTn id="41" dur="500"/>
                                        <p:tgtEl>
                                          <p:spTgt spid="22530">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2530">
                                            <p:txEl>
                                              <p:pRg st="4" end="4"/>
                                            </p:txEl>
                                          </p:spTgt>
                                        </p:tgtEl>
                                        <p:attrNameLst>
                                          <p:attrName>style.visibility</p:attrName>
                                        </p:attrNameLst>
                                      </p:cBhvr>
                                      <p:to>
                                        <p:strVal val="visible"/>
                                      </p:to>
                                    </p:set>
                                    <p:animEffect transition="in" filter="blinds(horizontal)">
                                      <p:cBhvr>
                                        <p:cTn id="46" dur="500"/>
                                        <p:tgtEl>
                                          <p:spTgt spid="22530">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2530">
                                            <p:txEl>
                                              <p:pRg st="5" end="5"/>
                                            </p:txEl>
                                          </p:spTgt>
                                        </p:tgtEl>
                                        <p:attrNameLst>
                                          <p:attrName>style.visibility</p:attrName>
                                        </p:attrNameLst>
                                      </p:cBhvr>
                                      <p:to>
                                        <p:strVal val="visible"/>
                                      </p:to>
                                    </p:set>
                                    <p:animEffect transition="in" filter="blinds(horizontal)">
                                      <p:cBhvr>
                                        <p:cTn id="51" dur="500"/>
                                        <p:tgtEl>
                                          <p:spTgt spid="22530">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22530">
                                            <p:txEl>
                                              <p:pRg st="6" end="6"/>
                                            </p:txEl>
                                          </p:spTgt>
                                        </p:tgtEl>
                                        <p:attrNameLst>
                                          <p:attrName>style.visibility</p:attrName>
                                        </p:attrNameLst>
                                      </p:cBhvr>
                                      <p:to>
                                        <p:strVal val="visible"/>
                                      </p:to>
                                    </p:set>
                                    <p:animEffect transition="in" filter="blinds(horizontal)">
                                      <p:cBhvr>
                                        <p:cTn id="56" dur="500"/>
                                        <p:tgtEl>
                                          <p:spTgt spid="225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Marcador de contenido"/>
          <p:cNvSpPr>
            <a:spLocks noGrp="1"/>
          </p:cNvSpPr>
          <p:nvPr>
            <p:ph idx="1"/>
          </p:nvPr>
        </p:nvSpPr>
        <p:spPr>
          <a:xfrm>
            <a:off x="214283" y="1000108"/>
            <a:ext cx="8643998" cy="5643602"/>
          </a:xfrm>
        </p:spPr>
        <p:txBody>
          <a:bodyPr/>
          <a:lstStyle/>
          <a:p>
            <a:pPr algn="just" eaLnBrk="1" hangingPunct="1">
              <a:buFont typeface="Wingdings" pitchFamily="2" charset="2"/>
              <a:buChar char="v"/>
            </a:pPr>
            <a:r>
              <a:rPr lang="es-ES" dirty="0" smtClean="0">
                <a:latin typeface="Cambria" pitchFamily="18" charset="0"/>
              </a:rPr>
              <a:t>En esas reuniones no participa Rusia (gobierno comunista no reconocido por las potencias vencedoras).</a:t>
            </a:r>
          </a:p>
          <a:p>
            <a:pPr algn="just" eaLnBrk="1" hangingPunct="1">
              <a:buNone/>
            </a:pPr>
            <a:endParaRPr lang="es-ES" dirty="0" smtClean="0">
              <a:latin typeface="Cambria" pitchFamily="18" charset="0"/>
            </a:endParaRPr>
          </a:p>
          <a:p>
            <a:pPr algn="just" eaLnBrk="1" hangingPunct="1">
              <a:buFont typeface="Wingdings" pitchFamily="2" charset="2"/>
              <a:buChar char="v"/>
            </a:pPr>
            <a:r>
              <a:rPr lang="es-ES" dirty="0" smtClean="0">
                <a:latin typeface="Cambria" pitchFamily="18" charset="0"/>
              </a:rPr>
              <a:t> Los alemanes tampoco participaron.</a:t>
            </a:r>
          </a:p>
          <a:p>
            <a:pPr algn="just" eaLnBrk="1" hangingPunct="1">
              <a:buNone/>
            </a:pPr>
            <a:endParaRPr lang="es-ES" dirty="0" smtClean="0">
              <a:latin typeface="Cambria" pitchFamily="18" charset="0"/>
            </a:endParaRPr>
          </a:p>
          <a:p>
            <a:pPr algn="just" eaLnBrk="1" hangingPunct="1">
              <a:buFont typeface="Wingdings" pitchFamily="2" charset="2"/>
              <a:buChar char="v"/>
            </a:pPr>
            <a:r>
              <a:rPr lang="es-ES" dirty="0" smtClean="0">
                <a:latin typeface="Cambria" pitchFamily="18" charset="0"/>
              </a:rPr>
              <a:t> Solo estuvieron: </a:t>
            </a:r>
            <a:r>
              <a:rPr lang="es-ES" b="1" dirty="0" smtClean="0">
                <a:solidFill>
                  <a:srgbClr val="FF0000"/>
                </a:solidFill>
                <a:latin typeface="Cambria" pitchFamily="18" charset="0"/>
              </a:rPr>
              <a:t>Woodrow Wilson </a:t>
            </a:r>
            <a:r>
              <a:rPr lang="es-ES" dirty="0" smtClean="0">
                <a:latin typeface="Cambria" pitchFamily="18" charset="0"/>
              </a:rPr>
              <a:t>(Estados Unidos), </a:t>
            </a:r>
            <a:r>
              <a:rPr lang="es-ES" b="1" dirty="0" smtClean="0">
                <a:solidFill>
                  <a:srgbClr val="FF0000"/>
                </a:solidFill>
                <a:latin typeface="Cambria" pitchFamily="18" charset="0"/>
              </a:rPr>
              <a:t>David Lloyd George </a:t>
            </a:r>
            <a:r>
              <a:rPr lang="es-ES" dirty="0" smtClean="0">
                <a:latin typeface="Cambria" pitchFamily="18" charset="0"/>
              </a:rPr>
              <a:t>(Inglaterra) y </a:t>
            </a:r>
            <a:r>
              <a:rPr lang="es-ES" b="1" dirty="0" smtClean="0">
                <a:solidFill>
                  <a:srgbClr val="FF0000"/>
                </a:solidFill>
                <a:latin typeface="Cambria" pitchFamily="18" charset="0"/>
              </a:rPr>
              <a:t>Georges Clemencau </a:t>
            </a:r>
            <a:r>
              <a:rPr lang="es-ES" dirty="0" smtClean="0">
                <a:latin typeface="Cambria" pitchFamily="18" charset="0"/>
              </a:rPr>
              <a:t>(Francia).</a:t>
            </a:r>
          </a:p>
          <a:p>
            <a:pPr algn="just" eaLnBrk="1" hangingPunct="1">
              <a:buFont typeface="Arial" charset="0"/>
              <a:buNone/>
            </a:pPr>
            <a:r>
              <a:rPr lang="es-ES" dirty="0" smtClean="0"/>
              <a:t>    </a:t>
            </a:r>
          </a:p>
          <a:p>
            <a:pPr eaLnBrk="1" hangingPunct="1">
              <a:buFont typeface="Arial" charset="0"/>
              <a:buNone/>
            </a:pPr>
            <a:endParaRPr lang="es-ES" dirty="0" smtClean="0"/>
          </a:p>
          <a:p>
            <a:pPr eaLnBrk="1" hangingPunct="1"/>
            <a:endParaRPr lang="es-ES" dirty="0" smtClean="0"/>
          </a:p>
        </p:txBody>
      </p:sp>
      <p:sp>
        <p:nvSpPr>
          <p:cNvPr id="3" name="2 Rectángulo"/>
          <p:cNvSpPr/>
          <p:nvPr/>
        </p:nvSpPr>
        <p:spPr>
          <a:xfrm>
            <a:off x="1571604" y="214290"/>
            <a:ext cx="5713424" cy="707886"/>
          </a:xfrm>
          <a:prstGeom prst="rect">
            <a:avLst/>
          </a:prstGeom>
        </p:spPr>
        <p:txBody>
          <a:bodyPr wrap="none">
            <a:spAutoFit/>
          </a:bodyPr>
          <a:lstStyle/>
          <a:p>
            <a:pPr eaLnBrk="1" hangingPunct="1"/>
            <a:r>
              <a:rPr lang="es-ES" sz="4000" b="1" dirty="0" smtClean="0">
                <a:latin typeface="Algerian" pitchFamily="82" charset="0"/>
              </a:rPr>
              <a:t>LOS TRATADOS DE PAZ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p:cTn id="7" dur="500" fill="hold"/>
                                        <p:tgtEl>
                                          <p:spTgt spid="2355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3554">
                                            <p:txEl>
                                              <p:pRg st="0" end="0"/>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3554">
                                            <p:txEl>
                                              <p:pRg st="2" end="2"/>
                                            </p:txEl>
                                          </p:spTgt>
                                        </p:tgtEl>
                                        <p:attrNameLst>
                                          <p:attrName>style.visibility</p:attrName>
                                        </p:attrNameLst>
                                      </p:cBhvr>
                                      <p:to>
                                        <p:strVal val="visible"/>
                                      </p:to>
                                    </p:set>
                                    <p:anim calcmode="lin" valueType="num">
                                      <p:cBhvr>
                                        <p:cTn id="13" dur="500" fill="hold"/>
                                        <p:tgtEl>
                                          <p:spTgt spid="2355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355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3554">
                                            <p:txEl>
                                              <p:pRg st="4" end="4"/>
                                            </p:txEl>
                                          </p:spTgt>
                                        </p:tgtEl>
                                        <p:attrNameLst>
                                          <p:attrName>style.visibility</p:attrName>
                                        </p:attrNameLst>
                                      </p:cBhvr>
                                      <p:to>
                                        <p:strVal val="visible"/>
                                      </p:to>
                                    </p:set>
                                    <p:anim calcmode="lin" valueType="num">
                                      <p:cBhvr>
                                        <p:cTn id="19" dur="500" fill="hold"/>
                                        <p:tgtEl>
                                          <p:spTgt spid="2355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2355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Marcador de contenido"/>
          <p:cNvSpPr>
            <a:spLocks noGrp="1"/>
          </p:cNvSpPr>
          <p:nvPr>
            <p:ph idx="1"/>
          </p:nvPr>
        </p:nvSpPr>
        <p:spPr>
          <a:xfrm>
            <a:off x="214282" y="1000108"/>
            <a:ext cx="8715436" cy="5643580"/>
          </a:xfrm>
        </p:spPr>
        <p:txBody>
          <a:bodyPr/>
          <a:lstStyle/>
          <a:p>
            <a:pPr marL="514350" indent="-514350" algn="ctr" eaLnBrk="1" hangingPunct="1">
              <a:buFont typeface="Arial" charset="0"/>
              <a:buAutoNum type="alphaLcPeriod"/>
            </a:pPr>
            <a:r>
              <a:rPr lang="es-ES" sz="2800" b="1" dirty="0" smtClean="0">
                <a:solidFill>
                  <a:srgbClr val="FF0000"/>
                </a:solidFill>
                <a:latin typeface="Cambria" pitchFamily="18" charset="0"/>
              </a:rPr>
              <a:t>EL TRATADO DE VERSALLES (28 / 07 / 1919)</a:t>
            </a:r>
          </a:p>
          <a:p>
            <a:pPr marL="514350" indent="-514350" algn="just" eaLnBrk="1" hangingPunct="1">
              <a:buFont typeface="Arial" charset="0"/>
              <a:buNone/>
            </a:pPr>
            <a:r>
              <a:rPr lang="es-ES" sz="2800" dirty="0" smtClean="0">
                <a:latin typeface="Cambria" pitchFamily="18" charset="0"/>
              </a:rPr>
              <a:t>      Establecía que </a:t>
            </a:r>
            <a:r>
              <a:rPr lang="es-ES" sz="2800" dirty="0" smtClean="0">
                <a:solidFill>
                  <a:srgbClr val="FF0000"/>
                </a:solidFill>
                <a:latin typeface="Cambria" pitchFamily="18" charset="0"/>
              </a:rPr>
              <a:t>Alemania</a:t>
            </a:r>
            <a:r>
              <a:rPr lang="es-ES" sz="2800" dirty="0" smtClean="0">
                <a:latin typeface="Cambria" pitchFamily="18" charset="0"/>
              </a:rPr>
              <a:t> era la única responsable de la guerra. </a:t>
            </a:r>
          </a:p>
          <a:p>
            <a:pPr marL="514350" indent="-514350" algn="just" eaLnBrk="1" hangingPunct="1">
              <a:buFont typeface="Wingdings" pitchFamily="2" charset="2"/>
              <a:buChar char="ü"/>
            </a:pPr>
            <a:r>
              <a:rPr lang="es-ES" sz="2800" dirty="0" smtClean="0">
                <a:latin typeface="Cambria" pitchFamily="18" charset="0"/>
              </a:rPr>
              <a:t>Fronteras: Alemania pierde el </a:t>
            </a:r>
            <a:r>
              <a:rPr lang="es-ES" sz="2800" b="1" dirty="0" smtClean="0">
                <a:latin typeface="Cambria" pitchFamily="18" charset="0"/>
              </a:rPr>
              <a:t>15% de su territorio.</a:t>
            </a:r>
          </a:p>
          <a:p>
            <a:pPr marL="514350" indent="-514350" algn="just" eaLnBrk="1" hangingPunct="1">
              <a:buFont typeface="Wingdings" pitchFamily="2" charset="2"/>
              <a:buChar char="ü"/>
            </a:pPr>
            <a:r>
              <a:rPr lang="es-ES" sz="2800" dirty="0" smtClean="0">
                <a:latin typeface="Cambria" pitchFamily="18" charset="0"/>
              </a:rPr>
              <a:t>Reparaciones: Pagos que iba a realizar Alemania </a:t>
            </a:r>
            <a:r>
              <a:rPr lang="es-ES" sz="2800" b="1" dirty="0" smtClean="0">
                <a:latin typeface="Cambria" pitchFamily="18" charset="0"/>
              </a:rPr>
              <a:t>(33 mil millones de dólares).</a:t>
            </a:r>
          </a:p>
          <a:p>
            <a:pPr marL="514350" indent="-514350" algn="just" eaLnBrk="1" hangingPunct="1">
              <a:buFont typeface="Wingdings" pitchFamily="2" charset="2"/>
              <a:buChar char="ü"/>
            </a:pPr>
            <a:r>
              <a:rPr lang="es-ES" sz="2800" dirty="0" smtClean="0">
                <a:latin typeface="Cambria" pitchFamily="18" charset="0"/>
              </a:rPr>
              <a:t>Desarme: Se redujo el número de sus efectivos militares y se suprimió el servicio obligatorio. Se prohibió la artillería pesada, la aviación y los submarinos.</a:t>
            </a:r>
          </a:p>
          <a:p>
            <a:pPr marL="514350" indent="-514350" algn="just" eaLnBrk="1" hangingPunct="1">
              <a:buFont typeface="Wingdings" pitchFamily="2" charset="2"/>
              <a:buChar char="ü"/>
            </a:pPr>
            <a:r>
              <a:rPr lang="es-ES" sz="2800" dirty="0" smtClean="0">
                <a:latin typeface="Cambria" pitchFamily="18" charset="0"/>
              </a:rPr>
              <a:t>Alemania </a:t>
            </a:r>
            <a:r>
              <a:rPr lang="es-ES" sz="2800" b="1" dirty="0" smtClean="0">
                <a:latin typeface="Cambria" pitchFamily="18" charset="0"/>
              </a:rPr>
              <a:t>cede sus territorios coloniales</a:t>
            </a:r>
            <a:r>
              <a:rPr lang="es-ES" sz="2800" dirty="0" smtClean="0">
                <a:latin typeface="Cambria" pitchFamily="18" charset="0"/>
              </a:rPr>
              <a:t>.</a:t>
            </a:r>
          </a:p>
          <a:p>
            <a:pPr marL="514350" indent="-514350" eaLnBrk="1" hangingPunct="1">
              <a:buFont typeface="Wingdings" pitchFamily="2" charset="2"/>
              <a:buChar char="ü"/>
            </a:pPr>
            <a:endParaRPr lang="es-ES" dirty="0" smtClean="0"/>
          </a:p>
          <a:p>
            <a:pPr marL="514350" indent="-514350" eaLnBrk="1" hangingPunct="1">
              <a:buFont typeface="Wingdings" pitchFamily="2" charset="2"/>
              <a:buChar char="ü"/>
            </a:pPr>
            <a:endParaRPr lang="es-ES" dirty="0" smtClean="0"/>
          </a:p>
        </p:txBody>
      </p:sp>
      <p:sp>
        <p:nvSpPr>
          <p:cNvPr id="3" name="2 Rectángulo"/>
          <p:cNvSpPr/>
          <p:nvPr/>
        </p:nvSpPr>
        <p:spPr>
          <a:xfrm>
            <a:off x="1785918" y="214290"/>
            <a:ext cx="5713424" cy="707886"/>
          </a:xfrm>
          <a:prstGeom prst="rect">
            <a:avLst/>
          </a:prstGeom>
        </p:spPr>
        <p:txBody>
          <a:bodyPr wrap="none">
            <a:spAutoFit/>
          </a:bodyPr>
          <a:lstStyle/>
          <a:p>
            <a:pPr eaLnBrk="1" hangingPunct="1"/>
            <a:r>
              <a:rPr lang="es-ES" sz="4000" b="1" dirty="0" smtClean="0">
                <a:latin typeface="Algerian" pitchFamily="82" charset="0"/>
              </a:rPr>
              <a:t>LOS TRATADOS DE PAZ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p:cTn id="7" dur="500" fill="hold"/>
                                        <p:tgtEl>
                                          <p:spTgt spid="2457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457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4578">
                                            <p:txEl>
                                              <p:pRg st="1" end="1"/>
                                            </p:txEl>
                                          </p:spTgt>
                                        </p:tgtEl>
                                        <p:attrNameLst>
                                          <p:attrName>style.visibility</p:attrName>
                                        </p:attrNameLst>
                                      </p:cBhvr>
                                      <p:to>
                                        <p:strVal val="visible"/>
                                      </p:to>
                                    </p:set>
                                    <p:animEffect transition="in" filter="diamond(in)">
                                      <p:cBhvr>
                                        <p:cTn id="13" dur="2000"/>
                                        <p:tgtEl>
                                          <p:spTgt spid="2457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4578">
                                            <p:txEl>
                                              <p:pRg st="2" end="2"/>
                                            </p:txEl>
                                          </p:spTgt>
                                        </p:tgtEl>
                                        <p:attrNameLst>
                                          <p:attrName>style.visibility</p:attrName>
                                        </p:attrNameLst>
                                      </p:cBhvr>
                                      <p:to>
                                        <p:strVal val="visible"/>
                                      </p:to>
                                    </p:set>
                                    <p:anim calcmode="lin" valueType="num">
                                      <p:cBhvr>
                                        <p:cTn id="18" dur="500" fill="hold"/>
                                        <p:tgtEl>
                                          <p:spTgt spid="24578">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2457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4578">
                                            <p:txEl>
                                              <p:pRg st="3" end="3"/>
                                            </p:txEl>
                                          </p:spTgt>
                                        </p:tgtEl>
                                        <p:attrNameLst>
                                          <p:attrName>style.visibility</p:attrName>
                                        </p:attrNameLst>
                                      </p:cBhvr>
                                      <p:to>
                                        <p:strVal val="visible"/>
                                      </p:to>
                                    </p:set>
                                    <p:anim calcmode="lin" valueType="num">
                                      <p:cBhvr>
                                        <p:cTn id="24" dur="500" fill="hold"/>
                                        <p:tgtEl>
                                          <p:spTgt spid="24578">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2457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4578">
                                            <p:txEl>
                                              <p:pRg st="4" end="4"/>
                                            </p:txEl>
                                          </p:spTgt>
                                        </p:tgtEl>
                                        <p:attrNameLst>
                                          <p:attrName>style.visibility</p:attrName>
                                        </p:attrNameLst>
                                      </p:cBhvr>
                                      <p:to>
                                        <p:strVal val="visible"/>
                                      </p:to>
                                    </p:set>
                                    <p:anim calcmode="lin" valueType="num">
                                      <p:cBhvr>
                                        <p:cTn id="30" dur="500" fill="hold"/>
                                        <p:tgtEl>
                                          <p:spTgt spid="24578">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24578">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24578">
                                            <p:txEl>
                                              <p:pRg st="5" end="5"/>
                                            </p:txEl>
                                          </p:spTgt>
                                        </p:tgtEl>
                                        <p:attrNameLst>
                                          <p:attrName>style.visibility</p:attrName>
                                        </p:attrNameLst>
                                      </p:cBhvr>
                                      <p:to>
                                        <p:strVal val="visible"/>
                                      </p:to>
                                    </p:set>
                                    <p:anim calcmode="lin" valueType="num">
                                      <p:cBhvr>
                                        <p:cTn id="36" dur="500" fill="hold"/>
                                        <p:tgtEl>
                                          <p:spTgt spid="24578">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24578">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654032"/>
          </a:xfrm>
        </p:spPr>
        <p:txBody>
          <a:bodyPr/>
          <a:lstStyle/>
          <a:p>
            <a:r>
              <a:rPr lang="es-ES" b="1" dirty="0" smtClean="0">
                <a:solidFill>
                  <a:srgbClr val="FF0000"/>
                </a:solidFill>
              </a:rPr>
              <a:t>ALEMANIA EN 1919</a:t>
            </a:r>
            <a:endParaRPr lang="es-ES" b="1" dirty="0">
              <a:solidFill>
                <a:srgbClr val="FF0000"/>
              </a:solidFill>
            </a:endParaRPr>
          </a:p>
        </p:txBody>
      </p:sp>
      <p:sp>
        <p:nvSpPr>
          <p:cNvPr id="3" name="2 Marcador de contenido"/>
          <p:cNvSpPr>
            <a:spLocks noGrp="1"/>
          </p:cNvSpPr>
          <p:nvPr>
            <p:ph idx="1"/>
          </p:nvPr>
        </p:nvSpPr>
        <p:spPr/>
        <p:txBody>
          <a:bodyPr/>
          <a:lstStyle/>
          <a:p>
            <a:endParaRPr lang="es-ES"/>
          </a:p>
        </p:txBody>
      </p:sp>
      <p:pic>
        <p:nvPicPr>
          <p:cNvPr id="4" name="Picture 4" descr="Germany1919"/>
          <p:cNvPicPr>
            <a:picLocks noChangeAspect="1" noChangeArrowheads="1"/>
          </p:cNvPicPr>
          <p:nvPr/>
        </p:nvPicPr>
        <p:blipFill>
          <a:blip r:embed="rId2"/>
          <a:srcRect/>
          <a:stretch>
            <a:fillRect/>
          </a:stretch>
        </p:blipFill>
        <p:spPr bwMode="auto">
          <a:xfrm>
            <a:off x="0" y="642918"/>
            <a:ext cx="9144000" cy="62150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Marcador de contenido"/>
          <p:cNvSpPr>
            <a:spLocks noGrp="1"/>
          </p:cNvSpPr>
          <p:nvPr>
            <p:ph idx="1"/>
          </p:nvPr>
        </p:nvSpPr>
        <p:spPr>
          <a:xfrm>
            <a:off x="428596" y="642918"/>
            <a:ext cx="8229600" cy="3429025"/>
          </a:xfrm>
        </p:spPr>
        <p:txBody>
          <a:bodyPr/>
          <a:lstStyle/>
          <a:p>
            <a:pPr eaLnBrk="1" hangingPunct="1">
              <a:buFont typeface="Arial" charset="0"/>
              <a:buNone/>
            </a:pPr>
            <a:endParaRPr lang="es-ES" b="1" dirty="0" smtClean="0"/>
          </a:p>
          <a:p>
            <a:pPr algn="ctr" eaLnBrk="1" hangingPunct="1">
              <a:buFont typeface="Arial" charset="0"/>
              <a:buNone/>
            </a:pPr>
            <a:r>
              <a:rPr lang="es-ES" b="1" dirty="0" smtClean="0">
                <a:solidFill>
                  <a:srgbClr val="FF0000"/>
                </a:solidFill>
                <a:latin typeface="Cambria" pitchFamily="18" charset="0"/>
              </a:rPr>
              <a:t>b. Tratados de Saint </a:t>
            </a:r>
            <a:r>
              <a:rPr lang="es-ES" b="1" dirty="0" err="1" smtClean="0">
                <a:solidFill>
                  <a:srgbClr val="FF0000"/>
                </a:solidFill>
                <a:latin typeface="Cambria" pitchFamily="18" charset="0"/>
              </a:rPr>
              <a:t>Germain</a:t>
            </a:r>
            <a:r>
              <a:rPr lang="es-ES" b="1" dirty="0" smtClean="0">
                <a:solidFill>
                  <a:srgbClr val="FF0000"/>
                </a:solidFill>
                <a:latin typeface="Cambria" pitchFamily="18" charset="0"/>
              </a:rPr>
              <a:t> (1919) y de </a:t>
            </a:r>
            <a:r>
              <a:rPr lang="es-ES" b="1" dirty="0" err="1" smtClean="0">
                <a:solidFill>
                  <a:srgbClr val="FF0000"/>
                </a:solidFill>
                <a:latin typeface="Cambria" pitchFamily="18" charset="0"/>
              </a:rPr>
              <a:t>Trianon</a:t>
            </a:r>
            <a:r>
              <a:rPr lang="es-ES" b="1" dirty="0" smtClean="0">
                <a:solidFill>
                  <a:srgbClr val="FF0000"/>
                </a:solidFill>
                <a:latin typeface="Cambria" pitchFamily="18" charset="0"/>
              </a:rPr>
              <a:t> (1920):</a:t>
            </a:r>
          </a:p>
          <a:p>
            <a:pPr algn="ctr" eaLnBrk="1" hangingPunct="1">
              <a:buFont typeface="Arial" charset="0"/>
              <a:buNone/>
            </a:pPr>
            <a:endParaRPr lang="es-ES" sz="2800" b="1" dirty="0" smtClean="0">
              <a:solidFill>
                <a:srgbClr val="FF0000"/>
              </a:solidFill>
              <a:latin typeface="Cambria" pitchFamily="18" charset="0"/>
            </a:endParaRPr>
          </a:p>
          <a:p>
            <a:pPr algn="just" eaLnBrk="1" hangingPunct="1">
              <a:buFont typeface="Wingdings" pitchFamily="2" charset="2"/>
              <a:buChar char="ü"/>
            </a:pPr>
            <a:r>
              <a:rPr lang="es-ES" sz="2800" dirty="0" smtClean="0">
                <a:latin typeface="Cambria" pitchFamily="18" charset="0"/>
              </a:rPr>
              <a:t>Desaparición del </a:t>
            </a:r>
            <a:r>
              <a:rPr lang="es-ES" sz="2800" b="1" dirty="0" smtClean="0">
                <a:solidFill>
                  <a:srgbClr val="FF0000"/>
                </a:solidFill>
                <a:latin typeface="Cambria" pitchFamily="18" charset="0"/>
              </a:rPr>
              <a:t>Imperio Austro-Húngaro </a:t>
            </a:r>
            <a:r>
              <a:rPr lang="es-ES" sz="2800" dirty="0" smtClean="0">
                <a:latin typeface="Cambria" pitchFamily="18" charset="0"/>
              </a:rPr>
              <a:t>y el reconocimiento de nuevos estados: Checoslovaquia, Hungría, Polonia, Rumania y Yugoslavia.</a:t>
            </a:r>
          </a:p>
          <a:p>
            <a:pPr algn="just" eaLnBrk="1" hangingPunct="1">
              <a:buNone/>
            </a:pPr>
            <a:endParaRPr lang="es-ES" sz="2800" dirty="0" smtClean="0">
              <a:latin typeface="Cambria" pitchFamily="18" charset="0"/>
            </a:endParaRPr>
          </a:p>
          <a:p>
            <a:pPr algn="just" eaLnBrk="1" hangingPunct="1">
              <a:buFont typeface="Wingdings" pitchFamily="2" charset="2"/>
              <a:buChar char="ü"/>
            </a:pPr>
            <a:r>
              <a:rPr lang="es-ES" sz="2800" dirty="0" smtClean="0">
                <a:latin typeface="Cambria" pitchFamily="18" charset="0"/>
              </a:rPr>
              <a:t>El tratado de </a:t>
            </a:r>
            <a:r>
              <a:rPr lang="es-ES" sz="2800" dirty="0" err="1" smtClean="0">
                <a:latin typeface="Cambria" pitchFamily="18" charset="0"/>
              </a:rPr>
              <a:t>Trianon</a:t>
            </a:r>
            <a:r>
              <a:rPr lang="es-ES" sz="2800" dirty="0" smtClean="0">
                <a:latin typeface="Cambria" pitchFamily="18" charset="0"/>
              </a:rPr>
              <a:t> establecía cesiones territoriales a favor de Italia.</a:t>
            </a:r>
          </a:p>
          <a:p>
            <a:pPr eaLnBrk="1" hangingPunct="1">
              <a:buFont typeface="Wingdings" pitchFamily="2" charset="2"/>
              <a:buChar char="ü"/>
            </a:pPr>
            <a:endParaRPr lang="es-ES" dirty="0" smtClean="0"/>
          </a:p>
        </p:txBody>
      </p:sp>
      <p:sp>
        <p:nvSpPr>
          <p:cNvPr id="3" name="2 Rectángulo"/>
          <p:cNvSpPr/>
          <p:nvPr/>
        </p:nvSpPr>
        <p:spPr>
          <a:xfrm>
            <a:off x="1500166" y="285728"/>
            <a:ext cx="5713424" cy="707886"/>
          </a:xfrm>
          <a:prstGeom prst="rect">
            <a:avLst/>
          </a:prstGeom>
        </p:spPr>
        <p:txBody>
          <a:bodyPr wrap="none">
            <a:spAutoFit/>
          </a:bodyPr>
          <a:lstStyle/>
          <a:p>
            <a:pPr eaLnBrk="1" hangingPunct="1"/>
            <a:r>
              <a:rPr lang="es-ES" sz="4000" b="1" dirty="0" smtClean="0">
                <a:latin typeface="Algerian" pitchFamily="82" charset="0"/>
              </a:rPr>
              <a:t>LOS TRATADOS DE PAZ</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602">
                                            <p:txEl>
                                              <p:pRg st="1" end="1"/>
                                            </p:txEl>
                                          </p:spTgt>
                                        </p:tgtEl>
                                        <p:attrNameLst>
                                          <p:attrName>style.visibility</p:attrName>
                                        </p:attrNameLst>
                                      </p:cBhvr>
                                      <p:to>
                                        <p:strVal val="visible"/>
                                      </p:to>
                                    </p:set>
                                    <p:anim calcmode="lin" valueType="num">
                                      <p:cBhvr>
                                        <p:cTn id="7" dur="500" fill="hold"/>
                                        <p:tgtEl>
                                          <p:spTgt spid="2560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560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5602">
                                            <p:txEl>
                                              <p:pRg st="3" end="3"/>
                                            </p:txEl>
                                          </p:spTgt>
                                        </p:tgtEl>
                                        <p:attrNameLst>
                                          <p:attrName>style.visibility</p:attrName>
                                        </p:attrNameLst>
                                      </p:cBhvr>
                                      <p:to>
                                        <p:strVal val="visible"/>
                                      </p:to>
                                    </p:set>
                                    <p:anim calcmode="lin" valueType="num">
                                      <p:cBhvr>
                                        <p:cTn id="13" dur="500" fill="hold"/>
                                        <p:tgtEl>
                                          <p:spTgt spid="25602">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2560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5602">
                                            <p:txEl>
                                              <p:pRg st="5" end="5"/>
                                            </p:txEl>
                                          </p:spTgt>
                                        </p:tgtEl>
                                        <p:attrNameLst>
                                          <p:attrName>style.visibility</p:attrName>
                                        </p:attrNameLst>
                                      </p:cBhvr>
                                      <p:to>
                                        <p:strVal val="visible"/>
                                      </p:to>
                                    </p:set>
                                    <p:anim calcmode="lin" valueType="num">
                                      <p:cBhvr>
                                        <p:cTn id="19" dur="500" fill="hold"/>
                                        <p:tgtEl>
                                          <p:spTgt spid="25602">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25602">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p:txBody>
          <a:bodyPr/>
          <a:lstStyle/>
          <a:p>
            <a:pPr eaLnBrk="1" hangingPunct="1"/>
            <a:endParaRPr lang="es-ES" smtClean="0"/>
          </a:p>
        </p:txBody>
      </p:sp>
      <p:sp>
        <p:nvSpPr>
          <p:cNvPr id="26627" name="2 Marcador de contenido"/>
          <p:cNvSpPr>
            <a:spLocks noGrp="1"/>
          </p:cNvSpPr>
          <p:nvPr>
            <p:ph idx="1"/>
          </p:nvPr>
        </p:nvSpPr>
        <p:spPr>
          <a:xfrm>
            <a:off x="3071813" y="3000375"/>
            <a:ext cx="5614987" cy="3125788"/>
          </a:xfrm>
        </p:spPr>
        <p:txBody>
          <a:bodyPr/>
          <a:lstStyle/>
          <a:p>
            <a:pPr eaLnBrk="1" hangingPunct="1"/>
            <a:endParaRPr lang="es-ES" smtClean="0"/>
          </a:p>
        </p:txBody>
      </p:sp>
      <p:pic>
        <p:nvPicPr>
          <p:cNvPr id="2662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fltVal val="0"/>
                                          </p:val>
                                        </p:tav>
                                        <p:tav tm="100000">
                                          <p:val>
                                            <p:strVal val="#ppt_w"/>
                                          </p:val>
                                        </p:tav>
                                      </p:tavLst>
                                    </p:anim>
                                    <p:anim calcmode="lin" valueType="num">
                                      <p:cBhvr>
                                        <p:cTn id="8" dur="500" fill="hold"/>
                                        <p:tgtEl>
                                          <p:spTgt spid="266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squina doblada"/>
          <p:cNvSpPr/>
          <p:nvPr/>
        </p:nvSpPr>
        <p:spPr>
          <a:xfrm>
            <a:off x="214282" y="214290"/>
            <a:ext cx="8786874" cy="6429420"/>
          </a:xfrm>
          <a:prstGeom prst="foldedCorner">
            <a:avLst>
              <a:gd name="adj" fmla="val 6108"/>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285720" y="285728"/>
            <a:ext cx="8643998" cy="6494085"/>
          </a:xfrm>
          <a:prstGeom prst="rect">
            <a:avLst/>
          </a:prstGeom>
        </p:spPr>
        <p:txBody>
          <a:bodyPr wrap="square">
            <a:spAutoFit/>
          </a:bodyPr>
          <a:lstStyle/>
          <a:p>
            <a:pPr algn="ctr"/>
            <a:endParaRPr lang="es-ES" sz="2000" dirty="0" smtClean="0"/>
          </a:p>
          <a:p>
            <a:pPr algn="ctr"/>
            <a:r>
              <a:rPr lang="es-ES" sz="2000" b="1" i="1" dirty="0" smtClean="0">
                <a:solidFill>
                  <a:srgbClr val="FF0000"/>
                </a:solidFill>
              </a:rPr>
              <a:t>COMPETENCIA ECONÓMICA ENTRE ALEMANIA Y GRAN BRETAÑA</a:t>
            </a:r>
          </a:p>
          <a:p>
            <a:pPr algn="ctr"/>
            <a:endParaRPr lang="es-ES" sz="2000" b="1" i="1" dirty="0" smtClean="0">
              <a:solidFill>
                <a:srgbClr val="FF0000"/>
              </a:solidFill>
            </a:endParaRPr>
          </a:p>
          <a:p>
            <a:r>
              <a:rPr lang="es-ES" sz="2000" dirty="0" smtClean="0">
                <a:latin typeface="Monotype Corsiva" pitchFamily="66" charset="0"/>
              </a:rPr>
              <a:t>“Pero la competencia entre exportadores alemanes e ingleses era muy dura en casi todos los mercados europeos (...)</a:t>
            </a:r>
            <a:br>
              <a:rPr lang="es-ES" sz="2000" dirty="0" smtClean="0">
                <a:latin typeface="Monotype Corsiva" pitchFamily="66" charset="0"/>
              </a:rPr>
            </a:br>
            <a:r>
              <a:rPr lang="es-ES" sz="2000" dirty="0" smtClean="0">
                <a:latin typeface="Monotype Corsiva" pitchFamily="66" charset="0"/>
              </a:rPr>
              <a:t>En 1898, las compras efectuadas por Francia en Alemania llegaban apenas a los tres quintos de las que eran efectuadas por ella en Gran Bretaña; en 1913, las importaciones alemanas e inglesas se encontraban casi al mismo nivel.</a:t>
            </a:r>
            <a:br>
              <a:rPr lang="es-ES" sz="2000" dirty="0" smtClean="0">
                <a:latin typeface="Monotype Corsiva" pitchFamily="66" charset="0"/>
              </a:rPr>
            </a:br>
            <a:r>
              <a:rPr lang="es-ES" sz="2000" dirty="0" smtClean="0">
                <a:latin typeface="Monotype Corsiva" pitchFamily="66" charset="0"/>
              </a:rPr>
              <a:t>En Bélgica, donde, en 1898, eran más importantes las importaciones inglesas que las alemanas, ahora las alemanas sobrepasaban en 200 millones de francos belgas a las inglesas.</a:t>
            </a:r>
            <a:br>
              <a:rPr lang="es-ES" sz="2000" dirty="0" smtClean="0">
                <a:latin typeface="Monotype Corsiva" pitchFamily="66" charset="0"/>
              </a:rPr>
            </a:br>
            <a:r>
              <a:rPr lang="es-ES" sz="2000" dirty="0" smtClean="0">
                <a:latin typeface="Monotype Corsiva" pitchFamily="66" charset="0"/>
              </a:rPr>
              <a:t>Los holandeses compraron, en 1913, 1.051 millones de florines de mercancías alemanas, y solamente 356 millones de mercancías inglesas.</a:t>
            </a:r>
            <a:br>
              <a:rPr lang="es-ES" sz="2000" dirty="0" smtClean="0">
                <a:latin typeface="Monotype Corsiva" pitchFamily="66" charset="0"/>
              </a:rPr>
            </a:br>
            <a:r>
              <a:rPr lang="es-ES" sz="2000" dirty="0" smtClean="0">
                <a:latin typeface="Monotype Corsiva" pitchFamily="66" charset="0"/>
              </a:rPr>
              <a:t>En Italia, donde el comercio inglés (...) había conservado clara preponderancia hasta finales del siglo XIX, la situación se había invertido; las importaciones alemanas (626 millones de liras) sobrepasaron en 50 millones de liras en 1912 a las importaciones inglesas.</a:t>
            </a:r>
            <a:br>
              <a:rPr lang="es-ES" sz="2000" dirty="0" smtClean="0">
                <a:latin typeface="Monotype Corsiva" pitchFamily="66" charset="0"/>
              </a:rPr>
            </a:br>
            <a:r>
              <a:rPr lang="es-ES" sz="2000" dirty="0" smtClean="0">
                <a:latin typeface="Monotype Corsiva" pitchFamily="66" charset="0"/>
              </a:rPr>
              <a:t>En Rusia, las importaciones alemanas (...) llegaban al cuádruplo de las importaciones inglesas.</a:t>
            </a:r>
            <a:br>
              <a:rPr lang="es-ES" sz="2000" dirty="0" smtClean="0">
                <a:latin typeface="Monotype Corsiva" pitchFamily="66" charset="0"/>
              </a:rPr>
            </a:br>
            <a:r>
              <a:rPr lang="es-ES" sz="2000" dirty="0" smtClean="0">
                <a:latin typeface="Monotype Corsiva" pitchFamily="66" charset="0"/>
              </a:rPr>
              <a:t>Por último, las supremacía del comercio alemán sobre el inglés, desde 1890 en Rumanía y desde 1901 en Serbia, se extendió en 1911 a Bulgaria.”</a:t>
            </a:r>
          </a:p>
          <a:p>
            <a:r>
              <a:rPr lang="es-ES" sz="2000" dirty="0" smtClean="0"/>
              <a:t/>
            </a:r>
            <a:br>
              <a:rPr lang="es-ES" sz="2000" dirty="0" smtClean="0"/>
            </a:br>
            <a:r>
              <a:rPr lang="es-ES" dirty="0" smtClean="0"/>
              <a:t/>
            </a:r>
            <a:br>
              <a:rPr lang="es-ES" dirty="0" smtClean="0"/>
            </a:br>
            <a:r>
              <a:rPr lang="es-ES" dirty="0" smtClean="0"/>
              <a:t>                             </a:t>
            </a:r>
            <a:r>
              <a:rPr lang="es-ES" b="1" dirty="0" smtClean="0"/>
              <a:t>Pierre </a:t>
            </a:r>
            <a:r>
              <a:rPr lang="es-ES" b="1" dirty="0" err="1" smtClean="0"/>
              <a:t>Renouvin</a:t>
            </a:r>
            <a:r>
              <a:rPr lang="es-ES" b="1" dirty="0" smtClean="0"/>
              <a:t>. Historia de las relaciones internacionales.</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 calcmode="lin" valueType="num">
                                      <p:cBhvr>
                                        <p:cTn id="12"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3" end="3"/>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4" presetID="23" presetClass="entr" presetSubtype="16"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 calcmode="lin" valueType="num">
                                      <p:cBhvr>
                                        <p:cTn id="16"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4" end="4"/>
                                            </p:txEl>
                                          </p:spTgt>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p:txBody>
          <a:bodyPr/>
          <a:lstStyle/>
          <a:p>
            <a:pPr eaLnBrk="1" hangingPunct="1"/>
            <a:endParaRPr lang="es-ES" smtClean="0"/>
          </a:p>
        </p:txBody>
      </p:sp>
      <p:sp>
        <p:nvSpPr>
          <p:cNvPr id="27651" name="2 Marcador de contenido"/>
          <p:cNvSpPr>
            <a:spLocks noGrp="1"/>
          </p:cNvSpPr>
          <p:nvPr>
            <p:ph idx="1"/>
          </p:nvPr>
        </p:nvSpPr>
        <p:spPr>
          <a:xfrm>
            <a:off x="3000375" y="2857500"/>
            <a:ext cx="5686425" cy="3268663"/>
          </a:xfrm>
        </p:spPr>
        <p:txBody>
          <a:bodyPr/>
          <a:lstStyle/>
          <a:p>
            <a:pPr eaLnBrk="1" hangingPunct="1"/>
            <a:endParaRPr lang="es-ES" smtClean="0"/>
          </a:p>
        </p:txBody>
      </p:sp>
      <p:pic>
        <p:nvPicPr>
          <p:cNvPr id="27652" name="Picture 2" descr="http://bachiller.sabuco.com/historia/images/Europa_antes_y_despues_de_la_Gran_Guerra.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500" decel="50000" fill="hold">
                                          <p:stCondLst>
                                            <p:cond delay="0"/>
                                          </p:stCondLst>
                                        </p:cTn>
                                        <p:tgtEl>
                                          <p:spTgt spid="2765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765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7652"/>
                                        </p:tgtEl>
                                        <p:attrNameLst>
                                          <p:attrName>ppt_w</p:attrName>
                                        </p:attrNameLst>
                                      </p:cBhvr>
                                      <p:tavLst>
                                        <p:tav tm="0">
                                          <p:val>
                                            <p:strVal val="#ppt_w*.05"/>
                                          </p:val>
                                        </p:tav>
                                        <p:tav tm="100000">
                                          <p:val>
                                            <p:strVal val="#ppt_w"/>
                                          </p:val>
                                        </p:tav>
                                      </p:tavLst>
                                    </p:anim>
                                    <p:anim calcmode="lin" valueType="num">
                                      <p:cBhvr>
                                        <p:cTn id="10" dur="1000" fill="hold"/>
                                        <p:tgtEl>
                                          <p:spTgt spid="2765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765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765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765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p:txBody>
          <a:bodyPr/>
          <a:lstStyle/>
          <a:p>
            <a:pPr eaLnBrk="1" hangingPunct="1"/>
            <a:r>
              <a:rPr lang="es-ES" b="1" dirty="0" smtClean="0">
                <a:latin typeface="Algerian" pitchFamily="82" charset="0"/>
              </a:rPr>
              <a:t>CONSECUENCIAS</a:t>
            </a:r>
            <a:r>
              <a:rPr lang="es-ES" b="1" dirty="0" smtClean="0"/>
              <a:t/>
            </a:r>
            <a:br>
              <a:rPr lang="es-ES" b="1" dirty="0" smtClean="0"/>
            </a:br>
            <a:endParaRPr lang="es-ES" dirty="0" smtClean="0"/>
          </a:p>
        </p:txBody>
      </p:sp>
      <p:sp>
        <p:nvSpPr>
          <p:cNvPr id="28675" name="2 Marcador de contenido"/>
          <p:cNvSpPr>
            <a:spLocks noGrp="1"/>
          </p:cNvSpPr>
          <p:nvPr>
            <p:ph idx="1"/>
          </p:nvPr>
        </p:nvSpPr>
        <p:spPr>
          <a:xfrm>
            <a:off x="500034" y="1000108"/>
            <a:ext cx="8229600" cy="4840303"/>
          </a:xfrm>
        </p:spPr>
        <p:txBody>
          <a:bodyPr/>
          <a:lstStyle/>
          <a:p>
            <a:pPr algn="ctr" eaLnBrk="1" hangingPunct="1">
              <a:buFont typeface="Wingdings" pitchFamily="2" charset="2"/>
              <a:buChar char="v"/>
            </a:pPr>
            <a:r>
              <a:rPr lang="es-ES" b="1" dirty="0" smtClean="0">
                <a:solidFill>
                  <a:srgbClr val="FF0000"/>
                </a:solidFill>
                <a:latin typeface="Cambria" pitchFamily="18" charset="0"/>
              </a:rPr>
              <a:t>POLÍTICAS:</a:t>
            </a:r>
          </a:p>
          <a:p>
            <a:pPr algn="ctr" eaLnBrk="1" hangingPunct="1">
              <a:buFont typeface="Wingdings" pitchFamily="2" charset="2"/>
              <a:buChar char="v"/>
            </a:pPr>
            <a:endParaRPr lang="es-ES" b="1" dirty="0" smtClean="0">
              <a:solidFill>
                <a:srgbClr val="FF0000"/>
              </a:solidFill>
              <a:latin typeface="Cambria" pitchFamily="18" charset="0"/>
            </a:endParaRPr>
          </a:p>
          <a:p>
            <a:pPr algn="just" eaLnBrk="1" hangingPunct="1">
              <a:buFont typeface="Wingdings" pitchFamily="2" charset="2"/>
              <a:buChar char="§"/>
            </a:pPr>
            <a:r>
              <a:rPr lang="es-ES" dirty="0" smtClean="0">
                <a:latin typeface="Cambria" pitchFamily="18" charset="0"/>
              </a:rPr>
              <a:t>Desaparición de grandes imperios y sus dinastías gobernantes.</a:t>
            </a:r>
          </a:p>
          <a:p>
            <a:pPr algn="just" eaLnBrk="1" hangingPunct="1">
              <a:buFont typeface="Wingdings" pitchFamily="2" charset="2"/>
              <a:buChar char="§"/>
            </a:pPr>
            <a:r>
              <a:rPr lang="es-ES" dirty="0" smtClean="0">
                <a:latin typeface="Cambria" pitchFamily="18" charset="0"/>
              </a:rPr>
              <a:t>Nacimientos de nuevos países.</a:t>
            </a:r>
          </a:p>
          <a:p>
            <a:pPr algn="just" eaLnBrk="1" hangingPunct="1">
              <a:buFont typeface="Wingdings" pitchFamily="2" charset="2"/>
              <a:buChar char="§"/>
            </a:pPr>
            <a:r>
              <a:rPr lang="es-ES" dirty="0" smtClean="0">
                <a:latin typeface="Cambria" pitchFamily="18" charset="0"/>
              </a:rPr>
              <a:t>Desarrollo de </a:t>
            </a:r>
            <a:r>
              <a:rPr lang="es-ES" b="1" dirty="0" smtClean="0">
                <a:solidFill>
                  <a:srgbClr val="FF0000"/>
                </a:solidFill>
                <a:latin typeface="Cambria" pitchFamily="18" charset="0"/>
              </a:rPr>
              <a:t>estados comunistas</a:t>
            </a:r>
            <a:r>
              <a:rPr lang="es-ES" b="1" dirty="0" smtClean="0">
                <a:latin typeface="Cambria" pitchFamily="18" charset="0"/>
              </a:rPr>
              <a:t>.</a:t>
            </a:r>
          </a:p>
          <a:p>
            <a:pPr algn="just" eaLnBrk="1" hangingPunct="1">
              <a:buFont typeface="Wingdings" pitchFamily="2" charset="2"/>
              <a:buChar char="§"/>
            </a:pPr>
            <a:r>
              <a:rPr lang="es-ES" dirty="0" smtClean="0">
                <a:latin typeface="Cambria" pitchFamily="18" charset="0"/>
              </a:rPr>
              <a:t>Ampliación del derecho al sufragio universal.</a:t>
            </a:r>
          </a:p>
          <a:p>
            <a:pPr algn="just" eaLnBrk="1" hangingPunct="1">
              <a:buFont typeface="Wingdings" pitchFamily="2" charset="2"/>
              <a:buChar char="§"/>
            </a:pPr>
            <a:r>
              <a:rPr lang="es-ES" dirty="0" smtClean="0">
                <a:latin typeface="Cambria" pitchFamily="18" charset="0"/>
              </a:rPr>
              <a:t>La aparición de la </a:t>
            </a:r>
            <a:r>
              <a:rPr lang="es-ES" b="1" dirty="0" smtClean="0">
                <a:solidFill>
                  <a:srgbClr val="FF0000"/>
                </a:solidFill>
                <a:latin typeface="Cambria" pitchFamily="18" charset="0"/>
              </a:rPr>
              <a:t>Sociedad de Naciones</a:t>
            </a:r>
            <a:r>
              <a:rPr lang="es-ES" b="1" dirty="0" smtClean="0">
                <a:latin typeface="Cambria" pitchFamily="18" charset="0"/>
              </a:rPr>
              <a:t>.</a:t>
            </a:r>
          </a:p>
          <a:p>
            <a:pPr eaLnBrk="1" hangingPunct="1">
              <a:buFont typeface="Wingdings" pitchFamily="2" charset="2"/>
              <a:buChar char="§"/>
            </a:pPr>
            <a:endParaRPr lang="es-ES" b="1" dirty="0" smtClean="0"/>
          </a:p>
          <a:p>
            <a:pPr eaLnBrk="1" hangingPunct="1">
              <a:buFont typeface="Wingdings" pitchFamily="2" charset="2"/>
              <a:buChar char="ü"/>
            </a:pPr>
            <a:endParaRPr lang="es-E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500" fill="hold"/>
                                        <p:tgtEl>
                                          <p:spTgt spid="286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86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Effect transition="in" filter="diamond(in)">
                                      <p:cBhvr>
                                        <p:cTn id="13" dur="2000"/>
                                        <p:tgtEl>
                                          <p:spTgt spid="2867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28675">
                                            <p:txEl>
                                              <p:pRg st="3" end="3"/>
                                            </p:txEl>
                                          </p:spTgt>
                                        </p:tgtEl>
                                        <p:attrNameLst>
                                          <p:attrName>style.visibility</p:attrName>
                                        </p:attrNameLst>
                                      </p:cBhvr>
                                      <p:to>
                                        <p:strVal val="visible"/>
                                      </p:to>
                                    </p:set>
                                    <p:anim calcmode="lin" valueType="num">
                                      <p:cBhvr>
                                        <p:cTn id="18" dur="500" fill="hold"/>
                                        <p:tgtEl>
                                          <p:spTgt spid="28675">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2867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8675">
                                            <p:txEl>
                                              <p:pRg st="4" end="4"/>
                                            </p:txEl>
                                          </p:spTgt>
                                        </p:tgtEl>
                                        <p:attrNameLst>
                                          <p:attrName>style.visibility</p:attrName>
                                        </p:attrNameLst>
                                      </p:cBhvr>
                                      <p:to>
                                        <p:strVal val="visible"/>
                                      </p:to>
                                    </p:set>
                                    <p:anim calcmode="lin" valueType="num">
                                      <p:cBhvr>
                                        <p:cTn id="24" dur="500" fill="hold"/>
                                        <p:tgtEl>
                                          <p:spTgt spid="28675">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2867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8675">
                                            <p:txEl>
                                              <p:pRg st="5" end="5"/>
                                            </p:txEl>
                                          </p:spTgt>
                                        </p:tgtEl>
                                        <p:attrNameLst>
                                          <p:attrName>style.visibility</p:attrName>
                                        </p:attrNameLst>
                                      </p:cBhvr>
                                      <p:to>
                                        <p:strVal val="visible"/>
                                      </p:to>
                                    </p:set>
                                    <p:anim calcmode="lin" valueType="num">
                                      <p:cBhvr>
                                        <p:cTn id="30" dur="500" fill="hold"/>
                                        <p:tgtEl>
                                          <p:spTgt spid="28675">
                                            <p:txEl>
                                              <p:pRg st="5" end="5"/>
                                            </p:txEl>
                                          </p:spTgt>
                                        </p:tgtEl>
                                        <p:attrNameLst>
                                          <p:attrName>ppt_w</p:attrName>
                                        </p:attrNameLst>
                                      </p:cBhvr>
                                      <p:tavLst>
                                        <p:tav tm="0">
                                          <p:val>
                                            <p:fltVal val="0"/>
                                          </p:val>
                                        </p:tav>
                                        <p:tav tm="100000">
                                          <p:val>
                                            <p:strVal val="#ppt_w"/>
                                          </p:val>
                                        </p:tav>
                                      </p:tavLst>
                                    </p:anim>
                                    <p:anim calcmode="lin" valueType="num">
                                      <p:cBhvr>
                                        <p:cTn id="31" dur="500" fill="hold"/>
                                        <p:tgtEl>
                                          <p:spTgt spid="2867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28675">
                                            <p:txEl>
                                              <p:pRg st="6" end="6"/>
                                            </p:txEl>
                                          </p:spTgt>
                                        </p:tgtEl>
                                        <p:attrNameLst>
                                          <p:attrName>style.visibility</p:attrName>
                                        </p:attrNameLst>
                                      </p:cBhvr>
                                      <p:to>
                                        <p:strVal val="visible"/>
                                      </p:to>
                                    </p:set>
                                    <p:anim calcmode="lin" valueType="num">
                                      <p:cBhvr>
                                        <p:cTn id="36" dur="500" fill="hold"/>
                                        <p:tgtEl>
                                          <p:spTgt spid="28675">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2867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p:txBody>
          <a:bodyPr/>
          <a:lstStyle/>
          <a:p>
            <a:pPr eaLnBrk="1" hangingPunct="1"/>
            <a:r>
              <a:rPr lang="es-ES" b="1" dirty="0" smtClean="0">
                <a:latin typeface="Algerian" pitchFamily="82" charset="0"/>
              </a:rPr>
              <a:t>CONSECUENCIAS</a:t>
            </a:r>
            <a:r>
              <a:rPr lang="es-ES" b="1" dirty="0" smtClean="0"/>
              <a:t/>
            </a:r>
            <a:br>
              <a:rPr lang="es-ES" b="1" dirty="0" smtClean="0"/>
            </a:br>
            <a:endParaRPr lang="es-ES" dirty="0" smtClean="0"/>
          </a:p>
        </p:txBody>
      </p:sp>
      <p:sp>
        <p:nvSpPr>
          <p:cNvPr id="29699" name="2 Marcador de contenido"/>
          <p:cNvSpPr>
            <a:spLocks noGrp="1"/>
          </p:cNvSpPr>
          <p:nvPr>
            <p:ph idx="1"/>
          </p:nvPr>
        </p:nvSpPr>
        <p:spPr>
          <a:xfrm>
            <a:off x="457200" y="928670"/>
            <a:ext cx="8229600" cy="5197493"/>
          </a:xfrm>
        </p:spPr>
        <p:txBody>
          <a:bodyPr/>
          <a:lstStyle/>
          <a:p>
            <a:pPr algn="ctr" eaLnBrk="1" hangingPunct="1">
              <a:buFont typeface="Wingdings" pitchFamily="2" charset="2"/>
              <a:buChar char="v"/>
            </a:pPr>
            <a:r>
              <a:rPr lang="es-ES" b="1" dirty="0" smtClean="0">
                <a:solidFill>
                  <a:srgbClr val="FF0000"/>
                </a:solidFill>
                <a:latin typeface="Cambria" pitchFamily="18" charset="0"/>
              </a:rPr>
              <a:t>ECONÓMICAS:</a:t>
            </a:r>
          </a:p>
          <a:p>
            <a:pPr algn="ctr" eaLnBrk="1" hangingPunct="1">
              <a:buNone/>
            </a:pPr>
            <a:endParaRPr lang="es-ES" b="1" dirty="0" smtClean="0">
              <a:solidFill>
                <a:srgbClr val="FF0000"/>
              </a:solidFill>
              <a:latin typeface="Cambria" pitchFamily="18" charset="0"/>
            </a:endParaRPr>
          </a:p>
          <a:p>
            <a:pPr algn="just" eaLnBrk="1" hangingPunct="1">
              <a:buFont typeface="Wingdings" pitchFamily="2" charset="2"/>
              <a:buChar char="§"/>
            </a:pPr>
            <a:r>
              <a:rPr lang="es-ES" b="1" dirty="0" smtClean="0">
                <a:latin typeface="Cambria" pitchFamily="18" charset="0"/>
              </a:rPr>
              <a:t>Estados Unidos</a:t>
            </a:r>
            <a:r>
              <a:rPr lang="es-ES" dirty="0" smtClean="0">
                <a:latin typeface="Cambria" pitchFamily="18" charset="0"/>
              </a:rPr>
              <a:t> emerge como principal </a:t>
            </a:r>
            <a:r>
              <a:rPr lang="es-ES" b="1" dirty="0" smtClean="0">
                <a:solidFill>
                  <a:srgbClr val="FF0000"/>
                </a:solidFill>
                <a:latin typeface="Cambria" pitchFamily="18" charset="0"/>
              </a:rPr>
              <a:t>potencia mundial</a:t>
            </a:r>
            <a:r>
              <a:rPr lang="es-ES" b="1" dirty="0" smtClean="0">
                <a:latin typeface="Cambria" pitchFamily="18" charset="0"/>
              </a:rPr>
              <a:t>.</a:t>
            </a:r>
          </a:p>
          <a:p>
            <a:pPr algn="just" eaLnBrk="1" hangingPunct="1">
              <a:buFont typeface="Wingdings" pitchFamily="2" charset="2"/>
              <a:buChar char="§"/>
            </a:pPr>
            <a:r>
              <a:rPr lang="es-ES" dirty="0" smtClean="0">
                <a:latin typeface="Cambria" pitchFamily="18" charset="0"/>
              </a:rPr>
              <a:t>Inicio de la expansión económica de Japón.</a:t>
            </a:r>
          </a:p>
          <a:p>
            <a:pPr algn="just" eaLnBrk="1" hangingPunct="1">
              <a:buFont typeface="Wingdings" pitchFamily="2" charset="2"/>
              <a:buChar char="§"/>
            </a:pPr>
            <a:r>
              <a:rPr lang="es-ES" dirty="0" smtClean="0">
                <a:latin typeface="Cambria" pitchFamily="18" charset="0"/>
              </a:rPr>
              <a:t>El estallido de una </a:t>
            </a:r>
            <a:r>
              <a:rPr lang="es-ES" b="1" dirty="0" smtClean="0">
                <a:solidFill>
                  <a:srgbClr val="FF0000"/>
                </a:solidFill>
                <a:latin typeface="Cambria" pitchFamily="18" charset="0"/>
              </a:rPr>
              <a:t>crisis económica </a:t>
            </a:r>
            <a:r>
              <a:rPr lang="es-ES" dirty="0" smtClean="0">
                <a:latin typeface="Cambria" pitchFamily="18" charset="0"/>
              </a:rPr>
              <a:t>posbélica, que trajo consigo la </a:t>
            </a:r>
            <a:r>
              <a:rPr lang="es-ES" b="1" dirty="0" smtClean="0">
                <a:latin typeface="Cambria" pitchFamily="18" charset="0"/>
              </a:rPr>
              <a:t>amenaza de una revolución socialista</a:t>
            </a:r>
            <a:r>
              <a:rPr lang="es-ES" dirty="0" smtClean="0">
                <a:latin typeface="Cambria" pitchFamily="18" charset="0"/>
              </a:rPr>
              <a:t>, al estilo ruso, en Europa.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p:cTn id="7" dur="500" fill="hold"/>
                                        <p:tgtEl>
                                          <p:spTgt spid="296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96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p:cTn id="13" dur="5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969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anim calcmode="lin" valueType="num">
                                      <p:cBhvr>
                                        <p:cTn id="19" dur="500" fill="hold"/>
                                        <p:tgtEl>
                                          <p:spTgt spid="29699">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969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9699">
                                            <p:txEl>
                                              <p:pRg st="4" end="4"/>
                                            </p:txEl>
                                          </p:spTgt>
                                        </p:tgtEl>
                                        <p:attrNameLst>
                                          <p:attrName>style.visibility</p:attrName>
                                        </p:attrNameLst>
                                      </p:cBhvr>
                                      <p:to>
                                        <p:strVal val="visible"/>
                                      </p:to>
                                    </p:set>
                                    <p:anim calcmode="lin" valueType="num">
                                      <p:cBhvr>
                                        <p:cTn id="25" dur="500" fill="hold"/>
                                        <p:tgtEl>
                                          <p:spTgt spid="29699">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2969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p:txBody>
          <a:bodyPr/>
          <a:lstStyle/>
          <a:p>
            <a:pPr eaLnBrk="1" hangingPunct="1"/>
            <a:r>
              <a:rPr lang="es-ES" b="1" dirty="0" smtClean="0">
                <a:latin typeface="Algerian" pitchFamily="82" charset="0"/>
              </a:rPr>
              <a:t>CONSECUENCIAS</a:t>
            </a:r>
            <a:r>
              <a:rPr lang="es-ES" b="1" dirty="0" smtClean="0"/>
              <a:t/>
            </a:r>
            <a:br>
              <a:rPr lang="es-ES" b="1" dirty="0" smtClean="0"/>
            </a:br>
            <a:endParaRPr lang="es-ES" dirty="0" smtClean="0"/>
          </a:p>
        </p:txBody>
      </p:sp>
      <p:sp>
        <p:nvSpPr>
          <p:cNvPr id="30723" name="2 Marcador de contenido"/>
          <p:cNvSpPr>
            <a:spLocks noGrp="1"/>
          </p:cNvSpPr>
          <p:nvPr>
            <p:ph idx="1"/>
          </p:nvPr>
        </p:nvSpPr>
        <p:spPr>
          <a:xfrm>
            <a:off x="500034" y="1071546"/>
            <a:ext cx="8229600" cy="4525963"/>
          </a:xfrm>
        </p:spPr>
        <p:txBody>
          <a:bodyPr/>
          <a:lstStyle/>
          <a:p>
            <a:pPr algn="ctr" eaLnBrk="1" hangingPunct="1">
              <a:buFont typeface="Wingdings" pitchFamily="2" charset="2"/>
              <a:buChar char="v"/>
            </a:pPr>
            <a:r>
              <a:rPr lang="es-ES" b="1" dirty="0" smtClean="0">
                <a:solidFill>
                  <a:srgbClr val="FF0000"/>
                </a:solidFill>
                <a:latin typeface="Cambria" pitchFamily="18" charset="0"/>
              </a:rPr>
              <a:t>SOCIALES:</a:t>
            </a:r>
          </a:p>
          <a:p>
            <a:pPr algn="ctr" eaLnBrk="1" hangingPunct="1">
              <a:buFont typeface="Wingdings" pitchFamily="2" charset="2"/>
              <a:buChar char="v"/>
            </a:pPr>
            <a:endParaRPr lang="es-ES" b="1" dirty="0" smtClean="0">
              <a:solidFill>
                <a:srgbClr val="FF0000"/>
              </a:solidFill>
              <a:latin typeface="Cambria" pitchFamily="18" charset="0"/>
            </a:endParaRPr>
          </a:p>
          <a:p>
            <a:pPr algn="just" eaLnBrk="1" hangingPunct="1">
              <a:buFont typeface="Wingdings" pitchFamily="2" charset="2"/>
              <a:buChar char="ü"/>
            </a:pPr>
            <a:r>
              <a:rPr lang="es-ES" dirty="0" smtClean="0">
                <a:latin typeface="Cambria" pitchFamily="18" charset="0"/>
              </a:rPr>
              <a:t>Aproximadamente </a:t>
            </a:r>
            <a:r>
              <a:rPr lang="es-ES" b="1" dirty="0" smtClean="0">
                <a:latin typeface="Cambria" pitchFamily="18" charset="0"/>
              </a:rPr>
              <a:t>10 millones de muertos.</a:t>
            </a:r>
          </a:p>
          <a:p>
            <a:pPr algn="just" eaLnBrk="1" hangingPunct="1">
              <a:buNone/>
            </a:pPr>
            <a:endParaRPr lang="es-ES" b="1" dirty="0" smtClean="0">
              <a:latin typeface="Cambria" pitchFamily="18" charset="0"/>
            </a:endParaRPr>
          </a:p>
          <a:p>
            <a:pPr algn="just" eaLnBrk="1" hangingPunct="1">
              <a:buFont typeface="Wingdings" pitchFamily="2" charset="2"/>
              <a:buChar char="ü"/>
            </a:pPr>
            <a:r>
              <a:rPr lang="es-ES" b="1" dirty="0" smtClean="0">
                <a:latin typeface="Cambria" pitchFamily="18" charset="0"/>
              </a:rPr>
              <a:t>Emancipación femenina </a:t>
            </a:r>
            <a:r>
              <a:rPr lang="es-ES" dirty="0" smtClean="0">
                <a:latin typeface="Cambria" pitchFamily="18" charset="0"/>
              </a:rPr>
              <a:t>debido a la emancipación económica que adquirieron las mujeres al trabajar fuera de sus hogares.</a:t>
            </a:r>
          </a:p>
          <a:p>
            <a:pPr eaLnBrk="1" hangingPunct="1">
              <a:buFont typeface="Arial" charset="0"/>
              <a:buNone/>
            </a:pPr>
            <a:endParaRPr lang="es-E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07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 calcmode="lin" valueType="num">
                                      <p:cBhvr>
                                        <p:cTn id="13"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072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0723">
                                            <p:txEl>
                                              <p:pRg st="4" end="4"/>
                                            </p:txEl>
                                          </p:spTgt>
                                        </p:tgtEl>
                                        <p:attrNameLst>
                                          <p:attrName>style.visibility</p:attrName>
                                        </p:attrNameLst>
                                      </p:cBhvr>
                                      <p:to>
                                        <p:strVal val="visible"/>
                                      </p:to>
                                    </p:set>
                                    <p:anim calcmode="lin" valueType="num">
                                      <p:cBhvr>
                                        <p:cTn id="19" dur="5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072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282" y="1000108"/>
            <a:ext cx="5214942" cy="5572142"/>
          </a:xfrm>
        </p:spPr>
        <p:txBody>
          <a:bodyPr rtlCol="0">
            <a:normAutofit/>
          </a:bodyPr>
          <a:lstStyle/>
          <a:p>
            <a:pPr algn="ctr" eaLnBrk="1" fontAlgn="auto" hangingPunct="1">
              <a:spcAft>
                <a:spcPts val="0"/>
              </a:spcAft>
              <a:buFont typeface="Wingdings" pitchFamily="2" charset="2"/>
              <a:buChar char="v"/>
              <a:defRPr/>
            </a:pPr>
            <a:r>
              <a:rPr lang="es-ES" dirty="0" smtClean="0">
                <a:solidFill>
                  <a:srgbClr val="FF0000"/>
                </a:solidFill>
                <a:latin typeface="Cambria" pitchFamily="18" charset="0"/>
              </a:rPr>
              <a:t> </a:t>
            </a:r>
            <a:r>
              <a:rPr lang="es-ES" b="1" dirty="0" smtClean="0">
                <a:solidFill>
                  <a:srgbClr val="FF0000"/>
                </a:solidFill>
                <a:latin typeface="Cambria" pitchFamily="18" charset="0"/>
              </a:rPr>
              <a:t>EL EXPANSIONISMO ALEMÁN:</a:t>
            </a:r>
          </a:p>
          <a:p>
            <a:pPr algn="just" eaLnBrk="1" fontAlgn="auto" hangingPunct="1">
              <a:spcAft>
                <a:spcPts val="0"/>
              </a:spcAft>
              <a:buFont typeface="Wingdings" pitchFamily="2" charset="2"/>
              <a:buChar char="ü"/>
              <a:defRPr/>
            </a:pPr>
            <a:r>
              <a:rPr lang="es-ES" sz="2800" b="1" dirty="0" smtClean="0">
                <a:solidFill>
                  <a:srgbClr val="FF0000"/>
                </a:solidFill>
                <a:latin typeface="Cambria" pitchFamily="18" charset="0"/>
              </a:rPr>
              <a:t>Weltpolitik:</a:t>
            </a:r>
            <a:r>
              <a:rPr lang="es-ES" sz="2800" dirty="0" smtClean="0">
                <a:solidFill>
                  <a:srgbClr val="FF0000"/>
                </a:solidFill>
                <a:latin typeface="Cambria" pitchFamily="18" charset="0"/>
              </a:rPr>
              <a:t> </a:t>
            </a:r>
            <a:r>
              <a:rPr lang="es-ES" sz="2800" dirty="0" smtClean="0">
                <a:latin typeface="Cambria" pitchFamily="18" charset="0"/>
              </a:rPr>
              <a:t>Política alemana diseñada por el Káiser Guillermo II. Alemania debía lograr la  </a:t>
            </a:r>
            <a:r>
              <a:rPr lang="es-ES" sz="2800" b="1" dirty="0" smtClean="0">
                <a:latin typeface="Cambria" pitchFamily="18" charset="0"/>
              </a:rPr>
              <a:t>hegemonía mundial: </a:t>
            </a:r>
            <a:r>
              <a:rPr lang="es-ES" sz="2800" dirty="0" smtClean="0">
                <a:latin typeface="Cambria" pitchFamily="18" charset="0"/>
              </a:rPr>
              <a:t>Fortalecimiento de su potencia militar. Provoca la formación de alianzas entre los rivales de Alemania </a:t>
            </a:r>
            <a:r>
              <a:rPr lang="es-ES" sz="2800" b="1" dirty="0" smtClean="0">
                <a:latin typeface="Cambria" pitchFamily="18" charset="0"/>
              </a:rPr>
              <a:t>(Triple Entente).</a:t>
            </a:r>
          </a:p>
          <a:p>
            <a:pPr eaLnBrk="1" fontAlgn="auto" hangingPunct="1">
              <a:spcAft>
                <a:spcPts val="0"/>
              </a:spcAft>
              <a:buFont typeface="Arial" pitchFamily="34" charset="0"/>
              <a:buNone/>
              <a:defRPr/>
            </a:pPr>
            <a:endParaRPr lang="es-ES" dirty="0" smtClean="0"/>
          </a:p>
        </p:txBody>
      </p:sp>
      <p:pic>
        <p:nvPicPr>
          <p:cNvPr id="5123" name="Picture 2" descr="kaiser come mundo"/>
          <p:cNvPicPr>
            <a:picLocks noChangeAspect="1" noChangeArrowheads="1"/>
          </p:cNvPicPr>
          <p:nvPr/>
        </p:nvPicPr>
        <p:blipFill>
          <a:blip r:embed="rId2">
            <a:lum contrast="24000"/>
            <a:grayscl/>
          </a:blip>
          <a:srcRect l="6522" t="2597" r="6522" b="10389"/>
          <a:stretch>
            <a:fillRect/>
          </a:stretch>
        </p:blipFill>
        <p:spPr bwMode="auto">
          <a:xfrm>
            <a:off x="5500694" y="1000108"/>
            <a:ext cx="3429024" cy="5500726"/>
          </a:xfrm>
          <a:prstGeom prst="rect">
            <a:avLst/>
          </a:prstGeom>
          <a:noFill/>
          <a:ln w="9525">
            <a:solidFill>
              <a:schemeClr val="tx1"/>
            </a:solidFill>
            <a:miter lim="800000"/>
            <a:headEnd/>
            <a:tailEnd/>
          </a:ln>
        </p:spPr>
      </p:pic>
      <p:sp>
        <p:nvSpPr>
          <p:cNvPr id="4" name="3 Rectángulo"/>
          <p:cNvSpPr/>
          <p:nvPr/>
        </p:nvSpPr>
        <p:spPr>
          <a:xfrm>
            <a:off x="1285852" y="0"/>
            <a:ext cx="6873998" cy="707886"/>
          </a:xfrm>
          <a:prstGeom prst="rect">
            <a:avLst/>
          </a:prstGeom>
        </p:spPr>
        <p:txBody>
          <a:bodyPr wrap="square">
            <a:spAutoFit/>
          </a:bodyPr>
          <a:lstStyle/>
          <a:p>
            <a:r>
              <a:rPr lang="es-ES" sz="4000" dirty="0" smtClean="0">
                <a:latin typeface="Algerian" pitchFamily="82" charset="0"/>
              </a:rPr>
              <a:t>FACTORES ESTRUCTURALES</a:t>
            </a:r>
            <a:endParaRPr lang="es-E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0" y="228600"/>
            <a:ext cx="9144000" cy="771525"/>
          </a:xfrm>
        </p:spPr>
        <p:txBody>
          <a:bodyPr/>
          <a:lstStyle/>
          <a:p>
            <a:pPr algn="ctr"/>
            <a:r>
              <a:rPr lang="es-ES_tradnl" b="1" dirty="0" smtClean="0">
                <a:solidFill>
                  <a:srgbClr val="FF0000"/>
                </a:solidFill>
              </a:rPr>
              <a:t>PAZ ARMADA: SISTEMA DE ALIANZAS</a:t>
            </a:r>
            <a:endParaRPr lang="es-ES" b="1" dirty="0" smtClean="0">
              <a:solidFill>
                <a:srgbClr val="FF0000"/>
              </a:solidFill>
            </a:endParaRPr>
          </a:p>
        </p:txBody>
      </p:sp>
      <p:sp>
        <p:nvSpPr>
          <p:cNvPr id="29699" name="2 Marcador de contenido"/>
          <p:cNvSpPr>
            <a:spLocks noGrp="1"/>
          </p:cNvSpPr>
          <p:nvPr>
            <p:ph sz="quarter" idx="1"/>
          </p:nvPr>
        </p:nvSpPr>
        <p:spPr>
          <a:xfrm>
            <a:off x="612775" y="1600200"/>
            <a:ext cx="8153400" cy="4495800"/>
          </a:xfrm>
        </p:spPr>
        <p:txBody>
          <a:bodyPr/>
          <a:lstStyle/>
          <a:p>
            <a:endParaRPr lang="es-ES" smtClean="0"/>
          </a:p>
        </p:txBody>
      </p:sp>
      <p:pic>
        <p:nvPicPr>
          <p:cNvPr id="29700" name="Picture 4" descr="http://3.bp.blogspot.com/_H6rfaY63s-Q/S64iuBE2YzI/AAAAAAAAADc/CMaqW9XvvVo/s1600/20070717klphisuni_108.Ees.SCO"/>
          <p:cNvPicPr>
            <a:picLocks noChangeAspect="1" noChangeArrowheads="1"/>
          </p:cNvPicPr>
          <p:nvPr/>
        </p:nvPicPr>
        <p:blipFill>
          <a:blip r:embed="rId3"/>
          <a:srcRect/>
          <a:stretch>
            <a:fillRect/>
          </a:stretch>
        </p:blipFill>
        <p:spPr bwMode="auto">
          <a:xfrm>
            <a:off x="0" y="928671"/>
            <a:ext cx="9144000" cy="59293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9700"/>
                                        </p:tgtEl>
                                        <p:attrNameLst>
                                          <p:attrName>style.visibility</p:attrName>
                                        </p:attrNameLst>
                                      </p:cBhvr>
                                      <p:to>
                                        <p:strVal val="visible"/>
                                      </p:to>
                                    </p:set>
                                    <p:anim calcmode="lin" valueType="num">
                                      <p:cBhvr>
                                        <p:cTn id="13" dur="500" fill="hold"/>
                                        <p:tgtEl>
                                          <p:spTgt spid="29700"/>
                                        </p:tgtEl>
                                        <p:attrNameLst>
                                          <p:attrName>ppt_w</p:attrName>
                                        </p:attrNameLst>
                                      </p:cBhvr>
                                      <p:tavLst>
                                        <p:tav tm="0">
                                          <p:val>
                                            <p:fltVal val="0"/>
                                          </p:val>
                                        </p:tav>
                                        <p:tav tm="100000">
                                          <p:val>
                                            <p:strVal val="#ppt_w"/>
                                          </p:val>
                                        </p:tav>
                                      </p:tavLst>
                                    </p:anim>
                                    <p:anim calcmode="lin" valueType="num">
                                      <p:cBhvr>
                                        <p:cTn id="14" dur="500" fill="hold"/>
                                        <p:tgtEl>
                                          <p:spTgt spid="2970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squina doblada"/>
          <p:cNvSpPr/>
          <p:nvPr/>
        </p:nvSpPr>
        <p:spPr>
          <a:xfrm>
            <a:off x="285720" y="214290"/>
            <a:ext cx="8643998" cy="6429420"/>
          </a:xfrm>
          <a:prstGeom prst="foldedCorner">
            <a:avLst>
              <a:gd name="adj" fmla="val 1165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714348" y="428604"/>
            <a:ext cx="7786742" cy="5786199"/>
          </a:xfrm>
          <a:prstGeom prst="rect">
            <a:avLst/>
          </a:prstGeom>
        </p:spPr>
        <p:txBody>
          <a:bodyPr wrap="square">
            <a:spAutoFit/>
          </a:bodyPr>
          <a:lstStyle/>
          <a:p>
            <a:pPr algn="just"/>
            <a:r>
              <a:rPr lang="es-ES" sz="3200" dirty="0" smtClean="0">
                <a:latin typeface="Monotype Corsiva" pitchFamily="66" charset="0"/>
              </a:rPr>
              <a:t>"El Imperio Alemán se ha convertido en un </a:t>
            </a:r>
            <a:r>
              <a:rPr lang="es-ES" sz="3200" dirty="0" smtClean="0">
                <a:solidFill>
                  <a:srgbClr val="FF0000"/>
                </a:solidFill>
                <a:latin typeface="Monotype Corsiva" pitchFamily="66" charset="0"/>
              </a:rPr>
              <a:t>Imperio mundial. </a:t>
            </a:r>
            <a:r>
              <a:rPr lang="es-ES" sz="3200" dirty="0" smtClean="0">
                <a:latin typeface="Monotype Corsiva" pitchFamily="66" charset="0"/>
              </a:rPr>
              <a:t>Por todas partes, en las regiones más remotas del globo, viven millones de compatriotas nuestros. </a:t>
            </a:r>
            <a:r>
              <a:rPr lang="es-ES" sz="3200" dirty="0" smtClean="0">
                <a:solidFill>
                  <a:srgbClr val="FF0000"/>
                </a:solidFill>
                <a:latin typeface="Monotype Corsiva" pitchFamily="66" charset="0"/>
              </a:rPr>
              <a:t>Los productos alemanes, la ciencia alemana, el espíritu de empresa alemán atraviesan los océanos.</a:t>
            </a:r>
            <a:r>
              <a:rPr lang="es-ES" sz="3200" dirty="0" smtClean="0">
                <a:latin typeface="Monotype Corsiva" pitchFamily="66" charset="0"/>
              </a:rPr>
              <a:t> Las riquezas que Alemania transporta a través de los mares se cifran en miles de millones. A vosotros os incumbe, señores, el deber de </a:t>
            </a:r>
            <a:r>
              <a:rPr lang="es-ES" sz="3200" dirty="0" smtClean="0">
                <a:solidFill>
                  <a:srgbClr val="FF0000"/>
                </a:solidFill>
                <a:latin typeface="Monotype Corsiva" pitchFamily="66" charset="0"/>
              </a:rPr>
              <a:t>ayudarme a sujetar sólidamente esta gran Alemania a nuestra patria.</a:t>
            </a:r>
            <a:r>
              <a:rPr lang="es-ES" sz="3200" dirty="0" smtClean="0">
                <a:latin typeface="Monotype Corsiva" pitchFamily="66" charset="0"/>
              </a:rPr>
              <a:t>"</a:t>
            </a:r>
          </a:p>
          <a:p>
            <a:endParaRPr lang="es-ES" sz="3200" dirty="0" smtClean="0">
              <a:latin typeface="Monotype Corsiva" pitchFamily="66" charset="0"/>
            </a:endParaRPr>
          </a:p>
          <a:p>
            <a:pPr algn="r"/>
            <a:r>
              <a:rPr lang="es-ES" b="1" dirty="0" smtClean="0"/>
              <a:t>Discurso de Guillermo II. 1896, 25° aniversario del imperio.</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p:cTn id="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pPr eaLnBrk="1" hangingPunct="1"/>
            <a:endParaRPr lang="es-ES" smtClean="0"/>
          </a:p>
        </p:txBody>
      </p:sp>
      <p:pic>
        <p:nvPicPr>
          <p:cNvPr id="7171" name="Picture 2"/>
          <p:cNvPicPr>
            <a:picLocks noGrp="1" noChangeAspect="1" noChangeArrowheads="1"/>
          </p:cNvPicPr>
          <p:nvPr>
            <p:ph/>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ppt_w</p:attrName>
                                        </p:attrNameLst>
                                      </p:cBhvr>
                                      <p:tavLst>
                                        <p:tav tm="0">
                                          <p:val>
                                            <p:fltVal val="0"/>
                                          </p:val>
                                        </p:tav>
                                        <p:tav tm="100000">
                                          <p:val>
                                            <p:strVal val="#ppt_w"/>
                                          </p:val>
                                        </p:tav>
                                      </p:tavLst>
                                    </p:anim>
                                    <p:anim calcmode="lin" valueType="num">
                                      <p:cBhvr>
                                        <p:cTn id="8" dur="500" fill="hold"/>
                                        <p:tgtEl>
                                          <p:spTgt spid="71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428596" y="500042"/>
            <a:ext cx="8229600" cy="428628"/>
          </a:xfrm>
        </p:spPr>
        <p:txBody>
          <a:bodyPr/>
          <a:lstStyle/>
          <a:p>
            <a:pPr eaLnBrk="1" hangingPunct="1"/>
            <a:r>
              <a:rPr lang="es-ES" dirty="0" smtClean="0">
                <a:latin typeface="Algerian" pitchFamily="82" charset="0"/>
              </a:rPr>
              <a:t>FACTORES ESTRUCTURALES</a:t>
            </a:r>
            <a:r>
              <a:rPr lang="es-ES" dirty="0" smtClean="0"/>
              <a:t/>
            </a:r>
            <a:br>
              <a:rPr lang="es-ES" dirty="0" smtClean="0"/>
            </a:br>
            <a:endParaRPr lang="es-ES" dirty="0" smtClean="0"/>
          </a:p>
        </p:txBody>
      </p:sp>
      <p:sp>
        <p:nvSpPr>
          <p:cNvPr id="6147" name="2 Marcador de contenido"/>
          <p:cNvSpPr>
            <a:spLocks noGrp="1"/>
          </p:cNvSpPr>
          <p:nvPr>
            <p:ph idx="1"/>
          </p:nvPr>
        </p:nvSpPr>
        <p:spPr>
          <a:xfrm>
            <a:off x="285720" y="928670"/>
            <a:ext cx="8429684" cy="5214974"/>
          </a:xfrm>
        </p:spPr>
        <p:txBody>
          <a:bodyPr/>
          <a:lstStyle/>
          <a:p>
            <a:pPr algn="ctr" eaLnBrk="1" hangingPunct="1">
              <a:buFont typeface="Wingdings" pitchFamily="2" charset="2"/>
              <a:buChar char="v"/>
            </a:pPr>
            <a:r>
              <a:rPr lang="es-ES" b="1" dirty="0" smtClean="0">
                <a:solidFill>
                  <a:srgbClr val="FF0000"/>
                </a:solidFill>
                <a:latin typeface="Cambria" pitchFamily="18" charset="0"/>
              </a:rPr>
              <a:t>EL NACIONALISMO</a:t>
            </a:r>
          </a:p>
          <a:p>
            <a:pPr algn="ctr" eaLnBrk="1" hangingPunct="1">
              <a:buFont typeface="Wingdings" pitchFamily="2" charset="2"/>
              <a:buChar char="v"/>
            </a:pPr>
            <a:endParaRPr lang="es-ES" b="1" dirty="0" smtClean="0">
              <a:solidFill>
                <a:srgbClr val="FF0000"/>
              </a:solidFill>
              <a:latin typeface="Cambria" pitchFamily="18" charset="0"/>
            </a:endParaRPr>
          </a:p>
          <a:p>
            <a:pPr algn="just" eaLnBrk="1" hangingPunct="1">
              <a:buFont typeface="Wingdings" pitchFamily="2" charset="2"/>
              <a:buChar char="ü"/>
            </a:pPr>
            <a:r>
              <a:rPr lang="es-ES" sz="2800" dirty="0" smtClean="0">
                <a:latin typeface="Cambria" pitchFamily="18" charset="0"/>
              </a:rPr>
              <a:t>Complejo de superioridad, afanes de revancha, ambición por absorber a pueblos menores.</a:t>
            </a:r>
          </a:p>
          <a:p>
            <a:pPr algn="just" eaLnBrk="1" hangingPunct="1">
              <a:buNone/>
            </a:pPr>
            <a:endParaRPr lang="es-ES" sz="2800" dirty="0" smtClean="0">
              <a:latin typeface="Cambria" pitchFamily="18" charset="0"/>
            </a:endParaRPr>
          </a:p>
          <a:p>
            <a:pPr algn="just" eaLnBrk="1" hangingPunct="1">
              <a:buFont typeface="Wingdings" pitchFamily="2" charset="2"/>
              <a:buChar char="ü"/>
            </a:pPr>
            <a:r>
              <a:rPr lang="es-ES" sz="2800" b="1" dirty="0" smtClean="0">
                <a:solidFill>
                  <a:srgbClr val="FF0000"/>
                </a:solidFill>
                <a:latin typeface="Cambria" pitchFamily="18" charset="0"/>
              </a:rPr>
              <a:t>Darwinismo social: </a:t>
            </a:r>
            <a:r>
              <a:rPr lang="es-ES" sz="2800" dirty="0" smtClean="0">
                <a:latin typeface="Cambria" pitchFamily="18" charset="0"/>
              </a:rPr>
              <a:t>Superioridad de unos Estados sobre otros: Si un Estado no intentaba expandirse sería debilitado o destruido.</a:t>
            </a:r>
          </a:p>
          <a:p>
            <a:pPr algn="just" eaLnBrk="1" hangingPunct="1">
              <a:buNone/>
            </a:pPr>
            <a:endParaRPr lang="es-ES" sz="2800" dirty="0" smtClean="0"/>
          </a:p>
          <a:p>
            <a:pPr eaLnBrk="1" hangingPunct="1">
              <a:buFont typeface="Wingdings" pitchFamily="2" charset="2"/>
              <a:buChar char="ü"/>
            </a:pPr>
            <a:r>
              <a:rPr lang="es-ES" sz="2800" dirty="0" smtClean="0">
                <a:latin typeface="Cambria" pitchFamily="18" charset="0"/>
              </a:rPr>
              <a:t>La guerra es una necesidad patriótica y vital.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 calcmode="lin" valueType="num">
                                      <p:cBhvr>
                                        <p:cTn id="13" dur="5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614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anim calcmode="lin" valueType="num">
                                      <p:cBhvr>
                                        <p:cTn id="19" dur="500" fill="hold"/>
                                        <p:tgtEl>
                                          <p:spTgt spid="6147">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614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147">
                                            <p:txEl>
                                              <p:pRg st="6" end="6"/>
                                            </p:txEl>
                                          </p:spTgt>
                                        </p:tgtEl>
                                        <p:attrNameLst>
                                          <p:attrName>style.visibility</p:attrName>
                                        </p:attrNameLst>
                                      </p:cBhvr>
                                      <p:to>
                                        <p:strVal val="visible"/>
                                      </p:to>
                                    </p:set>
                                    <p:anim calcmode="lin" valueType="num">
                                      <p:cBhvr>
                                        <p:cTn id="25" dur="500" fill="hold"/>
                                        <p:tgtEl>
                                          <p:spTgt spid="6147">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6147">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1872</Words>
  <Application>Microsoft Office PowerPoint</Application>
  <PresentationFormat>Presentación en pantalla (4:3)</PresentationFormat>
  <Paragraphs>158</Paragraphs>
  <Slides>43</Slides>
  <Notes>0</Notes>
  <HiddenSlides>0</HiddenSlides>
  <MMClips>0</MMClips>
  <ScaleCrop>false</ScaleCrop>
  <HeadingPairs>
    <vt:vector size="4" baseType="variant">
      <vt:variant>
        <vt:lpstr>Tema</vt:lpstr>
      </vt:variant>
      <vt:variant>
        <vt:i4>1</vt:i4>
      </vt:variant>
      <vt:variant>
        <vt:lpstr>Títulos de diapositiva</vt:lpstr>
      </vt:variant>
      <vt:variant>
        <vt:i4>43</vt:i4>
      </vt:variant>
    </vt:vector>
  </HeadingPairs>
  <TitlesOfParts>
    <vt:vector size="44" baseType="lpstr">
      <vt:lpstr>Tema de Office</vt:lpstr>
      <vt:lpstr>LA  GRAN GUERRA  (1914-1919)</vt:lpstr>
      <vt:lpstr>FACTORES ESTRUCTURALES</vt:lpstr>
      <vt:lpstr>Presentación de PowerPoint</vt:lpstr>
      <vt:lpstr>Presentación de PowerPoint</vt:lpstr>
      <vt:lpstr>Presentación de PowerPoint</vt:lpstr>
      <vt:lpstr>PAZ ARMADA: SISTEMA DE ALIANZAS</vt:lpstr>
      <vt:lpstr>Presentación de PowerPoint</vt:lpstr>
      <vt:lpstr>Presentación de PowerPoint</vt:lpstr>
      <vt:lpstr>FACTORES ESTRUCTURALES </vt:lpstr>
      <vt:lpstr>Presentación de PowerPoint</vt:lpstr>
      <vt:lpstr>EL NACIONALISMO Y LA CUESTIÓN BALCÁNICA</vt:lpstr>
      <vt:lpstr>FACTORES ESTRUCTURALES </vt:lpstr>
      <vt:lpstr>Presentación de PowerPoint</vt:lpstr>
      <vt:lpstr>EL NACIONALISMO Y LA CUESTIÓN BALCÁNICA </vt:lpstr>
      <vt:lpstr>LOS BALCANES: ZONA DE TENSIÓN (1908)</vt:lpstr>
      <vt:lpstr>FACTOR COYUNTURAL</vt:lpstr>
      <vt:lpstr>Presentación de PowerPoint</vt:lpstr>
      <vt:lpstr>Presentación de PowerPoint</vt:lpstr>
      <vt:lpstr>Presentación de PowerPoint</vt:lpstr>
      <vt:lpstr>CAUSAS Y PRETEXTOS DE LA GUERRA</vt:lpstr>
      <vt:lpstr>DESARROLLO DE LA GUERRA</vt:lpstr>
      <vt:lpstr>Presentación de PowerPoint</vt:lpstr>
      <vt:lpstr>DESARROLLO DE LA GUERRA</vt:lpstr>
      <vt:lpstr>Presentación de PowerPoint</vt:lpstr>
      <vt:lpstr>Presentación de PowerPoint</vt:lpstr>
      <vt:lpstr>Presentación de PowerPoint</vt:lpstr>
      <vt:lpstr>Presentación de PowerPoint</vt:lpstr>
      <vt:lpstr>DESARROLLO DE LA GUERRA</vt:lpstr>
      <vt:lpstr>Presentación de PowerPoint</vt:lpstr>
      <vt:lpstr>Presentación de PowerPoint</vt:lpstr>
      <vt:lpstr>Presentación de PowerPoint</vt:lpstr>
      <vt:lpstr>DESARROLLO DE LA GUERRA </vt:lpstr>
      <vt:lpstr>DESARROLLO DE LA GUERRA </vt:lpstr>
      <vt:lpstr>Presentación de PowerPoint</vt:lpstr>
      <vt:lpstr>Presentación de PowerPoint</vt:lpstr>
      <vt:lpstr>Presentación de PowerPoint</vt:lpstr>
      <vt:lpstr>ALEMANIA EN 1919</vt:lpstr>
      <vt:lpstr>Presentación de PowerPoint</vt:lpstr>
      <vt:lpstr>Presentación de PowerPoint</vt:lpstr>
      <vt:lpstr>Presentación de PowerPoint</vt:lpstr>
      <vt:lpstr>CONSECUENCIAS </vt:lpstr>
      <vt:lpstr>CONSECUENCIAS </vt:lpstr>
      <vt:lpstr>CONSECUENCIAS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PRIMERA GUERRA MUNDIAL O GRAN GUERRA  (1914-1919)</dc:title>
  <dc:creator>Jeanet</dc:creator>
  <cp:lastModifiedBy>SALA12SEC</cp:lastModifiedBy>
  <cp:revision>53</cp:revision>
  <dcterms:created xsi:type="dcterms:W3CDTF">2010-04-08T09:57:20Z</dcterms:created>
  <dcterms:modified xsi:type="dcterms:W3CDTF">2012-04-09T15:12:59Z</dcterms:modified>
</cp:coreProperties>
</file>