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85" r:id="rId3"/>
    <p:sldId id="286" r:id="rId4"/>
    <p:sldId id="288" r:id="rId5"/>
    <p:sldId id="289" r:id="rId6"/>
    <p:sldId id="256" r:id="rId7"/>
    <p:sldId id="257" r:id="rId8"/>
    <p:sldId id="258" r:id="rId9"/>
    <p:sldId id="259" r:id="rId10"/>
    <p:sldId id="260" r:id="rId11"/>
    <p:sldId id="261" r:id="rId12"/>
    <p:sldId id="263" r:id="rId13"/>
    <p:sldId id="262" r:id="rId14"/>
    <p:sldId id="272" r:id="rId15"/>
    <p:sldId id="273" r:id="rId16"/>
    <p:sldId id="271" r:id="rId17"/>
    <p:sldId id="264" r:id="rId18"/>
    <p:sldId id="265" r:id="rId19"/>
    <p:sldId id="275" r:id="rId20"/>
    <p:sldId id="276" r:id="rId21"/>
    <p:sldId id="274" r:id="rId22"/>
    <p:sldId id="266" r:id="rId23"/>
    <p:sldId id="267" r:id="rId24"/>
    <p:sldId id="268" r:id="rId25"/>
    <p:sldId id="269" r:id="rId26"/>
    <p:sldId id="270" r:id="rId27"/>
    <p:sldId id="277" r:id="rId28"/>
    <p:sldId id="278" r:id="rId29"/>
    <p:sldId id="283" r:id="rId30"/>
    <p:sldId id="279" r:id="rId31"/>
    <p:sldId id="280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35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C5D5-C141-48D4-AB5F-0D4B639DA515}" type="datetimeFigureOut">
              <a:rPr lang="es-ES"/>
              <a:pPr>
                <a:defRPr/>
              </a:pPr>
              <a:t>05/03/2012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B561-84BF-4903-836B-B3B6678777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B8A5-D957-4099-A75A-87A7E0C4E9EE}" type="datetimeFigureOut">
              <a:rPr lang="es-ES"/>
              <a:pPr>
                <a:defRPr/>
              </a:pPr>
              <a:t>05/03/2012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BBC59-8025-46B3-98BF-6E6F6D01FF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D98C-293B-433D-B19F-59DB9DDB4AC3}" type="datetimeFigureOut">
              <a:rPr lang="es-ES"/>
              <a:pPr>
                <a:defRPr/>
              </a:pPr>
              <a:t>05/03/2012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5A585-8FDD-4ACC-9FCF-B0C326D338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2E64-065A-4769-9F69-65172A34724C}" type="datetimeFigureOut">
              <a:rPr lang="es-ES"/>
              <a:pPr>
                <a:defRPr/>
              </a:pPr>
              <a:t>05/03/2012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C6A3-2197-4774-BA71-09856B822F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8E5C-4C46-47FC-934E-9D6DF86ACC0C}" type="datetimeFigureOut">
              <a:rPr lang="es-ES"/>
              <a:pPr>
                <a:defRPr/>
              </a:pPr>
              <a:t>05/03/2012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0F9F1-C4F7-4F69-A007-8D961A57B1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E4D8-B0BB-447B-A83F-9A12208E4511}" type="datetimeFigureOut">
              <a:rPr lang="es-ES"/>
              <a:pPr>
                <a:defRPr/>
              </a:pPr>
              <a:t>05/03/2012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374C4-68E1-4854-A206-9E1944592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6F7C-65A7-4701-9773-BFBCC0862A31}" type="datetimeFigureOut">
              <a:rPr lang="es-ES"/>
              <a:pPr>
                <a:defRPr/>
              </a:pPr>
              <a:t>05/03/2012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46B66-3DD5-4084-B51B-2DF4A18D31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C4C17-78D6-4A2D-9866-55E6FC6DCB55}" type="datetimeFigureOut">
              <a:rPr lang="es-ES"/>
              <a:pPr>
                <a:defRPr/>
              </a:pPr>
              <a:t>05/03/2012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0DB4E-5301-4D51-A25C-951D9C52B3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4900D-AC2C-4DA7-8840-010116427A52}" type="datetimeFigureOut">
              <a:rPr lang="es-ES"/>
              <a:pPr>
                <a:defRPr/>
              </a:pPr>
              <a:t>05/03/2012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2B121-8B11-4A17-8E5A-FF5D371CE2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7B8C-790A-41EA-8E46-6399FF65E2D1}" type="datetimeFigureOut">
              <a:rPr lang="es-ES"/>
              <a:pPr>
                <a:defRPr/>
              </a:pPr>
              <a:t>05/03/2012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CB29-F1EB-4F15-967F-625DAFFC77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D37CC-B08B-4906-95F8-135EB3AFBA50}" type="datetimeFigureOut">
              <a:rPr lang="es-ES"/>
              <a:pPr>
                <a:defRPr/>
              </a:pPr>
              <a:t>05/03/2012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8E989-A209-4445-81AD-ED5E2CCC79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81C514-28B4-4961-B73B-3837CA5D0588}" type="datetimeFigureOut">
              <a:rPr lang="es-ES"/>
              <a:pPr>
                <a:defRPr/>
              </a:pPr>
              <a:t>05/03/2012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21BF3C-919D-4DF5-B3DB-65A0A7BDF2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0/02/Pardo_y_Barred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Marcador de contenido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260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s-ES" sz="6000" dirty="0" smtClean="0">
                <a:solidFill>
                  <a:srgbClr val="FFFF00"/>
                </a:solidFill>
              </a:rPr>
              <a:t>RECORDEMOS LAS CARACTERÍSTICAS DEL </a:t>
            </a:r>
            <a:r>
              <a:rPr lang="es-ES" sz="6000" dirty="0" smtClean="0">
                <a:solidFill>
                  <a:srgbClr val="FFFF00"/>
                </a:solidFill>
              </a:rPr>
              <a:t>PERÚ  </a:t>
            </a:r>
            <a:r>
              <a:rPr lang="es-ES" sz="6000" dirty="0" smtClean="0">
                <a:solidFill>
                  <a:srgbClr val="FFFF00"/>
                </a:solidFill>
              </a:rPr>
              <a:t>A FINES DEL SIGLO  X </a:t>
            </a:r>
            <a:r>
              <a:rPr lang="es-ES" sz="6000" dirty="0" smtClean="0">
                <a:solidFill>
                  <a:srgbClr val="FFFF00"/>
                </a:solidFill>
              </a:rPr>
              <a:t>I </a:t>
            </a:r>
            <a:r>
              <a:rPr lang="es-ES" sz="6000" dirty="0" smtClean="0">
                <a:solidFill>
                  <a:srgbClr val="FFFF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rgbClr val="FF0000"/>
                </a:solidFill>
                <a:latin typeface="Bernard MT Condensed" pitchFamily="18" charset="0"/>
              </a:rPr>
              <a:t>LA REPÚBLICA ARISTOCRÁTICA (1899-1919)</a:t>
            </a:r>
            <a:endParaRPr lang="es-ES" dirty="0" smtClean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313" y="1857375"/>
            <a:ext cx="4357687" cy="4643438"/>
          </a:xfrm>
        </p:spPr>
        <p:txBody>
          <a:bodyPr rtlCol="0">
            <a:normAutofit fontScale="92500"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Grupo dominante: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Grupo reducido de familias (terratenientes, mineros, grandes comerciantes, banqueros, militares, intelectuales).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Agrupados en torno al </a:t>
            </a: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Partido Civil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Monopolizan el poder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político marginando a los sectores populares.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ES" dirty="0" smtClean="0"/>
          </a:p>
        </p:txBody>
      </p:sp>
      <p:sp>
        <p:nvSpPr>
          <p:cNvPr id="11268" name="3 Rectángulo"/>
          <p:cNvSpPr>
            <a:spLocks noChangeArrowheads="1"/>
          </p:cNvSpPr>
          <p:nvPr/>
        </p:nvSpPr>
        <p:spPr bwMode="auto">
          <a:xfrm>
            <a:off x="1571625" y="1071563"/>
            <a:ext cx="617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s-ES" sz="3200" b="1">
                <a:latin typeface="Berlin Sans FB Demi" pitchFamily="34" charset="0"/>
              </a:rPr>
              <a:t>CARACTERÍSTICAS POLÍTICAS</a:t>
            </a:r>
          </a:p>
        </p:txBody>
      </p:sp>
      <p:pic>
        <p:nvPicPr>
          <p:cNvPr id="11269" name="Picture 2" descr="http://www.mariorommelarce.com/portal/wp-content/uploads/2010/01/santiago_mostajo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857375"/>
            <a:ext cx="40671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88" y="0"/>
            <a:ext cx="8429625" cy="796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0000"/>
                </a:solidFill>
                <a:latin typeface="Bernard MT Condensed" pitchFamily="18" charset="0"/>
              </a:rPr>
              <a:t>LA REPÚBLICA ARISTOCRÁTICA (1899-1919)</a:t>
            </a:r>
            <a:endParaRPr lang="es-ES" b="1" dirty="0" smtClean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5043488"/>
          </a:xfrm>
        </p:spPr>
        <p:txBody>
          <a:bodyPr rtlCol="0">
            <a:normAutofit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Arial" pitchFamily="34" charset="0"/>
                <a:cs typeface="Arial" pitchFamily="34" charset="0"/>
              </a:rPr>
              <a:t>Estabilidad política.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Arial" pitchFamily="34" charset="0"/>
                <a:cs typeface="Arial" pitchFamily="34" charset="0"/>
              </a:rPr>
              <a:t>Carecen de un proyecto nacional.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Arial" pitchFamily="34" charset="0"/>
                <a:cs typeface="Arial" pitchFamily="34" charset="0"/>
              </a:rPr>
              <a:t>Débil desarrollo del aparato administrativo: </a:t>
            </a:r>
            <a:r>
              <a:rPr lang="es-E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Poca presencia del Estado en las provincias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fue un estado nacional.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Arial" pitchFamily="34" charset="0"/>
                <a:cs typeface="Arial" pitchFamily="34" charset="0"/>
              </a:rPr>
              <a:t>Presencia del </a:t>
            </a:r>
            <a:r>
              <a:rPr lang="es-E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gamonalismo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</p:txBody>
      </p:sp>
      <p:sp>
        <p:nvSpPr>
          <p:cNvPr id="12292" name="3 Rectángulo"/>
          <p:cNvSpPr>
            <a:spLocks noChangeArrowheads="1"/>
          </p:cNvSpPr>
          <p:nvPr/>
        </p:nvSpPr>
        <p:spPr bwMode="auto">
          <a:xfrm>
            <a:off x="1785938" y="857250"/>
            <a:ext cx="549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s-ES" sz="2800" b="1">
                <a:latin typeface="Berlin Sans FB Demi" pitchFamily="34" charset="0"/>
              </a:rPr>
              <a:t>CARACTERÍSTICAS POLÍTICAS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15375" cy="796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rgbClr val="FF0000"/>
                </a:solidFill>
                <a:latin typeface="Bernard MT Condensed" pitchFamily="18" charset="0"/>
              </a:rPr>
              <a:t>LA REPÚBLICA ARISTOCRÁTICA (1899-1919)</a:t>
            </a:r>
            <a:endParaRPr lang="es-ES" dirty="0" smtClean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85725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latin typeface="Berlin Sans FB Demi" pitchFamily="34" charset="0"/>
              </a:rPr>
              <a:t>LEGUÍA (1909-1912): NEGOCIAR LA PAZ CONCEDIENDO TERRITORIOS</a:t>
            </a:r>
          </a:p>
        </p:txBody>
      </p:sp>
      <p:pic>
        <p:nvPicPr>
          <p:cNvPr id="9220" name="Picture 2" descr="http://2.bp.blogspot.com/_gVIqdOKBXPE/SnIReXL4sgI/AAAAAAAAABQ/rEkyUPevXuI/s320/Per%C3%BA+Tratados+Internaciona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1928813"/>
            <a:ext cx="4286250" cy="4643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4" descr="http://2.bp.blogspot.com/_3VzUEunqqnY/TUJYhGHTahI/AAAAAAAAHxA/XLqjQFnSk7s/s400/Augusto+B.+Leguia+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928813"/>
            <a:ext cx="3286125" cy="4643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6 Conector recto de flecha"/>
          <p:cNvCxnSpPr/>
          <p:nvPr/>
        </p:nvCxnSpPr>
        <p:spPr>
          <a:xfrm>
            <a:off x="7000875" y="3929063"/>
            <a:ext cx="1643063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7072313" y="4500563"/>
            <a:ext cx="1571625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Estrella de 4 puntas"/>
          <p:cNvSpPr/>
          <p:nvPr/>
        </p:nvSpPr>
        <p:spPr>
          <a:xfrm>
            <a:off x="8643938" y="3571876"/>
            <a:ext cx="500062" cy="428628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Estrella de 4 puntas"/>
          <p:cNvSpPr/>
          <p:nvPr/>
        </p:nvSpPr>
        <p:spPr>
          <a:xfrm>
            <a:off x="8643939" y="4214818"/>
            <a:ext cx="500061" cy="500058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88" y="0"/>
            <a:ext cx="850106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rgbClr val="FF0000"/>
                </a:solidFill>
                <a:latin typeface="Bernard MT Condensed" pitchFamily="18" charset="0"/>
              </a:rPr>
              <a:t>LA REPÚBLICA ARISTOCRÁTICA (1899-1919)</a:t>
            </a:r>
            <a:endParaRPr lang="es-ES" dirty="0" smtClean="0">
              <a:solidFill>
                <a:srgbClr val="FF0000"/>
              </a:solidFill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10001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" sz="2800" dirty="0" smtClean="0">
                <a:latin typeface="Berlin Sans FB Demi" pitchFamily="34" charset="0"/>
              </a:rPr>
              <a:t>PRIMERA CRISIS DE LA REPÚBLICA ARISTOCRÁTICA:  GOBIERNO POPULISTA DE BILLINGHURST (1912-1914)</a:t>
            </a:r>
          </a:p>
        </p:txBody>
      </p:sp>
      <p:pic>
        <p:nvPicPr>
          <p:cNvPr id="8196" name="Picture 2" descr="http://4.bp.blogspot.com/_T5pTZ4Y21do/THHg6fsvAwI/AAAAAAAAAE0/EyXdozU1iQY/s1600/Imagen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1928813"/>
            <a:ext cx="5857875" cy="4643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4" descr="http://www.kalipedia.com/kalipediamedia/historia/media/200806/11/hisperu/20080611klphishpe_8_Ies_S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928813"/>
            <a:ext cx="2714625" cy="4643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654050"/>
          </a:xfrm>
        </p:spPr>
        <p:txBody>
          <a:bodyPr/>
          <a:lstStyle/>
          <a:p>
            <a:pPr eaLnBrk="1" hangingPunct="1"/>
            <a:r>
              <a:rPr lang="es-ES" sz="4000" smtClean="0">
                <a:solidFill>
                  <a:srgbClr val="FF0000"/>
                </a:solidFill>
                <a:latin typeface="Bernard MT Condensed" pitchFamily="18" charset="0"/>
              </a:rPr>
              <a:t>LA REPÚBLICA ARISTOCRÁTICA (1899-1919)</a:t>
            </a:r>
            <a:endParaRPr lang="es-ES" sz="4000" smtClean="0"/>
          </a:p>
        </p:txBody>
      </p:sp>
      <p:sp>
        <p:nvSpPr>
          <p:cNvPr id="15363" name="5 Rectángulo"/>
          <p:cNvSpPr>
            <a:spLocks noChangeArrowheads="1"/>
          </p:cNvSpPr>
          <p:nvPr/>
        </p:nvSpPr>
        <p:spPr bwMode="auto">
          <a:xfrm>
            <a:off x="500063" y="1000125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Berlin Sans FB Demi" pitchFamily="34" charset="0"/>
              </a:rPr>
              <a:t>OSCAR R. BENAVIDES (1914-1915): REDUCCIÓN DE LAS EXPORTACIONES E IMPORTACIONES.</a:t>
            </a:r>
          </a:p>
        </p:txBody>
      </p:sp>
      <p:pic>
        <p:nvPicPr>
          <p:cNvPr id="21506" name="Picture 2" descr="http://4.bp.blogspot.com/_SRFOAsyhYZc/SowDbVNcawI/AAAAAAAAAY8/gYBpCHNU4aA/s400/benavi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3643338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6" descr="http://www.claseshistoria.com/1guerramundial/imagenes/guillermo2mun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3116"/>
            <a:ext cx="4357718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/>
          <a:lstStyle/>
          <a:p>
            <a:pPr eaLnBrk="1" hangingPunct="1"/>
            <a:r>
              <a:rPr lang="es-ES" smtClean="0">
                <a:solidFill>
                  <a:srgbClr val="FF0000"/>
                </a:solidFill>
                <a:latin typeface="Bernard MT Condensed" pitchFamily="18" charset="0"/>
              </a:rPr>
              <a:t>LA REPÚBLICA ARISTOCRÁTICA (1899-1919)</a:t>
            </a:r>
            <a:endParaRPr lang="es-ES" smtClean="0"/>
          </a:p>
        </p:txBody>
      </p:sp>
      <p:sp>
        <p:nvSpPr>
          <p:cNvPr id="16387" name="3 Rectángulo"/>
          <p:cNvSpPr>
            <a:spLocks noChangeArrowheads="1"/>
          </p:cNvSpPr>
          <p:nvPr/>
        </p:nvSpPr>
        <p:spPr bwMode="auto">
          <a:xfrm>
            <a:off x="500063" y="1214438"/>
            <a:ext cx="80724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dirty="0">
                <a:latin typeface="Berlin Sans FB Demi" pitchFamily="34" charset="0"/>
              </a:rPr>
              <a:t>JOSÉ PARDO Y BARREDA (1915-1919): BONANZA ECONÓMICA Y PROBLEMAS SOCIALES.</a:t>
            </a:r>
          </a:p>
        </p:txBody>
      </p:sp>
      <p:pic>
        <p:nvPicPr>
          <p:cNvPr id="41986" name="Picture 2" descr="Archivo:Pardo y Barred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14554"/>
            <a:ext cx="3257548" cy="4276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214554"/>
            <a:ext cx="4500594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214313" y="1785938"/>
            <a:ext cx="8715375" cy="4786312"/>
          </a:xfrm>
          <a:prstGeom prst="horizontalScroll">
            <a:avLst>
              <a:gd name="adj" fmla="val 681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411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pPr eaLnBrk="1" hangingPunct="1"/>
            <a:r>
              <a:rPr lang="es-ES" sz="4000" b="1" smtClean="0">
                <a:solidFill>
                  <a:srgbClr val="FF0000"/>
                </a:solidFill>
                <a:latin typeface="Bernard MT Condensed" pitchFamily="18" charset="0"/>
              </a:rPr>
              <a:t>LA REPÚBLICA ARISTOCRÁTICA (1899-1919)</a:t>
            </a:r>
            <a:endParaRPr lang="es-ES" sz="4000" smtClean="0"/>
          </a:p>
        </p:txBody>
      </p:sp>
      <p:sp>
        <p:nvSpPr>
          <p:cNvPr id="17412" name="2 Marcador de contenido"/>
          <p:cNvSpPr>
            <a:spLocks noGrp="1"/>
          </p:cNvSpPr>
          <p:nvPr>
            <p:ph idx="1"/>
          </p:nvPr>
        </p:nvSpPr>
        <p:spPr>
          <a:xfrm>
            <a:off x="457200" y="2500313"/>
            <a:ext cx="8229600" cy="362585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s-ES" dirty="0" smtClean="0"/>
              <a:t>   </a:t>
            </a:r>
            <a:r>
              <a:rPr lang="es-ES" sz="3600" dirty="0" smtClean="0">
                <a:latin typeface="Monotype Corsiva" pitchFamily="66" charset="0"/>
              </a:rPr>
              <a:t>Fue un periodo de gran </a:t>
            </a:r>
            <a:r>
              <a:rPr lang="es-ES" sz="3600" dirty="0" smtClean="0">
                <a:solidFill>
                  <a:srgbClr val="FF0000"/>
                </a:solidFill>
                <a:latin typeface="Monotype Corsiva" pitchFamily="66" charset="0"/>
              </a:rPr>
              <a:t>formalismo legal</a:t>
            </a:r>
            <a:r>
              <a:rPr lang="es-ES" sz="3600" dirty="0" smtClean="0">
                <a:latin typeface="Monotype Corsiva" pitchFamily="66" charset="0"/>
              </a:rPr>
              <a:t>, con mera apariencia democrática, es decir se cumplía la ley y los procedimientos, pero las decisiones políticas </a:t>
            </a:r>
            <a:r>
              <a:rPr lang="es-ES" sz="3600" dirty="0" smtClean="0">
                <a:solidFill>
                  <a:srgbClr val="FF0000"/>
                </a:solidFill>
                <a:latin typeface="Monotype Corsiva" pitchFamily="66" charset="0"/>
              </a:rPr>
              <a:t>no se orientaban a lograr una efectiva igualdad </a:t>
            </a:r>
            <a:r>
              <a:rPr lang="es-ES" sz="3600" dirty="0" smtClean="0">
                <a:latin typeface="Monotype Corsiva" pitchFamily="66" charset="0"/>
              </a:rPr>
              <a:t>en el acceso a las oportunidades para toda la sociedad.</a:t>
            </a:r>
          </a:p>
        </p:txBody>
      </p:sp>
      <p:sp>
        <p:nvSpPr>
          <p:cNvPr id="17413" name="3 Rectángulo"/>
          <p:cNvSpPr>
            <a:spLocks noChangeArrowheads="1"/>
          </p:cNvSpPr>
          <p:nvPr/>
        </p:nvSpPr>
        <p:spPr bwMode="auto">
          <a:xfrm>
            <a:off x="357188" y="1071563"/>
            <a:ext cx="8501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>
              <a:buFont typeface="Wingdings" pitchFamily="2" charset="2"/>
              <a:buChar char="v"/>
            </a:pPr>
            <a:r>
              <a:rPr lang="es-ES" sz="3200" b="1">
                <a:latin typeface="Berlin Sans FB Demi" pitchFamily="34" charset="0"/>
              </a:rPr>
              <a:t>CARACTERÍSTICAS POLÍTICAS </a:t>
            </a:r>
            <a:r>
              <a:rPr lang="es-ES" sz="3200" b="1">
                <a:solidFill>
                  <a:srgbClr val="FF0000"/>
                </a:solidFill>
                <a:latin typeface="Berlin Sans FB Demi" pitchFamily="34" charset="0"/>
              </a:rPr>
              <a:t>(SÍNTESIS)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squina doblada"/>
          <p:cNvSpPr/>
          <p:nvPr/>
        </p:nvSpPr>
        <p:spPr>
          <a:xfrm>
            <a:off x="214313" y="1500188"/>
            <a:ext cx="4714875" cy="5143500"/>
          </a:xfrm>
          <a:prstGeom prst="foldedCorner">
            <a:avLst>
              <a:gd name="adj" fmla="val 1181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435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612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rgbClr val="FF0000"/>
                </a:solidFill>
                <a:latin typeface="Bernard MT Condensed" pitchFamily="18" charset="0"/>
              </a:rPr>
              <a:t>LA REPÚBLICA ARISTOCRÁTICA (1899-1919)</a:t>
            </a:r>
            <a:endParaRPr lang="es-ES" b="1" smtClean="0"/>
          </a:p>
        </p:txBody>
      </p:sp>
      <p:sp>
        <p:nvSpPr>
          <p:cNvPr id="18436" name="2 Marcador de contenido"/>
          <p:cNvSpPr>
            <a:spLocks noGrp="1"/>
          </p:cNvSpPr>
          <p:nvPr>
            <p:ph idx="1"/>
          </p:nvPr>
        </p:nvSpPr>
        <p:spPr>
          <a:xfrm>
            <a:off x="0" y="1643063"/>
            <a:ext cx="4786313" cy="4525962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s-ES" sz="2400" dirty="0" smtClean="0"/>
              <a:t>     </a:t>
            </a:r>
            <a:r>
              <a:rPr lang="es-ES" sz="2800" dirty="0" smtClean="0">
                <a:latin typeface="Monotype Corsiva" pitchFamily="66" charset="0"/>
              </a:rPr>
              <a:t>Periodo en el cual el país estuvo controlado por un conjunto de familias cuyo </a:t>
            </a:r>
            <a:r>
              <a:rPr lang="es-ES" sz="2800" b="1" dirty="0" smtClean="0">
                <a:solidFill>
                  <a:srgbClr val="FF0000"/>
                </a:solidFill>
                <a:latin typeface="Monotype Corsiva" pitchFamily="66" charset="0"/>
              </a:rPr>
              <a:t>poder</a:t>
            </a:r>
            <a:r>
              <a:rPr lang="es-ES" sz="2800" dirty="0" smtClean="0">
                <a:latin typeface="Monotype Corsiva" pitchFamily="66" charset="0"/>
              </a:rPr>
              <a:t> se sustentó en la gran </a:t>
            </a:r>
            <a:r>
              <a:rPr lang="es-ES" sz="2800" b="1" dirty="0" smtClean="0">
                <a:solidFill>
                  <a:srgbClr val="FF0000"/>
                </a:solidFill>
                <a:latin typeface="Monotype Corsiva" pitchFamily="66" charset="0"/>
              </a:rPr>
              <a:t>propiedad agrícola </a:t>
            </a:r>
            <a:r>
              <a:rPr lang="es-ES" sz="2800" dirty="0" smtClean="0">
                <a:latin typeface="Monotype Corsiva" pitchFamily="66" charset="0"/>
              </a:rPr>
              <a:t>(grandes hacendados), la posesión de las </a:t>
            </a:r>
            <a:r>
              <a:rPr lang="es-ES" sz="2800" b="1" dirty="0" smtClean="0">
                <a:solidFill>
                  <a:srgbClr val="FF0000"/>
                </a:solidFill>
                <a:latin typeface="Monotype Corsiva" pitchFamily="66" charset="0"/>
              </a:rPr>
              <a:t>minas</a:t>
            </a:r>
            <a:r>
              <a:rPr lang="es-ES" sz="2800" dirty="0" smtClean="0">
                <a:latin typeface="Monotype Corsiva" pitchFamily="66" charset="0"/>
              </a:rPr>
              <a:t>, el </a:t>
            </a:r>
            <a:r>
              <a:rPr lang="es-ES" sz="2800" b="1" dirty="0" smtClean="0">
                <a:solidFill>
                  <a:srgbClr val="FF0000"/>
                </a:solidFill>
                <a:latin typeface="Monotype Corsiva" pitchFamily="66" charset="0"/>
              </a:rPr>
              <a:t>comercio</a:t>
            </a:r>
            <a:r>
              <a:rPr lang="es-ES" sz="2800" dirty="0" smtClean="0">
                <a:latin typeface="Monotype Corsiva" pitchFamily="66" charset="0"/>
              </a:rPr>
              <a:t> de alto nivel, la </a:t>
            </a:r>
            <a:r>
              <a:rPr lang="es-ES" sz="2800" b="1" dirty="0" smtClean="0">
                <a:solidFill>
                  <a:srgbClr val="FF0000"/>
                </a:solidFill>
                <a:latin typeface="Monotype Corsiva" pitchFamily="66" charset="0"/>
              </a:rPr>
              <a:t>banca</a:t>
            </a:r>
            <a:r>
              <a:rPr lang="es-ES" sz="2800" dirty="0" smtClean="0">
                <a:latin typeface="Monotype Corsiva" pitchFamily="66" charset="0"/>
              </a:rPr>
              <a:t>, el acceso a las </a:t>
            </a:r>
            <a:r>
              <a:rPr lang="es-ES" sz="2800" b="1" dirty="0" smtClean="0">
                <a:solidFill>
                  <a:srgbClr val="FF0000"/>
                </a:solidFill>
                <a:latin typeface="Monotype Corsiva" pitchFamily="66" charset="0"/>
              </a:rPr>
              <a:t>universidades</a:t>
            </a:r>
            <a:r>
              <a:rPr lang="es-ES" sz="2800" dirty="0" smtClean="0">
                <a:latin typeface="Monotype Corsiva" pitchFamily="66" charset="0"/>
              </a:rPr>
              <a:t> y, en general, en el manejo de los </a:t>
            </a:r>
            <a:r>
              <a:rPr lang="es-ES" sz="2800" b="1" dirty="0" smtClean="0">
                <a:solidFill>
                  <a:srgbClr val="FF0000"/>
                </a:solidFill>
                <a:latin typeface="Monotype Corsiva" pitchFamily="66" charset="0"/>
              </a:rPr>
              <a:t>mecanismos políticos </a:t>
            </a:r>
            <a:r>
              <a:rPr lang="es-ES" sz="2800" dirty="0" smtClean="0">
                <a:latin typeface="Monotype Corsiva" pitchFamily="66" charset="0"/>
              </a:rPr>
              <a:t>(ministerios, Congreso, Poder Judicial, alcaldías).</a:t>
            </a:r>
          </a:p>
        </p:txBody>
      </p:sp>
      <p:sp>
        <p:nvSpPr>
          <p:cNvPr id="18437" name="3 Rectángulo"/>
          <p:cNvSpPr>
            <a:spLocks noChangeArrowheads="1"/>
          </p:cNvSpPr>
          <p:nvPr/>
        </p:nvSpPr>
        <p:spPr bwMode="auto">
          <a:xfrm>
            <a:off x="1500188" y="928688"/>
            <a:ext cx="611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s-ES" sz="2800" b="1">
                <a:latin typeface="Berlin Sans FB Demi" pitchFamily="34" charset="0"/>
              </a:rPr>
              <a:t>CARACTERÍSTICAS  ECONÓMICAS</a:t>
            </a:r>
          </a:p>
        </p:txBody>
      </p:sp>
      <p:pic>
        <p:nvPicPr>
          <p:cNvPr id="13320" name="Picture 8" descr="http://www.chiquitoy.net/userfiles/image/LARC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00174"/>
            <a:ext cx="3686140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9" name="6 CuadroTexto"/>
          <p:cNvSpPr txBox="1">
            <a:spLocks noChangeArrowheads="1"/>
          </p:cNvSpPr>
          <p:nvPr/>
        </p:nvSpPr>
        <p:spPr bwMode="auto">
          <a:xfrm>
            <a:off x="5357813" y="6072188"/>
            <a:ext cx="3000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 b="1">
                <a:solidFill>
                  <a:srgbClr val="FFFF00"/>
                </a:solidFill>
              </a:rPr>
              <a:t>FAMILIA LARCO</a:t>
            </a:r>
            <a:endParaRPr lang="es-ES" sz="2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612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rgbClr val="FF0000"/>
                </a:solidFill>
                <a:latin typeface="Bernard MT Condensed" pitchFamily="18" charset="0"/>
              </a:rPr>
              <a:t>LA REPÚBLICA ARISTOCRÁTICA (1899-1919)</a:t>
            </a:r>
            <a:endParaRPr lang="es-ES" smtClean="0"/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142875" y="1600200"/>
            <a:ext cx="4429125" cy="4829175"/>
          </a:xfrm>
        </p:spPr>
        <p:txBody>
          <a:bodyPr/>
          <a:lstStyle/>
          <a:p>
            <a:pPr marL="514350" indent="-514350" algn="ctr" eaLnBrk="1" hangingPunct="1">
              <a:buFont typeface="Arial" charset="0"/>
              <a:buAutoNum type="arabicPeriod"/>
            </a:pPr>
            <a:r>
              <a:rPr lang="es-ES" sz="2800" b="1" dirty="0" smtClean="0">
                <a:solidFill>
                  <a:srgbClr val="FF0000"/>
                </a:solidFill>
              </a:rPr>
              <a:t>AUGE DEL MODELO AGROEXPORTADOR: (COSTA NORTE)</a:t>
            </a:r>
          </a:p>
          <a:p>
            <a:pPr marL="514350" indent="-514350" algn="just" eaLnBrk="1" hangingPunct="1">
              <a:buFont typeface="Wingdings" pitchFamily="2" charset="2"/>
              <a:buChar char="ü"/>
            </a:pPr>
            <a:r>
              <a:rPr lang="es-ES" sz="2400" dirty="0" smtClean="0"/>
              <a:t>Principales cultivos: Azúcar y algodón.</a:t>
            </a:r>
          </a:p>
          <a:p>
            <a:pPr marL="514350" indent="-514350" algn="just" eaLnBrk="1" hangingPunct="1">
              <a:buFont typeface="Wingdings" pitchFamily="2" charset="2"/>
              <a:buChar char="ü"/>
            </a:pPr>
            <a:r>
              <a:rPr lang="es-ES" sz="2400" dirty="0" smtClean="0"/>
              <a:t>Inserción al sistema capitalista en condición de </a:t>
            </a:r>
            <a:r>
              <a:rPr lang="es-ES" sz="2400" b="1" dirty="0" smtClean="0">
                <a:solidFill>
                  <a:srgbClr val="FF0000"/>
                </a:solidFill>
              </a:rPr>
              <a:t>dependencia</a:t>
            </a:r>
            <a:r>
              <a:rPr lang="es-ES" sz="2400" dirty="0" smtClean="0"/>
              <a:t>. </a:t>
            </a:r>
          </a:p>
          <a:p>
            <a:pPr marL="514350" indent="-514350" algn="just" eaLnBrk="1" hangingPunct="1">
              <a:buFont typeface="Wingdings" pitchFamily="2" charset="2"/>
              <a:buChar char="ü"/>
            </a:pPr>
            <a:r>
              <a:rPr lang="es-ES" sz="2400" dirty="0" smtClean="0"/>
              <a:t>Agricultura costeña con </a:t>
            </a:r>
            <a:r>
              <a:rPr lang="es-ES" sz="2400" b="1" dirty="0" smtClean="0">
                <a:solidFill>
                  <a:srgbClr val="FF0000"/>
                </a:solidFill>
              </a:rPr>
              <a:t>alta</a:t>
            </a:r>
            <a:r>
              <a:rPr lang="es-ES" sz="2400" dirty="0" smtClean="0"/>
              <a:t> </a:t>
            </a:r>
            <a:r>
              <a:rPr lang="es-ES" sz="2400" b="1" dirty="0" smtClean="0">
                <a:solidFill>
                  <a:srgbClr val="FF0000"/>
                </a:solidFill>
              </a:rPr>
              <a:t>tecnificación</a:t>
            </a:r>
            <a:r>
              <a:rPr lang="es-ES" sz="2400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 algn="just" eaLnBrk="1" hangingPunct="1">
              <a:buFont typeface="Wingdings" pitchFamily="2" charset="2"/>
              <a:buChar char="ü"/>
            </a:pPr>
            <a:r>
              <a:rPr lang="es-ES" sz="2400" dirty="0" err="1" smtClean="0"/>
              <a:t>Larco</a:t>
            </a:r>
            <a:r>
              <a:rPr lang="es-ES" sz="2400" dirty="0" smtClean="0"/>
              <a:t>, </a:t>
            </a:r>
            <a:r>
              <a:rPr lang="es-ES" sz="2400" dirty="0" err="1" smtClean="0"/>
              <a:t>Gildemeister</a:t>
            </a:r>
            <a:r>
              <a:rPr lang="es-ES" sz="2400" dirty="0" smtClean="0"/>
              <a:t> y los Grace (Barones del azúcar y el algodón)</a:t>
            </a:r>
          </a:p>
          <a:p>
            <a:pPr marL="514350" indent="-514350" eaLnBrk="1" hangingPunct="1">
              <a:buFont typeface="Wingdings" pitchFamily="2" charset="2"/>
              <a:buChar char="ü"/>
            </a:pPr>
            <a:endParaRPr lang="es-ES" sz="2800" dirty="0" smtClean="0"/>
          </a:p>
          <a:p>
            <a:pPr marL="514350" indent="-514350" eaLnBrk="1" hangingPunct="1">
              <a:buFont typeface="Wingdings" pitchFamily="2" charset="2"/>
              <a:buChar char="ü"/>
            </a:pPr>
            <a:endParaRPr lang="es-ES" dirty="0" smtClean="0"/>
          </a:p>
          <a:p>
            <a:pPr marL="514350" indent="-514350" eaLnBrk="1" hangingPunct="1">
              <a:buFont typeface="Wingdings" pitchFamily="2" charset="2"/>
              <a:buChar char="ü"/>
            </a:pPr>
            <a:endParaRPr lang="es-ES" dirty="0" smtClean="0"/>
          </a:p>
        </p:txBody>
      </p:sp>
      <p:sp>
        <p:nvSpPr>
          <p:cNvPr id="19460" name="3 Rectángulo"/>
          <p:cNvSpPr>
            <a:spLocks noChangeArrowheads="1"/>
          </p:cNvSpPr>
          <p:nvPr/>
        </p:nvSpPr>
        <p:spPr bwMode="auto">
          <a:xfrm>
            <a:off x="1714500" y="857250"/>
            <a:ext cx="611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s-ES" sz="2800" b="1">
                <a:latin typeface="Berlin Sans FB Demi" pitchFamily="34" charset="0"/>
              </a:rPr>
              <a:t>CARACTERÍSTICAS  ECONÓMICAS</a:t>
            </a:r>
          </a:p>
        </p:txBody>
      </p:sp>
      <p:pic>
        <p:nvPicPr>
          <p:cNvPr id="14342" name="Picture 6" descr="http://grancomboclub.com/wp-content/uploads/2011/01/gild2_1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643050"/>
            <a:ext cx="421484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2" name="Picture 8" descr="http://grancomboclub.com/wp-content/uploads/2011/01/monedascasagran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4857750"/>
            <a:ext cx="30765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s-ES" b="1" smtClean="0">
                <a:solidFill>
                  <a:srgbClr val="FF0000"/>
                </a:solidFill>
                <a:latin typeface="Bernard MT Condensed" pitchFamily="18" charset="0"/>
              </a:rPr>
              <a:t>LA REPÚBLICA ARISTOCRÁTICA (1899-1919)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50" y="1857375"/>
            <a:ext cx="4429125" cy="4268788"/>
          </a:xfrm>
        </p:spPr>
        <p:txBody>
          <a:bodyPr/>
          <a:lstStyle/>
          <a:p>
            <a:pPr marL="514350" indent="-514350" algn="ctr" eaLnBrk="1" hangingPunct="1">
              <a:buFont typeface="Arial" charset="0"/>
              <a:buNone/>
              <a:defRPr/>
            </a:pPr>
            <a:r>
              <a:rPr lang="es-ES" b="1" dirty="0" smtClean="0">
                <a:solidFill>
                  <a:srgbClr val="FF0000"/>
                </a:solidFill>
              </a:rPr>
              <a:t>1. AUGE DEL MODELO AGROEXPORTADOR:</a:t>
            </a:r>
          </a:p>
          <a:p>
            <a:pPr marL="514350" indent="-514350" algn="just" eaLnBrk="1" hangingPunct="1">
              <a:buFont typeface="Wingdings" pitchFamily="2" charset="2"/>
              <a:buChar char="ü"/>
              <a:defRPr/>
            </a:pPr>
            <a:r>
              <a:rPr lang="es-ES" dirty="0" smtClean="0"/>
              <a:t>Latifundismo y </a:t>
            </a:r>
            <a:r>
              <a:rPr lang="es-ES" dirty="0" smtClean="0"/>
              <a:t>enganche.</a:t>
            </a:r>
            <a:endParaRPr lang="es-ES" dirty="0" smtClean="0"/>
          </a:p>
          <a:p>
            <a:pPr marL="514350" indent="-514350" algn="just" eaLnBrk="1" hangingPunct="1">
              <a:buFont typeface="Wingdings" pitchFamily="2" charset="2"/>
              <a:buChar char="ü"/>
              <a:defRPr/>
            </a:pPr>
            <a:r>
              <a:rPr lang="es-ES" dirty="0" smtClean="0"/>
              <a:t>Predominio del capital foráneo sobre el capital local: </a:t>
            </a:r>
            <a:r>
              <a:rPr lang="es-ES" b="1" i="1" dirty="0" smtClean="0">
                <a:solidFill>
                  <a:srgbClr val="FF0000"/>
                </a:solidFill>
              </a:rPr>
              <a:t>Socios menores del capital extranjero.</a:t>
            </a:r>
          </a:p>
          <a:p>
            <a:pPr algn="just">
              <a:defRPr/>
            </a:pPr>
            <a:endParaRPr lang="es-ES" dirty="0"/>
          </a:p>
        </p:txBody>
      </p:sp>
      <p:sp>
        <p:nvSpPr>
          <p:cNvPr id="20484" name="3 Rectángulo"/>
          <p:cNvSpPr>
            <a:spLocks noChangeArrowheads="1"/>
          </p:cNvSpPr>
          <p:nvPr/>
        </p:nvSpPr>
        <p:spPr bwMode="auto">
          <a:xfrm>
            <a:off x="1357313" y="928688"/>
            <a:ext cx="6886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s-ES" sz="3200" b="1">
                <a:latin typeface="Berlin Sans FB Demi" pitchFamily="34" charset="0"/>
              </a:rPr>
              <a:t>CARACTERÍSTICAS  ECONÓMICAS</a:t>
            </a:r>
          </a:p>
        </p:txBody>
      </p:sp>
      <p:pic>
        <p:nvPicPr>
          <p:cNvPr id="43014" name="Picture 6" descr="http://www.kalipedia.com/kalipediamedia/historia/media/200807/31/hiscolombia/20080731klphishco_11_Ies_S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857364"/>
            <a:ext cx="4000528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57250"/>
          </a:xfrm>
        </p:spPr>
        <p:txBody>
          <a:bodyPr/>
          <a:lstStyle/>
          <a:p>
            <a:pPr eaLnBrk="1" hangingPunct="1"/>
            <a:r>
              <a:rPr lang="es-ES" sz="3600" b="1" dirty="0" smtClean="0">
                <a:latin typeface="Algerian" pitchFamily="82" charset="0"/>
              </a:rPr>
              <a:t> </a:t>
            </a:r>
            <a:r>
              <a:rPr lang="es-ES" sz="3600" b="1" dirty="0" smtClean="0">
                <a:solidFill>
                  <a:srgbClr val="FFFF00"/>
                </a:solidFill>
                <a:latin typeface="Algerian" pitchFamily="82" charset="0"/>
              </a:rPr>
              <a:t>PIÉROLA (1895-1899): TRANSICIÓN A LA REPÚBLICA Aristocrática</a:t>
            </a:r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214313" y="1357313"/>
            <a:ext cx="4643437" cy="4768850"/>
          </a:xfrm>
        </p:spPr>
        <p:txBody>
          <a:bodyPr/>
          <a:lstStyle/>
          <a:p>
            <a:pPr algn="ctr" eaLnBrk="1" hangingPunct="1">
              <a:buFont typeface="Wingdings" pitchFamily="2" charset="2"/>
              <a:buChar char="v"/>
            </a:pPr>
            <a:r>
              <a:rPr lang="es-ES" sz="2800" dirty="0" smtClean="0">
                <a:latin typeface="Berlin Sans FB Demi" pitchFamily="34" charset="0"/>
              </a:rPr>
              <a:t>NICOLÁS DE PIÉROLA: UN CAUDILLO CIVIL.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sz="2800" dirty="0" smtClean="0"/>
              <a:t>Gobernó en </a:t>
            </a:r>
            <a:r>
              <a:rPr lang="es-ES" sz="2800" b="1" dirty="0" smtClean="0">
                <a:solidFill>
                  <a:srgbClr val="FF0000"/>
                </a:solidFill>
              </a:rPr>
              <a:t>alianza con el Partido Civil.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sz="2800" dirty="0" smtClean="0"/>
              <a:t>Inició un periodo de </a:t>
            </a:r>
            <a:r>
              <a:rPr lang="es-ES" sz="2800" b="1" dirty="0" smtClean="0">
                <a:solidFill>
                  <a:srgbClr val="FF0000"/>
                </a:solidFill>
              </a:rPr>
              <a:t>estabilidad política.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sz="2800" dirty="0" smtClean="0"/>
              <a:t>El poder se </a:t>
            </a:r>
            <a:r>
              <a:rPr lang="es-ES" sz="2800" b="1" dirty="0" smtClean="0">
                <a:solidFill>
                  <a:srgbClr val="FF0000"/>
                </a:solidFill>
              </a:rPr>
              <a:t>centraliza</a:t>
            </a:r>
            <a:r>
              <a:rPr lang="es-ES" sz="2800" dirty="0" smtClean="0"/>
              <a:t> en Lima.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sz="2800" dirty="0" smtClean="0"/>
              <a:t>Se construye un ambiente apropiado para la </a:t>
            </a:r>
            <a:r>
              <a:rPr lang="es-ES" sz="2800" b="1" dirty="0" smtClean="0">
                <a:solidFill>
                  <a:srgbClr val="FF0000"/>
                </a:solidFill>
              </a:rPr>
              <a:t>inversión extranjera.</a:t>
            </a:r>
          </a:p>
        </p:txBody>
      </p:sp>
      <p:pic>
        <p:nvPicPr>
          <p:cNvPr id="13316" name="Picture 5" descr="http://www.clubregatas.org.pe/historia/cap4.h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428750"/>
            <a:ext cx="36433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>
          <a:xfrm>
            <a:off x="1071563" y="2000250"/>
            <a:ext cx="7615237" cy="4125913"/>
          </a:xfrm>
        </p:spPr>
        <p:txBody>
          <a:bodyPr/>
          <a:lstStyle/>
          <a:p>
            <a:endParaRPr lang="es-ES" smtClean="0"/>
          </a:p>
        </p:txBody>
      </p:sp>
      <p:sp>
        <p:nvSpPr>
          <p:cNvPr id="21508" name="AutoShape 2" descr="data:image/jpg;base64,/9j/4AAQSkZJRgABAQAAAQABAAD/2wCEAAkGBhQSEBUUExQWFRUWFhcUFBUYFxUUFhUfFhYWFxgaGhUXHyYeGBkjGRgXHy8gLycpLCwsGh4yNjAqNSYrLCkBCQoKDgwOFw8PFykcHBwpLCkpKSkpKSkpKSkpKSkpKSkpKSkpLCwpKSkpKSkpKSkpKSkpKSwpLCwpKSkpKSwpLP/AABEIALgBEQMBIgACEQEDEQH/xAAcAAABBQEBAQAAAAAAAAAAAAAEAAECAwUGBwj/xABEEAACAgEDAwIDBgMEBgkFAAABAgMREgAEIRMiMQVBBjJRFCNCYXGBM1KRFaGx0RZTYpLT8BdDVJOUwdLh8QckcoKk/8QAFwEBAQEBAAAAAAAAAAAAAAAAAAECA//EABkRAQEBAAMAAAAAAAAAAAAAAAARARIhMf/aAAwDAQACEQMRAD8A9bYagV1aRqBGsOivHUSNWEaiRoKyNNWrDpq1BCtKtSrTVoIjUr0q0tA+lWlWlWgfHTjTDUhoFpaetPWqI1pVqVaVaCNaValWlWghWlWp1pVoIVp61KtPWgjWnrT6VaBVpaVaetAhqQGmC6mBoGrT1qQGlWgYakG02nGiFWlqWWlqithqBGrTqttRUCNQrVmoNoIaWnI1GtQPptPWlWgidLTGUAgHyfH5/wDvqQ0C0r09aVaBtPpEaWgfT3pgNOBqh71KtRrT6B60q0r0+gatKtPpaBq0q0+kNA1acDT6WgatPWlen0CGpDUb04OgsGmOm0idAgNI6QOn0DVp9PpaAVprPvx+uoHcfmPfUPtPsDfsB7E6pE5YENwR/wDPH5alE234AvIfvqobuiCzijx7VzVaaZ15tVI97A/fg6FZkIBCLWQPAHI8f+epRoDeD3rnxz50/wBqH1GsykP/AFac+fBNA/8Av/fqJ2Ef8lcAdprxdDSjYM403WH11jnbqD5IJaxybsizfPP18an0hl873d1d/X2Pvz/hpQZvtwmBDHya8XR8j+8afa7xD2hh5PF/qRx/XjWH6v6GZwoG5liIIJKqvNVXF8EEaCj+DlDZHdTFyPJWNe7EgMAoHNXxzfOpR2PVH1GmeUD31xo+GJ1HZvixJ8yR2R7jHBgPPBHggmwdO+038Z+7aCReWouyt47VAYUOR5y/EdWjtVa9IsL8i9cJB6nvhSHaOi2O8OkmIs34Yg+3HJHPnjTSfEUiMWki3CKAAS0T0foQcSAAATyQf3NBR3yuD41Ktcpsv/qF6eVv7RCrkULasiBxbEADn61q4fG8QfByAxUuKIIIA8hltT78gnxq0dLWlrn4vimK/wCMtcVZHN/Ue3P18aIPr62OePrxXAHJPirIHB4yGnIbB016yY/iJCCeeDQ4Iv8AQ+Pf66aX1CRnBSsKHFrkLHkg/nx50o2MtLLXPbn1TchaWLI18y1z9f0/p+2htn8QSICHUkhGko+1XQJ8jx4POpyI6rLSvXNbP4mJOJKF/oAQPPAv6/l+Y8a09v61G181Xm+f18fTVuDTvSvVEW4VhYYH9/Gku8Qg0ymuDyNWi+9PeqY5wfBvVt6BxqQ1EacHQOTp8tNWkBoJaWo6e9BLLS0tLQY0g9wf8RZHgG+CPy1VJILA7SGB45B4ri/HgnzX76o3DqxeM45NYKHHhQoYnxmQLPNcEn8jodHRVKHJWQLakmRhneJODDi+b8151hV+dXkoAF9xYtY4+vPuePy/bUJPJ4vyw4HtyQL975vx/joJPWRIrBTnhQDAHph18ozfhbiuRXd9Rq87ujkEzHbiQwTjkGiSb8g/7V8agnkFQMezgMUNGrGXAW+ePHk1++nMyrdils8kkj6n9BfHnyD+Ws3d75U8xMWLBSAlAkn58iaYAmjd+CfDC9z0mGM2pKrXGIOIIdb8Gq83x50Agc8tZIAv2IN83QGXA/PwK1CDfDHtZSLPC2Pz8EkKfqP8PGq/U4oYMpFkLiNvlXN8Gok3TYkEX7e311WSZAGChiOBkCARdGmIvuGPNfuRR0BP2zmjY5NWKJI58+1i69+PyI1NJwBd8WBye3n+Vvxef+fbAj3zKrpKVUgjFgwZsmzvl+0W1gd3sR+HR0PqfVAoXxZIoqLXkgkUQOfz4/2ToNDqllvwbIqjzRoGxdH8tPJKwxxxAJ7r8jjj9fH6/roDcxkFpFZ2YgYhW4cVaqFPji+QeQx/LVm0nyXLpyq69pjOZIIXwVN39Aa5NVoNBZTXge3NMRzx7f3frrM9X+IuhGwjp5lVfu2sAF+BlRBIPnz45vxpt7upFcJ0ziQbIVnb5hSdtcm/HvRH0B4+f1MJ6vLfcnTW145vJLbjwFXx9SNBnejfDcL78RyPHJGjDpLjIUmJ/AZAAOODd03FWLGvVtz6NBwGiharAqNDX1FVxxX9RqHo+0CyNIV5Y2vigDHEPPsfz/P8tZfp2+MjzFgaO6lUNj2gxFYe7g+elxf1HPmqg5fh3aDILAgyFEgEH38G+0j6gjUR8NbW+IwD5rJ+PPIFn6n9b0RmOPc/lXPFn/Af01XFuBiCFLXePtdc9pUHzwQfz1FLc+mIygMz0LruHAI5HI5HHg/TV0EQXwb4rwPA8eOP01S+4UckFSSaB5J7bIUA8mh4r6/S9RG4IHysAb8cEfiJ8cA+bPvxoDW59xqXUrgH6mufA/8Akaz0kDVVrfhyO44miCCOLo+fqfBFadtxiOST73XA8EWLFefc+aGgMxB5FEH/AGRz4o8/poeJ2N5p5NENgRXg0R5B+hr9vapN6GAfLEEAkNQPIFXZ8cj9eNWQ7nL9gCbHHNc5eD+egdkAIHSIFgAoeB+dA+B+mqIVGLUjRm2BXuN/p+ooiuNWvuseCykgFiLo0Bd8/hr308G9yHBB5bkWPlNWA3kX7j9r0F2x3DLYo3Vd3J/UV5/T8tW7b1JuoVbkfWqrgaF+0nLi8aNtYFHjijzz/wA3epCc0Ls/36UaB9UHVxulwyJ/MmtX/wBpoCOfIv8ATkAD9STrE6cZJ7Fs8HgXXnmvHP8Ahogla8D8vN+R4/etWkbqTg+CD++mfdqtWRya/wDLWHQX3I/O7/8AK9LcbYSCrIo37H6+2rUjah36OaB/T89Eldcxs9n02yzv6AqB/gdaQ30n8y/0Iv8Ax0zSNXHS1nf2k31X+/8Ay0tao5+CFWYssbxiVD1AWzRiWIYMiknqYgW/gA1+lO32nZ2wsMVMZUEIrUVAxo5WaF+P0J0V6j6ZgpkE5Iy6iq57Ae1hi6dyKFBHijdnxoHeesy2qyQtbjEAB8SQy9o8DDFryNE+11Rwo6cqoORRCeKJUKps+FFFrNexs0RWgsAjHsYF2UcxqhduGunZSSA1ChxRA8Vrm/ivdSu7uu3mYqoBEZWgUUuHZvnPaYrwPAyv2vT2/psu5AsUVRUBAbBxVNYQgpwXjbyQwsE+8Rpbvc4ghXdaFGw7mxkSoGIyJP4zQoaltZBKFYqmZAZxRsXwFJosLBJy/fjxp9h8FutO8kYkxC9iuygCyFGbUVDEEdoNoD5LXtJ6H2qC5JXktiBkfrx45o0OPy1YMFZMWy7sgirk7IrEA5Agu/Efz8gqDfmxWh5/Uo1JIY/dgsyqjOGFtlyOaNg5VXvzei/VvSzBb9UKjsTJYIUmgwIFkA2q34DG/HIOTL9mM2BRXfuemSRWClhItqH8LQ8gmgOPNQWerb+BI0k5IvGGlsvdkICKpQUHCsCQtEc82zTFhDf3aliJAUckliOmVY8Ank2x880SQCFtvX9tJUbYRuxpSyllyAbpkZ8SUa8cjJRdEHRG0dyqq8UvHlm4WXLqKSjXki83R/Q+QQEX9MBbIspZUHCsxdvlIY0bq7BA5bmz76IXeKsXlWTIqGJU3kGA7D2s3GIGXII8Aaq30+ziQielKDFMsVyCLwoQlsQVon8N1fPGi4JopTljGwq5CenJXZWL+fw3TGgaIIGiqei18vyCMowG+8tgxvyB2hexfxByMzQHCfFMzJuZnEMofNQ0trRV+4Aqcbs5N4HJA7bod9Lu4YweAaVXuNLQKlKecWJsAjEBhQ5IFaxPiHfVM1IABGmKVXUGGZYUKAYs1ePH56IzfR/jNJaWTqwvAVYLHHK8m4UkApcZHTPygC8Ta88Xrs5xISrQwECbqdTmumSGY3jwO4NzkKJ5q61j/AW7200hMS5NG7YiQ/LlZDxD5VFdpFWO0g8ka3QzyAYseoSxxagoxdsgAjY8Fe1iLIon6GgoyF6N+Dd42vNpyVNFfagQfPgaHGTAqfB5ujFiBwBR5LD8uf041LayySSJUZTph0kthXaVPbaDtNWBZ4bn8zdp6azWWLDigjjyO3nIcNeJNjzlorMXYIJBjGepR5txkB2nweLP9SCT7HVO3jUYOVZZHC2DkwNc2caUN/tfl71Wi56RzStycCTJwBTUVOZCrd0ODYBri9I7sgAZKVaziLb37qjNKechV+fY1xAJLtbAYSGMYsCoYYCgCzW1EkDIUb4s8VomGawCoYgCm+cOfayKJavpwR+1aeLehQAv04JR0ApqoIVyJocfTgDzerd1tS1lW6bUACy2Pa/lIJNVz7flZ0EEazyHPBa+fAJBBqu67Nc+AebvUVmHjJSlVbE/pyTxfF2Tz/XQcm9ZVLEFVxFiQKGFge5sKfm8m/obNakjdNSwUghbJxK2FX3DsAw4BuxwRxoL2YUAjAqKNAK/vxfN1f7/ANeZrKQMrsEmiAe35aAJBJq/oa/QaAT1DKNG6diXkkFZlFKXdckyslQK9uK83qyHcIVVo8+8kAhRZ76PkMrsCLJPsPGoCtwGIOAWNuSrE3RbxYr/AJ+vjUBIbHgD5iAWLP8ANkQuPn3qrPI9tZXprSQvTqzcKrOqhueASzlzYsnyEsHgHk609rulK0GBv3PaXyy+UHusC+fcj99Ba+9xFuQvFg9xJX5jQr5q5quNEQpmOD5+mNXY5sEn/nzrL+2Y/PZ6RFsLB8fMuJDKCSQTdHEj9Xh9VLsemGdoiLUCzTWaHgKxxuuQbsEgjVB7l1LEMp7R0xyPf+/yPHsPrq2BmIs2Dfjiq/I3XJNj9f0GgppXJB6WQNkfhcAqxqjWOIsck8nwKvVZ9XpiiqM1XLBiQ/ynEFQCVyKlQT9P0DBsqK583zx3HxVhTeorKCo58ggAHhv3Pivr+es7feoN0T0EYsO1TVVTDIc8X/nxzQNPpiyooEiYUDYLkByXLBjQzvH2oUWPHgANT+0ov9cP6j/PS1Lrp/If9yX/AC0tA+7iZAsaD5QBzWDE3jlVNxwaJAN+edZ3qXxdDs8Y5u5ueSvc5WgSMiaUfzEk80PBILXdq5BaJcmACyKWnVWU9mbgC+7Lj9r7tc/8RfCce7QK9pOArxugBQFh3Rqz8spKscSxINeOQah5vi1NxLHHt0Vl4knZQRJGlgZKKpRWILHmnFfUdxst4kkYaMgr+XH93try+L4U3G3DBNwsbKFJMkYRqVkYAMRiwBom2okVzoX0b12bYbwQszSRyC0penzJicemxpaYMBZoX5FkBR6JvfiAqZMlaNIzTuQT5oDH+cmxiou75rwRPVPjL7MY0dLZ1Vq5LAOxUA8XlQvx9eONC/E8i7vbCSOSVWhHUMVUWDUC2N9xCkkFWPzEeSNcj6f6arTSbtXVoVd44mkVgCBQdz1nbFSQUBIc1GOASdB3MHxAQC0yuoPBzxCcE100Iz8Y3ePsfN3mS7hcvCiHLkllsK6gZDJuopbKmI7SK8+3M7Pc/apUDs4hywDKihSfNUqhEQVfItiPfgDU9d2ghieV44pYiWBKpG6AL8onUIrBfftY92R9gDAF6xtvszSSSOEQsVSK4E6qP8oLBDKyKTbGmBI4N8GW23e3skyPmMC8dNkojV2LJJJGHcfrZOTYg+CHH8SJHIFLsOoyR4p3xRq5FSRyKRNSNhSEmiCL1p+o+kxvK7yzOW6fdMXVWLIVZ3AHZCcUaqIxrweTqgj1DZNJGMR1IwyEqyFkxYgsY2rmm4DAA1wbIGsnbQbmLdoI1s7lbdZOirscWLADHsWlvuUWbB8AtpbBVh2sckhfAjAKrWmRY0cAtMbUsWv2JPJNjbvcHbyFDNwwDCVc5Jgb6fWEZwxXlhYAXuJN8jQa7wTYkE294skkbGNRSh06cRN2KI9uWF0b1zHq21WNuwPiI1lTPDNVcHpXhxQZcL97F0SL2trvvxmaVuojKu6CIHYrxgmILs1Nlz4wIArVXq3pNdNkcMnSEEcgLLieEdWmxJKjEkr7Ek0b1AB8KbOOD1No0IVV7uWzBIhR2oqe7uyPmq4+g10nqW66UTPMwe3AUKrsAci4bN2WTIkgVTAFK5OuY9Q9OdRuNwc1eNSChIizEgaJWQkBiSis1gnlDWQOs/feoDcbZSEmeVloBLkawrFWUspZlGMik5fiesQFujr/AEv4pVlSWZJWUkQyMVi6cLEx0RfaByAeeApY8c6n6f8AFNBhYiUEk/dsy9zdv3aNYNADhj8wNVyMz4V9Q6O3XqCSnFCw0QRo17g2XFjEeF7jnw189E27igLOjYFizyKVUdUN+PLgE35ZbHHitQBz7nN2BeTJlZXd1SEKt4luXBMYYcrWQ6hYgcE2rG8Lr1XojFQqxuXIAeMsQAQAcUJxJAB8V5P269TvQu6iue8KMk7WyAyNq1juuin8ugItusKMMpJcqp5g4tYxQV5G7RiWY5tiOa8aALfrGjq8k7RRurEDtKKK8Eqc8qIGC0xPtxoN/UjuFT7OPLphjIDIgjdbzAUdNWQE2ACQUBs8E712FZsXMKSk3GHKqsiDuBeNyLAt18tQAY8sosT07ZpNMQiOzIq/eWg+ZmJwwNspsnE2FCgjk8hrjflsgquFKSKOx5KZVtVNALRVeTZNgjji87ZyykxiU1kR3GPA5BsgMSARYqveq8ctobY+rN97EEYzq+CxsV7VAVW7+AaaqXOuV5HC62dvuY2/EGMNLJKMFAoDi2a0sofrXnkVorI3G8GMrRpJkrZmPElQcyxYtVA9rh7UiwQPItt3vQNqxWA0jVF2/KLPAo8LWAyHHggWtaNm9L28sjN4awDJZVXAW6bHBGIV/INkD5uNC7T1KKOYQs38RjXcYlskrGCQMhwuNHge/udEX+nbkLcLuWZsioItXB5CiMDGQqAPY+GqrOpz7YKAwpCpSkKR0Rk7cWCVDEjwCVK0vBGioks5qIzIrdlx/eHJyCGpqL4gDI0bDG/GoTb5IiyyR9TvV/dgo4BJFHEg+CD+oqtFGy7csRywsgpfggZE8WCRwG5HNHg6zfsjjrqoiiFAh+nirsFBzIH4SBjVkrQoUOapPWpAFIdCFXNgfn+chlAVefwkFlW8/mb2vTddRojt5CQshAgcOzqGAJFKSapWyDMaBoYnyBybZlSzKbJVhkVFgAkquSgnt4N0QDeluGJuTiI2CGJRlcMaK9RTx4rzXcPresqb1ONbaRUABYluoqIzMSqlMzkzClsXwByfF3enb0SQeAwpekrMZL8qCGAKkfdnEFa7PAI0GrPO1ZIA6mlcMSFBNKLJr5e4+xP+Ol6buwtGoRwGCtKVfAX3CMg8qB54vnx7+d+ueuSbQh2cMD1QlJ0pSCExyVUxjIckXfIX8RYY5B3IfZTySSS9YRswx/hjqsuIJCnBRkxHIBoj8tXEe9/aT9V/qP8APS18mf2rL/rH/wB7T612y9ei9UhjbcruJpJKOEMiA5AE5MCO0ReMCq1YVq8HWltpl3EIG3IVCGMka4NIQzUAXU2fBPHtYsc6EXdneyO21aM5WvWlTDsAAejgWPDMMru19ucrfiDeRbbbpAk8YlEfCRDrB2A5QoTwGY2L8mhR1hoRL6FE7NIr7hnaMITGWYGwfPUJsMKA+aqHNnWD6x8OpuenPBJ0jbMRMQj20hcEsoIrlqsH6H31qv6pL0G6UTyuO6XNkjQBAGe6OIoqCV4bv+nnE+HN1HurzOMgHUiwKkOSxJ6hLNaklVF+QTxoDN7vlggaWJpooSfs7FlZ4rcRRllR7JARmf5RZQA341n+soDtlWAAwACNQhoACgOpJ+BT7t5NHxeuq3+4il2yOdm24DBHCKr9HJQ3N3TKpHijwV1nSfEMEXRlSKLpSBkk6YiikUYZ1UmIPIs8ex9yCQb0YmDBYMnjxZpXCtjKVBH3SOcVBAoH+VQOSSTtbnau8DwSMwiljwEicTgEqCM/DJ5uvKg+edcTv1jlQYPAglka+rOJZCQSVMkdfdeT3LxieSl0Hg9SEsTRqrOGkUuESSKNOVKqr2FKFEcEcZAp7i9Ua6/DH2acJCqGKSiY3kK4lVPTdcizkk49y4gYkY+NaB9MaIouKlY1/hhlBWiuL3IWsgXxTe5By1mfEG8+zgKVaVJmZkjdEpSot1JIYHIGwV7j3fW9A+n7l5Nwu3fcdIx5LFH0xahr4Z6xemxq+SSLHdwBfxDttuglueWjeYqWSOFhn/FKEMoLL54aiTbAjVm79Djl2wWaQp2ALiAhDZZKKYmSQZMy8seCaAK6ivpUbrOsPTIoATIHjkDFCh4JxYjqMSA1Ee3HPITTGNhFMyAFhGZJRlMhVO1xVcANzyceB5PIegx7CODptcsigho13DBY0YBbYOq0WoEjG2snimNW7r1WHps7h7Yt2P8AeMFZaLRuljAqQQLo23ynWVtoJ9rIDLK0oVEZo7klaNyzASIslYRkKQTjzfk6vXbQ7iOWT7PGoZSsmQUAYrmMUpbsryOTdk8UCG0NwEUZ5yw413h6wHAA6al2YMpFOPxEg15ZPUIcMo36ZFmSJeoArKGDE9rFnAFkXziDR1m7NkaN49y6ESKqPAgCMqxsUzEoGOPaxohcbqxVafZxxQ7dUe5WAEZETpFIShsHhg7MAX+hIFAGhYD+ueoNgwAUypLHGtSPCSGosyyt/DBHvllQ9vGrh630Ars5bpipAmJwolmk4USlDwMAcSpBogEa0PWmRoZFmClioxSRBPFmCMhQBCUSq1Y8eONYPxN6kUigdViDgOYlRSpkAA6kMyC/+rBo3wTyV/EAnqvxAkcQmgyUoXhzzJCqhtSyis3DdyrfmwbFEt6L8USS7hVcL2UzFVdOqb7mug8bhLvKweFJX5tD+nbi4pElhwSXEEyGOTBvZV5DMFwTBRYAWvNkYWyfdJvA6qZ3FxyNCXPTDZJeXyqxBDAEHwvvY1Yjvt56iokwKuzFpD3jqxvTcIuFsrYsKADVYvhtZnqHp+6d4EZmEaEAl2tAWcsuBT7yPgAWisEPba8krZbuSKKCOWOJXjuMECUSzBi/C5K2GbIclpfmBBFUBvUfiSDplowYZs2kZgYyWpGkNGskt6H0OJHbQ1FB+r7aaHdM7SkrJX3USdVGAeMTdZGrle0m1Aase3R/qnrvTUiUUkhMeMWXmuyTM2KUN8lC+Do/0Pdw7mJwsSuiPckTsyZyOnzOKJdSSSC3gi+ABo/aiOcgJtBQDo2JkR8bGJURlbBBViQT4488gH8Ob+XpKrZx0bV0GccqknIhiPnNlhlyQtflqYiY7pmCxsCjYtisVkkmx2fOUbh2bgEg3ouCIbUcRhl6rX1DKArSBSAZGyKsSWJugWLe50Lst4m4kHazrlyBMekVIJNhgGQKSU57WNflUVH071RldV6iTw9+TKDI6AKALCg4yAgcV+Y99V+meoxuyplGY3sV1FmdmZuxniZiVWyzdpFGh9NCb3aPJuT0o5Y3m4eN45kikKsGDs7MEa8cQQQwsFRYGqoPhBDKzRFYQhI6UiSyJHJwpDMMWCMoPIDKeebqiNyBGO56l9MnNChdL5wULh5jPBIokWxauSCVHuCGMiooXIxM5fpVyUHzFj5Is9opwTzYAfqPpW5aVJTNGqIwzRTJaqCWrqFQxBocnlQaBPA1RuPUUR5Io5mmLAsmbOpQglmBe7euT72CKNsLK2N1tyS4kToMcO6MhqssFPHDA3V0PB/bI9K9Bm2hHRxlifNnkUlZExJulYHqADwDY5b6g6zd1666ybdD1onDFDHmzB1bJziVXlu0AkmwataNjUO/l+VHdywLKChEsagWwWVAqOuVDIWLKkcNoizc7VJFdJEdoXFYMBGJCMWzKJ3RsWX5l+vNWCbdnstmIxuI1MRsZdCRpYrNDvAJCcqoOQBvwa5HC+tetSHdt1WliKsVjEgsc0+bdTFgeVIHsKv3y674b2kTbZiirMDHGJisShmxRUAXO8qIHfQHvZ5sNr+xPT/+zJ/4eX/h6bWV/obJ/wBqk/7xP/VpaDnP7IOyQJ1GWSYZupRZZmwa0Qxg4KtgeWH4uboa6xPRIojGkm0TbSSxy9+UeSk0rYNZAPK+Wvn35IC+PVhQLMQzZsYyygu9xfOgphgqgE/LZ9+Nct6J6in2zu3X3jR0jBhPGHvII8koZeXK8glRyDd6CXqM0W1YnaOhO1lxlZpreU5k4wL2hqCoWOPB4B4snxeoL6g0c0f2hXT+KXw6CFQgIZ1WgjIW7SLJHjkXx/pnrm4ffR7lYo5JUZWxWMIjY0oDCOqsm+as1euz33qTyNJuoY4/tIVFRYVMgCqoiZDkoEhAcsrgH+GPZQBpF3pfrojkliExeHtjD/eILbII6glewViRkATgUAvles7VJoxH9r+1MypEQjEdDpkuJpEPdXcQzWvnmheOX8PbGWTsmi7W7pOQhagKBRBkJO0Nx5NmhWuw2PwnFDJKDGJhKTQIxlHUDmWNpV+cMwHlgPI9xcV55D8HMszRySRQpkh+9mK5jLHgIRZIyA7R5sEDnXTbCU7YYhjJOVZmlWIJFH3IoYAoMR01HPm+RiKJ25JlhYNL6ckiMRjisbtHbY4kY9xtmv8AusHWZ6j8Ty7Z9w8IsAqsoWNuBhIbkkdWCEPYFkir4GiJQ+ojObN1O3xKkSqo6dgtgg6YydSrhqJBq/dQK5tlFPsmjEAw4dZIysItRanusA5YDGzwXII96z6jsPUI16SP1qReg8mKPRVCp/nYq99tEmiaJ1swwu8RSaPDtCMAyqCaqu02tKB4PH1PnRVSelSoyYbaIggGMq+Ecfb8mWRBUkViARyTxQrjfiT4Z3MsyCWs1DLUcckjED5ASaSgSQXB/ELuhrtfsyx/eYqylf4YGeWR5OSg4sPAI/M8XWik9ZBjLYijwI3YfdsBiynIL9RXHv5qtSkcT6Z8MyiNkdWbihM7tJFWSsS0JspWT+QAcb86G2PqEckvTVs1LfK5VLNFQ0arQzW7XIr+Snka77c7GN4WdWWZOmUJieFiMUx4tcScbH+dCvLfVtmn2p4ds43JBJijQtMASAGJJFO5wHAsX4441Uegyer1uHR51EkySI0bjBpCclSMurCOyMWBseSMv5ee9J+KsFMEqM5dMgVYkRlwMceme5aY5Djw3HOiXSL7IdtNvlhymmDQNE7GNGlB+7QcDFYwQKATJrrxra9Ii2gUJBKXGP2cTMkTtIET2MrBQoHHygFgRoB2XcpB9ohhjTayND93McyVDEFmjJJs2flIb5cfHJ/p8ibmKaVkTHLuV4BEwVAQrEuCsi8DmgRzyDrQ9H+Ho4wEiaQx5GVhOxPSeN8xgVAyAk5PlRj57hehD6a6xrGG6kaoq2aP55FlxJyscAgDHjzorBjTb5FEUTNRMkaxF1fIqALJpwaoGwtrXnVyekRxd8aKorJljBjYIt+zHJ6oUCAaJIIoaJ2fpa7EOkKuqk2VNSqWJWhmwz4XkLdW3BHOiJFWZsZMQS1qGIWNgq0WVMiwJLkX7X4PuVxG/wDVIZEgVO+Vgz4FFAQKFwsGQCUEqAQDmSPBIrWju/SxJuVmXbBMq6sqGKFtvS+ShDAKVUKbJ832+2v6hsBDtyhhjeCJqjGAIhpTbX5W78XXHvesOb19TE0vUCMCodo4VkgVscgSGRlDFlAJFG/GVg6I0/Wom6YVR3OeTIYQHFELwj/iBK3j9LFC9BxRNI0fbhMrmMsgcZIrxhgpUECQKBYuhzfg6J2XqI3G0mcSwOpwzLyL2uoBrP5QQEJFc1XAx5A2HqbvI6RbUKpfCSWIuhcKSFZoj73GRYGQxoVQ1BkepxSK5WSJpemWeSQtTMWN04kyjK5N5+rmvNkv0Od+m6jrqqhFVBO4Ns4DSKxJXtLISq0KY83wRvU98263EblJIAXdThHIXidMclLBaVgeSfBxBsVwO3px3O12qRkXHKEHcW6nVkBoMAFDBCh7hd8cYnQdIfVMstrgXdnzKAhiuT9Rgpahx7KL45FAgHZ3bEx1Qazk0RbvbIFWUxmiVN8qDYrhTes7f+lTLIu7VmcMKljUxrIt0GGRJCoxGVqAy+KPtpSbdJ5FZ40LFBmRJUpApks+TyB2/kf00UPtPiFGUKqq2YIUGSwgUkMQrdwVWHufJ8CiBj/Fvw5udw0bRd2KjEJiQxyoGiFA5ogmxRPHBvRh9P6MTJuz18paOQMb4kAqbW8iK+pBPv4Gg9n8YRd0DRBYxJhaFQMTYxYhSVkVTyQQbXg3Y0QTtPg+Bp2l3sbNIVCmRc1jyJN9qE4t73XGVc6u2PwrFD2RdzsArOyxqzDolUEZXFVWvrzz72NXf2u8ThojE8JzLRr033LnuNsWID2V9gSQONZvqPrMkrFFZo74DCRVGdqSDz4oBhQN88eaDoxtQzxiSGmz7TIquVNkrjIRastA/Qk+RxoYbd4N3ccKm42Mp7WKhTkRHTLRJ5PFcj6cB771eWGBQ0kTq4EasrNG8bMB861wOVF12kgniyBZWLNPE0TlumqwOWcRZveJegpAyxDBlJ49sqIa39tR/WD+u0/42m1xn/Rvuf5F/wDEL/wNLVHQ7wwl0AaObAM8sbhXWQyMCWsgjI5HFjwWYiwfFU+42UgKw7SFmCvw8axKDGaNEAZoSGAYGrH6ldjY7jbG0wMQC1ElFRi5vsbEZlrBNWcqu2Grtj6osvaEmkiNlpOGWM0DTBDk3BHgH9T7AybKFU/+1jmV4wpHb00pSCVvEq3ba0oY8D6AgOL4fgG4d1Ur1isuPfGy+GV6DBiuXJtD3fy1oyT1JJA0goshZFzYKsTW0ZDCifIr8Q544J1TvfUQ0gSBpEZ2xY9K8wLN9UqVdKuivaM7PmtBV6t6Gk3TYpbKOGs0aXBgxX5wpJ4NfM305s3O9bbguWBUixJyLGfzFeADi3kt4H11FN4+3OM4abInFlGIUnkhnBOIILChXAHg6QDSrlAFUMis8ZYMVZhfDUcH8jx9arUVlyenb2dmxe0ZSCjCOdJFqgS6MpUkEH5rIqi1Ea53bnfbRTskTETl0YyIUyAjGRil8AMOPB4ANKTWus2GXiVsDQkeOIt2y2wsSIcaYnwSSaUV76LT4jZZGSFoyPLM4lZeY+oC0pNLya7jYGIritVGL/oum0lXpv2OeqycD7OVVVPepDP2uRmQbIW6JvUR6vGYGz3QUuE7wxdkyApKI5F2aIBCnjklgR6ju02+2D7iQNIWTAK/VVytfKptE8tbUbDXY4A5P0B4Nz9oecpAYR1ajVY2XACmAThkJ5K815+rEOm9G9VEZG1kYTOYzQjihTMhLKBVYB8kRqFX3c8EafZfELyRch46xCr0ixZVbp9pAIoENxzVgmhQ1T8Rb6GOHb7nGR2KjGVrSVVFFWYxyIDNyCLys2KBBBG9C+K2ilk6EApnePg9SRsSGLyIhLKaNtipBYnwRRDT/wBHYZUaTpI0b5h6MysCSxPa9qst9p4uwR9QX2XwxFtBNNtEMcroFTIhzFYN4cggE8c3eI4I41oNM7yyyFURlx+8xbE4iIspNAuuNjkWpPuaGgU+IGLuHjjaYXjFDJE7iuCUZo2yos3DV4UAEk6DSmK8mQ5NIXNuqxkK3aA7JZA4UEkj6+VrWT113U6wjaqn3cmYijEispxCOyx0VI9iebbx41Z6lvQVWOSQwiOQCVmSRkdZMaEkkYCh+QC7JiMiQNY3xB6puIXWcOIQUEcipuA3TYBumrRQkBrTAg+MQCSt6Db2HpPX2zyKR9zJZmFLKekqMwfqWfP5pkK4F6fbfEBkBofefhIMYwAAPSIFjyrCsSyjweBrj9l8Y7UydSTbSyPiOpnMZO8FlOJIChSDlZAojgHWvL6iyMJdvCekqpOiPHyhQ8hJTbW9ZWRZDCqBFh0i7ZmjjZd8pDmpLQoBiMrDAlu3ELy3AY93I1n7jYbgL2SwuqkuHsPGzIQEyZ1OWLg+/kVQ4B5b4u9W3G93EUMUUmUUI3CmLqM9zIHVrj/DTRqG9uRZBABmzWTbtIu6jeItjLjj1ImHB74gpVlV+ayVgTf0YBf8Teqs22bosrZyZyJnmiqRSnMHHDhcgTx58hq5L0n06aYhFxpmZ37GfIgIArLj3kWWwI5s43Yv1SVdvvkMaxothGYBUNUCQflIAHsGAJK/vqG29EikBw6xajDmjuq9loFxa1FqwKmrFcFa0GX6J6UGike4cpoQuS9RI6vDJFHHzAvYBy4F8Et0fp/pKJLSfMOxyGY5Gy+TQgBY1stVfWva9EuCi9IggVkF4Cqvy8EVQ4Nn9xR41yf9rtmrJHcYHLW8bCiyhVJYHMBSeMjQ/MDQdFu9sFKh4Q2HCup5+QjuyrCwOfmHiyfOrel0VYFcVFLGgxXwAajq8h59r48edAetbWQFsxTOmCOmRkoAsC10zMCO1b8/3YsHw7I8iJJK6scWtlKfKgVsS38S65I5Js34qK095uoWiy6sQyYK4YkuCMmXuWghUGy1Egc/TWXHvdxBGZXUyJKVCuXEvUstkQcuGH4VpCQT+ep7L0WJwnRSMSYyKzzy45gt80KSKSrhC5HATuN5aBj9N4hxk5a1gWukqjIK3YiYZlS4YObAJoAAHRG1DNKpKZAmUsKe4liVFx4EZZaDspJFiiR4HGX8Ox7OZp4nMMYKriXkRcnViLRiou2VWPJo1XJOjNus+36bAqYwxjlGS2gCp4tjcirmCLIpSefIr9c+F4ppW/hKFdg+SOhYyYEOzAnJrpceLBPOgt9O9CkaCSGYNbyDKSNo5SjIQ2ayHuCkKFBAbnki8sSN9BGjp1gGQVUk7xvICc1Cq2Ny3kpAIrk8k3WhtZAkbAAOyoco404bI0pUqbIoV7eLJGp7KFmlDsgBjFm0KqFIlsq1d7F1UgeRweL0AK+nqkI6jOxL4NJzfaxkjDpiCjfh4XtqvFa13aXpgKqEElc7IxSgAaU21MKIBo0PAOpbPcxSHF2rK+A62pFWCfY/5HRG1WJ06aBWjKshstkPmvIP54sk3Z+n0qud/so/yt/Td/8AE0+jv7N2P023+7H/AJaWiNdfUpgEyhRAzG1Zw3TorVMlg2br34F+eANztUjkWQydNbYCIoFQZBUATEdvdjZ5sV4GtwbRXXk85G6YfSvf6AeB/np0gKRgp3fLkWeiQPJ4Wsq9qH7aoyX9RcKKRW7irBi6UL8jJO40VOP5mj4tT7uRAWwOQBYxgkg8EjGhZvxXHOjY3DzlSwACeAwJtifz4rEnx5P665vc/E/SlkUCVsXZHNZRxlSboqtmxVCwefHFmBt879W5T04MvlyQuz0EoOSaQN7+fPI86o9LQzSu8PiMCMsxNH56IQ8cZJ+osjG+cfdfFD7iNlVmEXUzaVz0xYslI0JPGPPIYk/toWX1JttHJ0NxbdS3KyCRPvQtMwUFyccByMgQ/wCY1B2m9nhKdWd46GStfYWx4JD+5FkUAfpl7EUbiNzGyhTEqkRyFllQlyFIfKmFVy2VA+fl45n03dHqxxdEylpESWQkSBLZu6iOKGbeAPJoctofZfbd1FMsW1WSJnBJLdLHG+BTqS2JAvECwDib1Rr77dukWLbVXViy7YSBZMSzBQAVXsyLfLakWoHFkclBuFEjCd2mk3P3rqWEaglAFYhWUEk8AccG+bALemepb6GToSRmRPMfVCTjbsXUibNI34WzlQ/Ebo1ov1HcLuWjCbWGPcFWWfcGooZcmCo6ZlLyIJBwbK/fG1sQX8RSfZdlGsTERtLREqZzRuEIAC5AFRTgX4x8EG1w/g2TarKrTSCAAIhxyBcPfJfmqxsmioDDkE3rroPhJd4mG7kzdn6wSPqRJHUHTUHJbZeFIcfMbFG71D/o0EcCIqiTcQcxTW6rLlky5gEUFNL83Ao15Gg6L1Xa7LcomJDXZDBpGbFC9suJNsCp4INgURqz0f07bAv3yRswGKgLAEUqCcVFsQSCSHJ5y4qjrL3QbY7dHMZeRlMaP0yI+4LS9uRvtAXxwCAPqTsYftrRBFA6JIlyjKCIE9gVW4JZQbAoV+XbqKo9d9C+0ONswLQKtJOAjyIzKA1KIwFBKm7PN3f4dZW79A2iVHK7qsRzFBAQTHf3WKd4wWyWYj2IBBJ7T1mZFUBpgpjcFhkM/YVywKiiT7+fHvpht1MpkZLY4hWu6BJD9xxCivwmiQSBd0Q889T+GdvE0UkUMqB14MiRzRuHGR6fUfiVbxVW840OTZ0vh/Y5yIGZuoEHSOROYUZKTEtxoMCCPLWPGu2be5MVIuMnPlRSdorLP8wxBH1H56E3HpOzjYSqESRCBIpLRqRJdAkEBBkCyn5fP1vQY3qnpPPY3TCy9RXSNWktrXEdpZ17k488AU3AB27CztG8odxAzllZTEFDICA8ZFvQII8kmuT51oGE7cl4l5C8RscRSjkLxkL7R4/CtitCep7FpNwHKlJqsdOWkOJOLm05kC2ASAB9ToKNrKiTnsC9VAXc0jHGyuRAHIyY8exNihavuvUkshJQFCKe8uOAwyYyAUTjQBtjYPi9Zreou3VFXOkmLEqe89yqmII5CkA+DxQ8EgPYejsu6Yz8o1KUbptESpZQvDMch2kAUfA8LqDpN9ABGrvnKixqsiBWYoBZz8hq5auPNeKOs3Y76d0BYxS7WMokSkoxjYL07zBLgqMuAC1N+4s9ObcbSNYWRXjZ3iZlSR8Q7Nj5ohRlRPKjzfB0B6J6N1Cp3EiqyuqhFrAHuMaABl7+eMSQQ5Hg80bEvqEeH8SQKJW+VusKPzI+Vhk5HZfgDUptxIkxbqR9LIYgy8gEAsoRrIbmzXgGwBxqW39IwWUbcscSzJGxDFmK0oDOO227SCT8pbi+bNl6N92pljRZVLOzdOGQmypPIvGwuNi+ByffUFTbZTLHamgMw+JEYa8AEkxXuLVeQqq557rJdsnUzVDwoPYUp6HBxX/8hdj3XRAlYKp5dScF+7xwZeLZKBUFgeAOKF6HExdVXhIzxJ2cELRIHHZ9P1YfsVTv9u0xiEnNBmK5A8xjIEWAKPaDxd37aLl27qHD2BRbtYE0pFiz7N5qgABXjWjBvQqgQxkjggG0ssb8eb5PkasdlcBqq+40QxUN5HHufHH01YMDb7LtA20hU2pZiMzipLVbV2kqORZ7fprY28EvVbJw8bduLEvVimvwR5PHv/hPCNX5TsBYmlxAPaSGJP0ZuKPF1xpvs4MmbOERP4bZAXfK0TwVpnBBo8Dz50gE3owLhKUEeBRCE/jbgnxxRIAvmz4wvW99uLJipOSlM7LdstVlRJIDClPuGBaxWv6puyD95nSssiSRK5L0bxkjW1YqQB9CK51nQ7U7SRljcSxTkiZJCB5NAhRYYAtiQTdLXHFQU/2a/wDrl/8A6v8ALS1RUX+ql/o//C0+g7XaQREBnVgyE4hnLMteCcDXAoX7Ch78jb/1eIy4hyrhSOkrLzziSwFjzYF+PodF7X4ehjByLOSTIxkYuLbLKiRRAyah7DVzbIGT7tFFrg8owzoXS2O40R4PA1tlym+9MnjnaSSbCJeeoAMz5xVApIoBjyVsUb41nj0bcyqsTrhEC7JuAtiRHLUZWWRWYkEAqQwo2fpr0E7CNRyWcZA4tiygjm6YcAV9f66saYEe3J8c5cHzXv4+mpFeSb//AOnczbkNA3aSSHKqpQ192Fw4AzA5Cgi1J8kjuSsTRPCu1lUkhXdFVXyHer9Zvma8TkbFnn3rT326jC5PIAAaWyVB5rk+Df8AfqqPFWFkNlWRNWposAQD2ksOLHtx4rQc7s/T4ACJEjplsLgpsK7ScBex6ZjZqybvgDRW1QEthB02OIZlKLLIMe0/NXkM3kkUSKJ5J9W3MmVmBumWCueHpWHzGM/KMiRdFmIoA+Rz3pnr8PWWNCqxFgjTZMzJjn28iwmSEgk82xFYXqDY9ZiiyqeQgOAFSogq5SIApWrrMKw5o82DyNER7wKjIBjEI4zHQkMcgYH5mCkKH4Hiwbv5lu/cTMT2FZo1KBhgoJuvIY0SLU5VQ/XWVuNtgyGjJEMbWSpHBalRl7sCLxFAAgeKHGqLIIGyZRlGtEAs2fUAAYsmPAbI+CTWH5avb4jjQCNEdn4VWRlK2fl7ma+fqVocD6aFkWGNgAZVYgfcr2qoKhbIQEgWEGQb2FHUPiaFSTirISoHWMarhkQHKsR22pPNEg8+AdQBep+u5KsO4kQXTU4dVpRIWBICmsaFk80RZyB0T8P7vpxF4pWMKh36ZjJfEdRgXdxmO0dpYnJRxRAXWH6x6NKanUIqIjM75EyAgE9QMVBcckDzRS8QOBq/DUDKH6kCoJBSbgAmkkBIzZW77sE91jnnQW+qbsOjmm3AJCOYpF28gsk4BCuZainbeJBY+1EX0uXqLI8bqvC9QzRSBlPy4keWcFSrEUKAN88aTRn7KcQsji8GLtSEKVJBsnjJl582L81rlvQZWEnTMoEmJJYyKsdsSpFAU0oxFGm54oVqDvmLxL1tzMMGVEWNQwbIjmmRiXY8ntHgfloDa71CJJJYyuTSWjhVWWqTIRsMvIP+/wDisaxfWIpZFjjmLRgOImdyIy2fYrrGuRX2GQOXH4fOg/i71VuhQWVnR1jYOj48IuLIRyFKiivb7mrGqOp9I3yPEZZ0btZ8GXI4qaJACnLGxQ49l4B4FaQwqTi7OzrQ4osoBZKrtJAJPnm7q9ZPwxudzMFzSLpguGbOU4KVXsAfJmog9uXFefF9LslUwIYyQGQY9wOOS3YHgG6555JvxoMr1b1N+gM9o2NhCAvUEgZruoyXQHyTjdnnmgb9zFHNGr7c4Zhn7gGe3GeVN+Lx9Rwv6jSELgFWbPIY55OoFtfAvnj6H/DiuXZ5ooJUtaqbVCWANNbNxz5oUb8G+QEfsJlhAV2VlBOSvlwMhiOSRkKNnkfXjVMWzG4GbBlQcBaQntYHzJTAPjVD6exsC7Z+jrAVqRiCYwwZew8KgbEefkX6AcfW9FyvIOsJIVCWAjcEzZAeUU5L3mvr+mgz9rsFJMYD40SC7G6XgBjQJ5Pg3wefB1PbmwVY01Euq2wN5eTjlVYtxRu/3q9OkBecK7KVEYXqOwjt+owDCx3FcAR548DnVkkjNmou7jQG1bHIkliCfGIB55vxeirBIvTVhbfeKAuHawyUOMSO0UWPNexOhfTPUGE8mIJ4BfHuXLJrxxALBRQJonnzxy8PpcwMvUDUTwg+cgMTzJYGJRf5ibABvRmx2Uke4eQDIP07XtsA2WsDwL9x7k8UBoLt5IggaYcvQyQMLayqDjmvYjj3/PQfp+6WQJyvebQmTqcr3U30ewP0r8hp1+G1dcTJIoUkWhH4SCnBWuLND2PjwKF3XoDdVfvGaETO5iBYA8Aqua85FyCLIA5NVeiMrf8AxK8TyjbMHYX1JCW7ee4ZV07sYhgPoLvzobHbh44nle17w8bK7M5LLlWLWAPNUeSb1T636Htkw3I6idNmRwtSlicwMszRQ1dDjnwL4KSbONW2xKCVJu+wpRxSLwpGXcEASh7H2ohizepoH27V0yzAw5MGR1RTEjPQIYqDl5UEUbokDoE9P+0Iv3p/mVgwZiadSVAXntKNdtTAdvOs3Yb3bExwgNMyu3TnMSyKxXFqSR2sZKLsCmZrHkjXR7ONm+7dGIrtBoKBVckDhsSv0HPHjQYv+je2/wC2yf8Afw/+jT66H+zT/I//AHg/z0tWAuFhkS3gFsWN+xYHmhwB4v8AP9TTKq54kgK3IWxzfzcVxRZfBPnmgTpaWtIB9W9SkgdSkLmLgSSgBgo8DEeeM/oBQbk1Wi/UN6iEFpKLHFSLZebKcL7FqF37gXyDptLU0R2e3QsAOlIQ3acQCgVaFXy5HdzfuP11VtYrUuSQ65dQKDj4DEqXXK6I4BH0B402loBfSfWpZGUtC8KkuuLKVIpqRixFVVir86n6nt2DLOipcdjFlYllkjwYvIAWUAgHIX25WD4DaWoA9xtpJpVkYIXBVYyGZUaMOGBDh7eyymyhHJq+CW9Y9MkDRSAIWTNOiJHWJrVWDDEWSrq/HGS8ew0tLRWNF6s0rKQkZkbJWIsdV/4TgfK5W6NEDixXNkfcCCae5JZFWZmaJqIAK4picrIp2WgLBxuwARpaWsg4fDkku3wOLvEFiAK9JCCL7QeCVXB7YXzwQTiNDbtPDDSBY40CBWqWVSqxtmXNgowZTkpFAULutLS1qIB3Hp80+3bpq3di1V02UMCpGL4m0C8pnRy8/UnY/D67ho5JEdHij6QiZuokRCqQS95ZgEcCvAPnS0tFae49P28oCToj5c9uTxExqeGY/MwLGgeTl45I0/8AZcbGxGisbZlATMFrbJsSGDWb/dvN3p9LQSk9BimjSMwoIwrVCwKEZe4wYYH68X/TQ0WzPUP32RHyRkBQoIUFTXDKSPm4HJAFaWlpo0URk/i92CsaQMqUSEGQvuI9v0J9xqcZ7njKhkftX8QFWDkLuyK/Wh+z6WqJlFvuW2YZMQrViD22wH5DjzXtqrcQkFBVqScjkWILmwOSey1qq9z40tLQA+n7VX6oC3T4sQgYAoOAAfZVI5B8m9G7OWNZPlVMjiJLUKxCgNgPK34//U+PdaWoI+t7b5Vy4LBgGXI2pyBUm7IIDVXsNUendxo8veLfMPflTZ54y4PivfzptLTfRqu0loUACjLqIfPGQFAHyTXF/T9dC9WgOqHjXwVHyji7dl9uPPsT76WlqoF9d2soOSziBCQovH72R2OIKhbALGjbEEe3vqcXp8aKgkQVm7YIshUEheVo8Ld1f1oAEClpaAHafBx28paJzy9qpJwSPi41ViQW9sjdKaFHnXT7D09YkAUFR7AsWrgCrPmgANPpauYCa0tLS1pH/9k="/>
          <p:cNvSpPr>
            <a:spLocks noChangeAspect="1" noChangeArrowheads="1"/>
          </p:cNvSpPr>
          <p:nvPr/>
        </p:nvSpPr>
        <p:spPr bwMode="auto">
          <a:xfrm>
            <a:off x="80963" y="-838200"/>
            <a:ext cx="2600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509" name="AutoShape 4" descr="data:image/jpg;base64,/9j/4AAQSkZJRgABAQAAAQABAAD/2wCEAAkGBhQSEBUUExQWFRUWFhcUFBUYFxUUFhUfFhYWFxgaGhUXHyYeGBkjGRgXHy8gLycpLCwsGh4yNjAqNSYrLCkBCQoKDgwOFw8PFykcHBwpLCkpKSkpKSkpKSkpKSkpKSkpKSkpLCwpKSkpKSkpKSkpKSkpKSwpLCwpKSkpKSwpLP/AABEIALgBEQMBIgACEQEDEQH/xAAcAAABBQEBAQAAAAAAAAAAAAAEAAECAwUGBwj/xABEEAACAgEDAwIDBgMEBgkFAAABAgMREgAEIRMiMQVBBjJRFCNCYXGBM1KRFaGx0RZTYpLT8BdDVJOUwdLh8QckcoKk/8QAFwEBAQEBAAAAAAAAAAAAAAAAAAECA//EABkRAQEBAAMAAAAAAAAAAAAAAAARARIhMf/aAAwDAQACEQMRAD8A9bYagV1aRqBGsOivHUSNWEaiRoKyNNWrDpq1BCtKtSrTVoIjUr0q0tA+lWlWlWgfHTjTDUhoFpaetPWqI1pVqVaVaCNaValWlWghWlWp1pVoIVp61KtPWgjWnrT6VaBVpaVaetAhqQGmC6mBoGrT1qQGlWgYakG02nGiFWlqWWlqithqBGrTqttRUCNQrVmoNoIaWnI1GtQPptPWlWgidLTGUAgHyfH5/wDvqQ0C0r09aVaBtPpEaWgfT3pgNOBqh71KtRrT6B60q0r0+gatKtPpaBq0q0+kNA1acDT6WgatPWlen0CGpDUb04OgsGmOm0idAgNI6QOn0DVp9PpaAVprPvx+uoHcfmPfUPtPsDfsB7E6pE5YENwR/wDPH5alE234AvIfvqobuiCzijx7VzVaaZ15tVI97A/fg6FZkIBCLWQPAHI8f+epRoDeD3rnxz50/wBqH1GsykP/AFac+fBNA/8Av/fqJ2Ef8lcAdprxdDSjYM403WH11jnbqD5IJaxybsizfPP18an0hl873d1d/X2Pvz/hpQZvtwmBDHya8XR8j+8afa7xD2hh5PF/qRx/XjWH6v6GZwoG5liIIJKqvNVXF8EEaCj+DlDZHdTFyPJWNe7EgMAoHNXxzfOpR2PVH1GmeUD31xo+GJ1HZvixJ8yR2R7jHBgPPBHggmwdO+038Z+7aCReWouyt47VAYUOR5y/EdWjtVa9IsL8i9cJB6nvhSHaOi2O8OkmIs34Yg+3HJHPnjTSfEUiMWki3CKAAS0T0foQcSAAATyQf3NBR3yuD41Ktcpsv/qF6eVv7RCrkULasiBxbEADn61q4fG8QfByAxUuKIIIA8hltT78gnxq0dLWlrn4vimK/wCMtcVZHN/Ue3P18aIPr62OePrxXAHJPirIHB4yGnIbB016yY/iJCCeeDQ4Iv8AQ+Pf66aX1CRnBSsKHFrkLHkg/nx50o2MtLLXPbn1TchaWLI18y1z9f0/p+2htn8QSICHUkhGko+1XQJ8jx4POpyI6rLSvXNbP4mJOJKF/oAQPPAv6/l+Y8a09v61G181Xm+f18fTVuDTvSvVEW4VhYYH9/Gku8Qg0ymuDyNWi+9PeqY5wfBvVt6BxqQ1EacHQOTp8tNWkBoJaWo6e9BLLS0tLQY0g9wf8RZHgG+CPy1VJILA7SGB45B4ri/HgnzX76o3DqxeM45NYKHHhQoYnxmQLPNcEn8jodHRVKHJWQLakmRhneJODDi+b8151hV+dXkoAF9xYtY4+vPuePy/bUJPJ4vyw4HtyQL975vx/joJPWRIrBTnhQDAHph18ozfhbiuRXd9Rq87ujkEzHbiQwTjkGiSb8g/7V8agnkFQMezgMUNGrGXAW+ePHk1++nMyrdils8kkj6n9BfHnyD+Ws3d75U8xMWLBSAlAkn58iaYAmjd+CfDC9z0mGM2pKrXGIOIIdb8Gq83x50Agc8tZIAv2IN83QGXA/PwK1CDfDHtZSLPC2Pz8EkKfqP8PGq/U4oYMpFkLiNvlXN8Gok3TYkEX7e311WSZAGChiOBkCARdGmIvuGPNfuRR0BP2zmjY5NWKJI58+1i69+PyI1NJwBd8WBye3n+Vvxef+fbAj3zKrpKVUgjFgwZsmzvl+0W1gd3sR+HR0PqfVAoXxZIoqLXkgkUQOfz4/2ToNDqllvwbIqjzRoGxdH8tPJKwxxxAJ7r8jjj9fH6/roDcxkFpFZ2YgYhW4cVaqFPji+QeQx/LVm0nyXLpyq69pjOZIIXwVN39Aa5NVoNBZTXge3NMRzx7f3frrM9X+IuhGwjp5lVfu2sAF+BlRBIPnz45vxpt7upFcJ0ziQbIVnb5hSdtcm/HvRH0B4+f1MJ6vLfcnTW145vJLbjwFXx9SNBnejfDcL78RyPHJGjDpLjIUmJ/AZAAOODd03FWLGvVtz6NBwGiharAqNDX1FVxxX9RqHo+0CyNIV5Y2vigDHEPPsfz/P8tZfp2+MjzFgaO6lUNj2gxFYe7g+elxf1HPmqg5fh3aDILAgyFEgEH38G+0j6gjUR8NbW+IwD5rJ+PPIFn6n9b0RmOPc/lXPFn/Af01XFuBiCFLXePtdc9pUHzwQfz1FLc+mIygMz0LruHAI5HI5HHg/TV0EQXwb4rwPA8eOP01S+4UckFSSaB5J7bIUA8mh4r6/S9RG4IHysAb8cEfiJ8cA+bPvxoDW59xqXUrgH6mufA/8Akaz0kDVVrfhyO44miCCOLo+fqfBFadtxiOST73XA8EWLFefc+aGgMxB5FEH/AGRz4o8/poeJ2N5p5NENgRXg0R5B+hr9vapN6GAfLEEAkNQPIFXZ8cj9eNWQ7nL9gCbHHNc5eD+egdkAIHSIFgAoeB+dA+B+mqIVGLUjRm2BXuN/p+ooiuNWvuseCykgFiLo0Bd8/hr308G9yHBB5bkWPlNWA3kX7j9r0F2x3DLYo3Vd3J/UV5/T8tW7b1JuoVbkfWqrgaF+0nLi8aNtYFHjijzz/wA3epCc0Ls/36UaB9UHVxulwyJ/MmtX/wBpoCOfIv8ATkAD9STrE6cZJ7Fs8HgXXnmvHP8Ahogla8D8vN+R4/etWkbqTg+CD++mfdqtWRya/wDLWHQX3I/O7/8AK9LcbYSCrIo37H6+2rUjah36OaB/T89Eldcxs9n02yzv6AqB/gdaQ30n8y/0Iv8Ax0zSNXHS1nf2k31X+/8Ay0tao5+CFWYssbxiVD1AWzRiWIYMiknqYgW/gA1+lO32nZ2wsMVMZUEIrUVAxo5WaF+P0J0V6j6ZgpkE5Iy6iq57Ae1hi6dyKFBHijdnxoHeesy2qyQtbjEAB8SQy9o8DDFryNE+11Rwo6cqoORRCeKJUKps+FFFrNexs0RWgsAjHsYF2UcxqhduGunZSSA1ChxRA8Vrm/ivdSu7uu3mYqoBEZWgUUuHZvnPaYrwPAyv2vT2/psu5AsUVRUBAbBxVNYQgpwXjbyQwsE+8Rpbvc4ghXdaFGw7mxkSoGIyJP4zQoaltZBKFYqmZAZxRsXwFJosLBJy/fjxp9h8FutO8kYkxC9iuygCyFGbUVDEEdoNoD5LXtJ6H2qC5JXktiBkfrx45o0OPy1YMFZMWy7sgirk7IrEA5Agu/Efz8gqDfmxWh5/Uo1JIY/dgsyqjOGFtlyOaNg5VXvzei/VvSzBb9UKjsTJYIUmgwIFkA2q34DG/HIOTL9mM2BRXfuemSRWClhItqH8LQ8gmgOPNQWerb+BI0k5IvGGlsvdkICKpQUHCsCQtEc82zTFhDf3aliJAUckliOmVY8Ank2x880SQCFtvX9tJUbYRuxpSyllyAbpkZ8SUa8cjJRdEHRG0dyqq8UvHlm4WXLqKSjXki83R/Q+QQEX9MBbIspZUHCsxdvlIY0bq7BA5bmz76IXeKsXlWTIqGJU3kGA7D2s3GIGXII8Aaq30+ziQielKDFMsVyCLwoQlsQVon8N1fPGi4JopTljGwq5CenJXZWL+fw3TGgaIIGiqei18vyCMowG+8tgxvyB2hexfxByMzQHCfFMzJuZnEMofNQ0trRV+4Aqcbs5N4HJA7bod9Lu4YweAaVXuNLQKlKecWJsAjEBhQ5IFaxPiHfVM1IABGmKVXUGGZYUKAYs1ePH56IzfR/jNJaWTqwvAVYLHHK8m4UkApcZHTPygC8Ta88Xrs5xISrQwECbqdTmumSGY3jwO4NzkKJ5q61j/AW7200hMS5NG7YiQ/LlZDxD5VFdpFWO0g8ka3QzyAYseoSxxagoxdsgAjY8Fe1iLIon6GgoyF6N+Dd42vNpyVNFfagQfPgaHGTAqfB5ujFiBwBR5LD8uf041LayySSJUZTph0kthXaVPbaDtNWBZ4bn8zdp6azWWLDigjjyO3nIcNeJNjzlorMXYIJBjGepR5txkB2nweLP9SCT7HVO3jUYOVZZHC2DkwNc2caUN/tfl71Wi56RzStycCTJwBTUVOZCrd0ODYBri9I7sgAZKVaziLb37qjNKechV+fY1xAJLtbAYSGMYsCoYYCgCzW1EkDIUb4s8VomGawCoYgCm+cOfayKJavpwR+1aeLehQAv04JR0ApqoIVyJocfTgDzerd1tS1lW6bUACy2Pa/lIJNVz7flZ0EEazyHPBa+fAJBBqu67Nc+AebvUVmHjJSlVbE/pyTxfF2Tz/XQcm9ZVLEFVxFiQKGFge5sKfm8m/obNakjdNSwUghbJxK2FX3DsAw4BuxwRxoL2YUAjAqKNAK/vxfN1f7/ANeZrKQMrsEmiAe35aAJBJq/oa/QaAT1DKNG6diXkkFZlFKXdckyslQK9uK83qyHcIVVo8+8kAhRZ76PkMrsCLJPsPGoCtwGIOAWNuSrE3RbxYr/AJ+vjUBIbHgD5iAWLP8ANkQuPn3qrPI9tZXprSQvTqzcKrOqhueASzlzYsnyEsHgHk609rulK0GBv3PaXyy+UHusC+fcj99Ba+9xFuQvFg9xJX5jQr5q5quNEQpmOD5+mNXY5sEn/nzrL+2Y/PZ6RFsLB8fMuJDKCSQTdHEj9Xh9VLsemGdoiLUCzTWaHgKxxuuQbsEgjVB7l1LEMp7R0xyPf+/yPHsPrq2BmIs2Dfjiq/I3XJNj9f0GgppXJB6WQNkfhcAqxqjWOIsck8nwKvVZ9XpiiqM1XLBiQ/ynEFQCVyKlQT9P0DBsqK583zx3HxVhTeorKCo58ggAHhv3Pivr+es7feoN0T0EYsO1TVVTDIc8X/nxzQNPpiyooEiYUDYLkByXLBjQzvH2oUWPHgANT+0ov9cP6j/PS1Lrp/If9yX/AC0tA+7iZAsaD5QBzWDE3jlVNxwaJAN+edZ3qXxdDs8Y5u5ueSvc5WgSMiaUfzEk80PBILXdq5BaJcmACyKWnVWU9mbgC+7Lj9r7tc/8RfCce7QK9pOArxugBQFh3Rqz8spKscSxINeOQah5vi1NxLHHt0Vl4knZQRJGlgZKKpRWILHmnFfUdxst4kkYaMgr+XH93try+L4U3G3DBNwsbKFJMkYRqVkYAMRiwBom2okVzoX0b12bYbwQszSRyC0penzJicemxpaYMBZoX5FkBR6JvfiAqZMlaNIzTuQT5oDH+cmxiou75rwRPVPjL7MY0dLZ1Vq5LAOxUA8XlQvx9eONC/E8i7vbCSOSVWhHUMVUWDUC2N9xCkkFWPzEeSNcj6f6arTSbtXVoVd44mkVgCBQdz1nbFSQUBIc1GOASdB3MHxAQC0yuoPBzxCcE100Iz8Y3ePsfN3mS7hcvCiHLkllsK6gZDJuopbKmI7SK8+3M7Pc/apUDs4hywDKihSfNUqhEQVfItiPfgDU9d2ghieV44pYiWBKpG6AL8onUIrBfftY92R9gDAF6xtvszSSSOEQsVSK4E6qP8oLBDKyKTbGmBI4N8GW23e3skyPmMC8dNkojV2LJJJGHcfrZOTYg+CHH8SJHIFLsOoyR4p3xRq5FSRyKRNSNhSEmiCL1p+o+kxvK7yzOW6fdMXVWLIVZ3AHZCcUaqIxrweTqgj1DZNJGMR1IwyEqyFkxYgsY2rmm4DAA1wbIGsnbQbmLdoI1s7lbdZOirscWLADHsWlvuUWbB8AtpbBVh2sckhfAjAKrWmRY0cAtMbUsWv2JPJNjbvcHbyFDNwwDCVc5Jgb6fWEZwxXlhYAXuJN8jQa7wTYkE294skkbGNRSh06cRN2KI9uWF0b1zHq21WNuwPiI1lTPDNVcHpXhxQZcL97F0SL2trvvxmaVuojKu6CIHYrxgmILs1Nlz4wIArVXq3pNdNkcMnSEEcgLLieEdWmxJKjEkr7Ek0b1AB8KbOOD1No0IVV7uWzBIhR2oqe7uyPmq4+g10nqW66UTPMwe3AUKrsAci4bN2WTIkgVTAFK5OuY9Q9OdRuNwc1eNSChIizEgaJWQkBiSis1gnlDWQOs/feoDcbZSEmeVloBLkawrFWUspZlGMik5fiesQFujr/AEv4pVlSWZJWUkQyMVi6cLEx0RfaByAeeApY8c6n6f8AFNBhYiUEk/dsy9zdv3aNYNADhj8wNVyMz4V9Q6O3XqCSnFCw0QRo17g2XFjEeF7jnw189E27igLOjYFizyKVUdUN+PLgE35ZbHHitQBz7nN2BeTJlZXd1SEKt4luXBMYYcrWQ6hYgcE2rG8Lr1XojFQqxuXIAeMsQAQAcUJxJAB8V5P269TvQu6iue8KMk7WyAyNq1juuin8ugItusKMMpJcqp5g4tYxQV5G7RiWY5tiOa8aALfrGjq8k7RRurEDtKKK8Eqc8qIGC0xPtxoN/UjuFT7OPLphjIDIgjdbzAUdNWQE2ACQUBs8E712FZsXMKSk3GHKqsiDuBeNyLAt18tQAY8sosT07ZpNMQiOzIq/eWg+ZmJwwNspsnE2FCgjk8hrjflsgquFKSKOx5KZVtVNALRVeTZNgjji87ZyykxiU1kR3GPA5BsgMSARYqveq8ctobY+rN97EEYzq+CxsV7VAVW7+AaaqXOuV5HC62dvuY2/EGMNLJKMFAoDi2a0sofrXnkVorI3G8GMrRpJkrZmPElQcyxYtVA9rh7UiwQPItt3vQNqxWA0jVF2/KLPAo8LWAyHHggWtaNm9L28sjN4awDJZVXAW6bHBGIV/INkD5uNC7T1KKOYQs38RjXcYlskrGCQMhwuNHge/udEX+nbkLcLuWZsioItXB5CiMDGQqAPY+GqrOpz7YKAwpCpSkKR0Rk7cWCVDEjwCVK0vBGioks5qIzIrdlx/eHJyCGpqL4gDI0bDG/GoTb5IiyyR9TvV/dgo4BJFHEg+CD+oqtFGy7csRywsgpfggZE8WCRwG5HNHg6zfsjjrqoiiFAh+nirsFBzIH4SBjVkrQoUOapPWpAFIdCFXNgfn+chlAVefwkFlW8/mb2vTddRojt5CQshAgcOzqGAJFKSapWyDMaBoYnyBybZlSzKbJVhkVFgAkquSgnt4N0QDeluGJuTiI2CGJRlcMaK9RTx4rzXcPresqb1ONbaRUABYluoqIzMSqlMzkzClsXwByfF3enb0SQeAwpekrMZL8qCGAKkfdnEFa7PAI0GrPO1ZIA6mlcMSFBNKLJr5e4+xP+Ol6buwtGoRwGCtKVfAX3CMg8qB54vnx7+d+ueuSbQh2cMD1QlJ0pSCExyVUxjIckXfIX8RYY5B3IfZTySSS9YRswx/hjqsuIJCnBRkxHIBoj8tXEe9/aT9V/qP8APS18mf2rL/rH/wB7T612y9ei9UhjbcruJpJKOEMiA5AE5MCO0ReMCq1YVq8HWltpl3EIG3IVCGMka4NIQzUAXU2fBPHtYsc6EXdneyO21aM5WvWlTDsAAejgWPDMMru19ucrfiDeRbbbpAk8YlEfCRDrB2A5QoTwGY2L8mhR1hoRL6FE7NIr7hnaMITGWYGwfPUJsMKA+aqHNnWD6x8OpuenPBJ0jbMRMQj20hcEsoIrlqsH6H31qv6pL0G6UTyuO6XNkjQBAGe6OIoqCV4bv+nnE+HN1HurzOMgHUiwKkOSxJ6hLNaklVF+QTxoDN7vlggaWJpooSfs7FlZ4rcRRllR7JARmf5RZQA341n+soDtlWAAwACNQhoACgOpJ+BT7t5NHxeuq3+4il2yOdm24DBHCKr9HJQ3N3TKpHijwV1nSfEMEXRlSKLpSBkk6YiikUYZ1UmIPIs8ex9yCQb0YmDBYMnjxZpXCtjKVBH3SOcVBAoH+VQOSSTtbnau8DwSMwiljwEicTgEqCM/DJ5uvKg+edcTv1jlQYPAglka+rOJZCQSVMkdfdeT3LxieSl0Hg9SEsTRqrOGkUuESSKNOVKqr2FKFEcEcZAp7i9Ua6/DH2acJCqGKSiY3kK4lVPTdcizkk49y4gYkY+NaB9MaIouKlY1/hhlBWiuL3IWsgXxTe5By1mfEG8+zgKVaVJmZkjdEpSot1JIYHIGwV7j3fW9A+n7l5Nwu3fcdIx5LFH0xahr4Z6xemxq+SSLHdwBfxDttuglueWjeYqWSOFhn/FKEMoLL54aiTbAjVm79Djl2wWaQp2ALiAhDZZKKYmSQZMy8seCaAK6ivpUbrOsPTIoATIHjkDFCh4JxYjqMSA1Ee3HPITTGNhFMyAFhGZJRlMhVO1xVcANzyceB5PIegx7CODptcsigho13DBY0YBbYOq0WoEjG2snimNW7r1WHps7h7Yt2P8AeMFZaLRuljAqQQLo23ynWVtoJ9rIDLK0oVEZo7klaNyzASIslYRkKQTjzfk6vXbQ7iOWT7PGoZSsmQUAYrmMUpbsryOTdk8UCG0NwEUZ5yw413h6wHAA6al2YMpFOPxEg15ZPUIcMo36ZFmSJeoArKGDE9rFnAFkXziDR1m7NkaN49y6ESKqPAgCMqxsUzEoGOPaxohcbqxVafZxxQ7dUe5WAEZETpFIShsHhg7MAX+hIFAGhYD+ueoNgwAUypLHGtSPCSGosyyt/DBHvllQ9vGrh630Ars5bpipAmJwolmk4USlDwMAcSpBogEa0PWmRoZFmClioxSRBPFmCMhQBCUSq1Y8eONYPxN6kUigdViDgOYlRSpkAA6kMyC/+rBo3wTyV/EAnqvxAkcQmgyUoXhzzJCqhtSyis3DdyrfmwbFEt6L8USS7hVcL2UzFVdOqb7mug8bhLvKweFJX5tD+nbi4pElhwSXEEyGOTBvZV5DMFwTBRYAWvNkYWyfdJvA6qZ3FxyNCXPTDZJeXyqxBDAEHwvvY1Yjvt56iokwKuzFpD3jqxvTcIuFsrYsKADVYvhtZnqHp+6d4EZmEaEAl2tAWcsuBT7yPgAWisEPba8krZbuSKKCOWOJXjuMECUSzBi/C5K2GbIclpfmBBFUBvUfiSDplowYZs2kZgYyWpGkNGskt6H0OJHbQ1FB+r7aaHdM7SkrJX3USdVGAeMTdZGrle0m1Aase3R/qnrvTUiUUkhMeMWXmuyTM2KUN8lC+Do/0Pdw7mJwsSuiPckTsyZyOnzOKJdSSSC3gi+ABo/aiOcgJtBQDo2JkR8bGJURlbBBViQT4488gH8Ob+XpKrZx0bV0GccqknIhiPnNlhlyQtflqYiY7pmCxsCjYtisVkkmx2fOUbh2bgEg3ouCIbUcRhl6rX1DKArSBSAZGyKsSWJugWLe50Lst4m4kHazrlyBMekVIJNhgGQKSU57WNflUVH071RldV6iTw9+TKDI6AKALCg4yAgcV+Y99V+meoxuyplGY3sV1FmdmZuxniZiVWyzdpFGh9NCb3aPJuT0o5Y3m4eN45kikKsGDs7MEa8cQQQwsFRYGqoPhBDKzRFYQhI6UiSyJHJwpDMMWCMoPIDKeebqiNyBGO56l9MnNChdL5wULh5jPBIokWxauSCVHuCGMiooXIxM5fpVyUHzFj5Is9opwTzYAfqPpW5aVJTNGqIwzRTJaqCWrqFQxBocnlQaBPA1RuPUUR5Io5mmLAsmbOpQglmBe7euT72CKNsLK2N1tyS4kToMcO6MhqssFPHDA3V0PB/bI9K9Bm2hHRxlifNnkUlZExJulYHqADwDY5b6g6zd1666ybdD1onDFDHmzB1bJziVXlu0AkmwataNjUO/l+VHdywLKChEsagWwWVAqOuVDIWLKkcNoizc7VJFdJEdoXFYMBGJCMWzKJ3RsWX5l+vNWCbdnstmIxuI1MRsZdCRpYrNDvAJCcqoOQBvwa5HC+tetSHdt1WliKsVjEgsc0+bdTFgeVIHsKv3y674b2kTbZiirMDHGJisShmxRUAXO8qIHfQHvZ5sNr+xPT/+zJ/4eX/h6bWV/obJ/wBqk/7xP/VpaDnP7IOyQJ1GWSYZupRZZmwa0Qxg4KtgeWH4uboa6xPRIojGkm0TbSSxy9+UeSk0rYNZAPK+Wvn35IC+PVhQLMQzZsYyygu9xfOgphgqgE/LZ9+Nct6J6in2zu3X3jR0jBhPGHvII8koZeXK8glRyDd6CXqM0W1YnaOhO1lxlZpreU5k4wL2hqCoWOPB4B4snxeoL6g0c0f2hXT+KXw6CFQgIZ1WgjIW7SLJHjkXx/pnrm4ffR7lYo5JUZWxWMIjY0oDCOqsm+as1euz33qTyNJuoY4/tIVFRYVMgCqoiZDkoEhAcsrgH+GPZQBpF3pfrojkliExeHtjD/eILbII6glewViRkATgUAvles7VJoxH9r+1MypEQjEdDpkuJpEPdXcQzWvnmheOX8PbGWTsmi7W7pOQhagKBRBkJO0Nx5NmhWuw2PwnFDJKDGJhKTQIxlHUDmWNpV+cMwHlgPI9xcV55D8HMszRySRQpkh+9mK5jLHgIRZIyA7R5sEDnXTbCU7YYhjJOVZmlWIJFH3IoYAoMR01HPm+RiKJ25JlhYNL6ckiMRjisbtHbY4kY9xtmv8AusHWZ6j8Ty7Z9w8IsAqsoWNuBhIbkkdWCEPYFkir4GiJQ+ojObN1O3xKkSqo6dgtgg6YydSrhqJBq/dQK5tlFPsmjEAw4dZIysItRanusA5YDGzwXII96z6jsPUI16SP1qReg8mKPRVCp/nYq99tEmiaJ1swwu8RSaPDtCMAyqCaqu02tKB4PH1PnRVSelSoyYbaIggGMq+Ecfb8mWRBUkViARyTxQrjfiT4Z3MsyCWs1DLUcckjED5ASaSgSQXB/ELuhrtfsyx/eYqylf4YGeWR5OSg4sPAI/M8XWik9ZBjLYijwI3YfdsBiynIL9RXHv5qtSkcT6Z8MyiNkdWbihM7tJFWSsS0JspWT+QAcb86G2PqEckvTVs1LfK5VLNFQ0arQzW7XIr+Snka77c7GN4WdWWZOmUJieFiMUx4tcScbH+dCvLfVtmn2p4ds43JBJijQtMASAGJJFO5wHAsX4441Uegyer1uHR51EkySI0bjBpCclSMurCOyMWBseSMv5ee9J+KsFMEqM5dMgVYkRlwMceme5aY5Djw3HOiXSL7IdtNvlhymmDQNE7GNGlB+7QcDFYwQKATJrrxra9Ii2gUJBKXGP2cTMkTtIET2MrBQoHHygFgRoB2XcpB9ohhjTayND93McyVDEFmjJJs2flIb5cfHJ/p8ibmKaVkTHLuV4BEwVAQrEuCsi8DmgRzyDrQ9H+Ho4wEiaQx5GVhOxPSeN8xgVAyAk5PlRj57hehD6a6xrGG6kaoq2aP55FlxJyscAgDHjzorBjTb5FEUTNRMkaxF1fIqALJpwaoGwtrXnVyekRxd8aKorJljBjYIt+zHJ6oUCAaJIIoaJ2fpa7EOkKuqk2VNSqWJWhmwz4XkLdW3BHOiJFWZsZMQS1qGIWNgq0WVMiwJLkX7X4PuVxG/wDVIZEgVO+Vgz4FFAQKFwsGQCUEqAQDmSPBIrWju/SxJuVmXbBMq6sqGKFtvS+ShDAKVUKbJ832+2v6hsBDtyhhjeCJqjGAIhpTbX5W78XXHvesOb19TE0vUCMCodo4VkgVscgSGRlDFlAJFG/GVg6I0/Wom6YVR3OeTIYQHFELwj/iBK3j9LFC9BxRNI0fbhMrmMsgcZIrxhgpUECQKBYuhzfg6J2XqI3G0mcSwOpwzLyL2uoBrP5QQEJFc1XAx5A2HqbvI6RbUKpfCSWIuhcKSFZoj73GRYGQxoVQ1BkepxSK5WSJpemWeSQtTMWN04kyjK5N5+rmvNkv0Od+m6jrqqhFVBO4Ns4DSKxJXtLISq0KY83wRvU98263EblJIAXdThHIXidMclLBaVgeSfBxBsVwO3px3O12qRkXHKEHcW6nVkBoMAFDBCh7hd8cYnQdIfVMstrgXdnzKAhiuT9Rgpahx7KL45FAgHZ3bEx1Qazk0RbvbIFWUxmiVN8qDYrhTes7f+lTLIu7VmcMKljUxrIt0GGRJCoxGVqAy+KPtpSbdJ5FZ40LFBmRJUpApks+TyB2/kf00UPtPiFGUKqq2YIUGSwgUkMQrdwVWHufJ8CiBj/Fvw5udw0bRd2KjEJiQxyoGiFA5ogmxRPHBvRh9P6MTJuz18paOQMb4kAqbW8iK+pBPv4Gg9n8YRd0DRBYxJhaFQMTYxYhSVkVTyQQbXg3Y0QTtPg+Bp2l3sbNIVCmRc1jyJN9qE4t73XGVc6u2PwrFD2RdzsArOyxqzDolUEZXFVWvrzz72NXf2u8ThojE8JzLRr033LnuNsWID2V9gSQONZvqPrMkrFFZo74DCRVGdqSDz4oBhQN88eaDoxtQzxiSGmz7TIquVNkrjIRastA/Qk+RxoYbd4N3ccKm42Mp7WKhTkRHTLRJ5PFcj6cB771eWGBQ0kTq4EasrNG8bMB861wOVF12kgniyBZWLNPE0TlumqwOWcRZveJegpAyxDBlJ49sqIa39tR/WD+u0/42m1xn/Rvuf5F/wDEL/wNLVHQ7wwl0AaObAM8sbhXWQyMCWsgjI5HFjwWYiwfFU+42UgKw7SFmCvw8axKDGaNEAZoSGAYGrH6ldjY7jbG0wMQC1ElFRi5vsbEZlrBNWcqu2Grtj6osvaEmkiNlpOGWM0DTBDk3BHgH9T7AybKFU/+1jmV4wpHb00pSCVvEq3ba0oY8D6AgOL4fgG4d1Ur1isuPfGy+GV6DBiuXJtD3fy1oyT1JJA0goshZFzYKsTW0ZDCifIr8Q544J1TvfUQ0gSBpEZ2xY9K8wLN9UqVdKuivaM7PmtBV6t6Gk3TYpbKOGs0aXBgxX5wpJ4NfM305s3O9bbguWBUixJyLGfzFeADi3kt4H11FN4+3OM4abInFlGIUnkhnBOIILChXAHg6QDSrlAFUMis8ZYMVZhfDUcH8jx9arUVlyenb2dmxe0ZSCjCOdJFqgS6MpUkEH5rIqi1Ea53bnfbRTskTETl0YyIUyAjGRil8AMOPB4ANKTWus2GXiVsDQkeOIt2y2wsSIcaYnwSSaUV76LT4jZZGSFoyPLM4lZeY+oC0pNLya7jYGIritVGL/oum0lXpv2OeqycD7OVVVPepDP2uRmQbIW6JvUR6vGYGz3QUuE7wxdkyApKI5F2aIBCnjklgR6ju02+2D7iQNIWTAK/VVytfKptE8tbUbDXY4A5P0B4Nz9oecpAYR1ajVY2XACmAThkJ5K815+rEOm9G9VEZG1kYTOYzQjihTMhLKBVYB8kRqFX3c8EafZfELyRch46xCr0ixZVbp9pAIoENxzVgmhQ1T8Rb6GOHb7nGR2KjGVrSVVFFWYxyIDNyCLys2KBBBG9C+K2ilk6EApnePg9SRsSGLyIhLKaNtipBYnwRRDT/wBHYZUaTpI0b5h6MysCSxPa9qst9p4uwR9QX2XwxFtBNNtEMcroFTIhzFYN4cggE8c3eI4I41oNM7yyyFURlx+8xbE4iIspNAuuNjkWpPuaGgU+IGLuHjjaYXjFDJE7iuCUZo2yos3DV4UAEk6DSmK8mQ5NIXNuqxkK3aA7JZA4UEkj6+VrWT113U6wjaqn3cmYijEispxCOyx0VI9iebbx41Z6lvQVWOSQwiOQCVmSRkdZMaEkkYCh+QC7JiMiQNY3xB6puIXWcOIQUEcipuA3TYBumrRQkBrTAg+MQCSt6Db2HpPX2zyKR9zJZmFLKekqMwfqWfP5pkK4F6fbfEBkBofefhIMYwAAPSIFjyrCsSyjweBrj9l8Y7UydSTbSyPiOpnMZO8FlOJIChSDlZAojgHWvL6iyMJdvCekqpOiPHyhQ8hJTbW9ZWRZDCqBFh0i7ZmjjZd8pDmpLQoBiMrDAlu3ELy3AY93I1n7jYbgL2SwuqkuHsPGzIQEyZ1OWLg+/kVQ4B5b4u9W3G93EUMUUmUUI3CmLqM9zIHVrj/DTRqG9uRZBABmzWTbtIu6jeItjLjj1ImHB74gpVlV+ayVgTf0YBf8Teqs22bosrZyZyJnmiqRSnMHHDhcgTx58hq5L0n06aYhFxpmZ37GfIgIArLj3kWWwI5s43Yv1SVdvvkMaxothGYBUNUCQflIAHsGAJK/vqG29EikBw6xajDmjuq9loFxa1FqwKmrFcFa0GX6J6UGike4cpoQuS9RI6vDJFHHzAvYBy4F8Et0fp/pKJLSfMOxyGY5Gy+TQgBY1stVfWva9EuCi9IggVkF4Cqvy8EVQ4Nn9xR41yf9rtmrJHcYHLW8bCiyhVJYHMBSeMjQ/MDQdFu9sFKh4Q2HCup5+QjuyrCwOfmHiyfOrel0VYFcVFLGgxXwAajq8h59r48edAetbWQFsxTOmCOmRkoAsC10zMCO1b8/3YsHw7I8iJJK6scWtlKfKgVsS38S65I5Js34qK095uoWiy6sQyYK4YkuCMmXuWghUGy1Egc/TWXHvdxBGZXUyJKVCuXEvUstkQcuGH4VpCQT+ep7L0WJwnRSMSYyKzzy45gt80KSKSrhC5HATuN5aBj9N4hxk5a1gWukqjIK3YiYZlS4YObAJoAAHRG1DNKpKZAmUsKe4liVFx4EZZaDspJFiiR4HGX8Ox7OZp4nMMYKriXkRcnViLRiou2VWPJo1XJOjNus+36bAqYwxjlGS2gCp4tjcirmCLIpSefIr9c+F4ppW/hKFdg+SOhYyYEOzAnJrpceLBPOgt9O9CkaCSGYNbyDKSNo5SjIQ2ayHuCkKFBAbnki8sSN9BGjp1gGQVUk7xvICc1Cq2Ny3kpAIrk8k3WhtZAkbAAOyoco404bI0pUqbIoV7eLJGp7KFmlDsgBjFm0KqFIlsq1d7F1UgeRweL0AK+nqkI6jOxL4NJzfaxkjDpiCjfh4XtqvFa13aXpgKqEElc7IxSgAaU21MKIBo0PAOpbPcxSHF2rK+A62pFWCfY/5HRG1WJ06aBWjKshstkPmvIP54sk3Z+n0qud/so/yt/Td/8AE0+jv7N2P023+7H/AJaWiNdfUpgEyhRAzG1Zw3TorVMlg2br34F+eANztUjkWQydNbYCIoFQZBUATEdvdjZ5sV4GtwbRXXk85G6YfSvf6AeB/np0gKRgp3fLkWeiQPJ4Wsq9qH7aoyX9RcKKRW7irBi6UL8jJO40VOP5mj4tT7uRAWwOQBYxgkg8EjGhZvxXHOjY3DzlSwACeAwJtifz4rEnx5P665vc/E/SlkUCVsXZHNZRxlSboqtmxVCwefHFmBt879W5T04MvlyQuz0EoOSaQN7+fPI86o9LQzSu8PiMCMsxNH56IQ8cZJ+osjG+cfdfFD7iNlVmEXUzaVz0xYslI0JPGPPIYk/toWX1JttHJ0NxbdS3KyCRPvQtMwUFyccByMgQ/wCY1B2m9nhKdWd46GStfYWx4JD+5FkUAfpl7EUbiNzGyhTEqkRyFllQlyFIfKmFVy2VA+fl45n03dHqxxdEylpESWQkSBLZu6iOKGbeAPJoctofZfbd1FMsW1WSJnBJLdLHG+BTqS2JAvECwDib1Rr77dukWLbVXViy7YSBZMSzBQAVXsyLfLakWoHFkclBuFEjCd2mk3P3rqWEaglAFYhWUEk8AccG+bALemepb6GToSRmRPMfVCTjbsXUibNI34WzlQ/Ebo1ov1HcLuWjCbWGPcFWWfcGooZcmCo6ZlLyIJBwbK/fG1sQX8RSfZdlGsTERtLREqZzRuEIAC5AFRTgX4x8EG1w/g2TarKrTSCAAIhxyBcPfJfmqxsmioDDkE3rroPhJd4mG7kzdn6wSPqRJHUHTUHJbZeFIcfMbFG71D/o0EcCIqiTcQcxTW6rLlky5gEUFNL83Ao15Gg6L1Xa7LcomJDXZDBpGbFC9suJNsCp4INgURqz0f07bAv3yRswGKgLAEUqCcVFsQSCSHJ5y4qjrL3QbY7dHMZeRlMaP0yI+4LS9uRvtAXxwCAPqTsYftrRBFA6JIlyjKCIE9gVW4JZQbAoV+XbqKo9d9C+0ONswLQKtJOAjyIzKA1KIwFBKm7PN3f4dZW79A2iVHK7qsRzFBAQTHf3WKd4wWyWYj2IBBJ7T1mZFUBpgpjcFhkM/YVywKiiT7+fHvpht1MpkZLY4hWu6BJD9xxCivwmiQSBd0Q889T+GdvE0UkUMqB14MiRzRuHGR6fUfiVbxVW840OTZ0vh/Y5yIGZuoEHSOROYUZKTEtxoMCCPLWPGu2be5MVIuMnPlRSdorLP8wxBH1H56E3HpOzjYSqESRCBIpLRqRJdAkEBBkCyn5fP1vQY3qnpPPY3TCy9RXSNWktrXEdpZ17k488AU3AB27CztG8odxAzllZTEFDICA8ZFvQII8kmuT51oGE7cl4l5C8RscRSjkLxkL7R4/CtitCep7FpNwHKlJqsdOWkOJOLm05kC2ASAB9ToKNrKiTnsC9VAXc0jHGyuRAHIyY8exNihavuvUkshJQFCKe8uOAwyYyAUTjQBtjYPi9Zreou3VFXOkmLEqe89yqmII5CkA+DxQ8EgPYejsu6Yz8o1KUbptESpZQvDMch2kAUfA8LqDpN9ABGrvnKixqsiBWYoBZz8hq5auPNeKOs3Y76d0BYxS7WMokSkoxjYL07zBLgqMuAC1N+4s9ObcbSNYWRXjZ3iZlSR8Q7Nj5ohRlRPKjzfB0B6J6N1Cp3EiqyuqhFrAHuMaABl7+eMSQQ5Hg80bEvqEeH8SQKJW+VusKPzI+Vhk5HZfgDUptxIkxbqR9LIYgy8gEAsoRrIbmzXgGwBxqW39IwWUbcscSzJGxDFmK0oDOO227SCT8pbi+bNl6N92pljRZVLOzdOGQmypPIvGwuNi+ByffUFTbZTLHamgMw+JEYa8AEkxXuLVeQqq557rJdsnUzVDwoPYUp6HBxX/8hdj3XRAlYKp5dScF+7xwZeLZKBUFgeAOKF6HExdVXhIzxJ2cELRIHHZ9P1YfsVTv9u0xiEnNBmK5A8xjIEWAKPaDxd37aLl27qHD2BRbtYE0pFiz7N5qgABXjWjBvQqgQxkjggG0ssb8eb5PkasdlcBqq+40QxUN5HHufHH01YMDb7LtA20hU2pZiMzipLVbV2kqORZ7fprY28EvVbJw8bduLEvVimvwR5PHv/hPCNX5TsBYmlxAPaSGJP0ZuKPF1xpvs4MmbOERP4bZAXfK0TwVpnBBo8Dz50gE3owLhKUEeBRCE/jbgnxxRIAvmz4wvW99uLJipOSlM7LdstVlRJIDClPuGBaxWv6puyD95nSssiSRK5L0bxkjW1YqQB9CK51nQ7U7SRljcSxTkiZJCB5NAhRYYAtiQTdLXHFQU/2a/wDrl/8A6v8ALS1RUX+ql/o//C0+g7XaQREBnVgyE4hnLMteCcDXAoX7Ch78jb/1eIy4hyrhSOkrLzziSwFjzYF+PodF7X4ehjByLOSTIxkYuLbLKiRRAyah7DVzbIGT7tFFrg8owzoXS2O40R4PA1tlym+9MnjnaSSbCJeeoAMz5xVApIoBjyVsUb41nj0bcyqsTrhEC7JuAtiRHLUZWWRWYkEAqQwo2fpr0E7CNRyWcZA4tiygjm6YcAV9f66saYEe3J8c5cHzXv4+mpFeSb//AOnczbkNA3aSSHKqpQ192Fw4AzA5Cgi1J8kjuSsTRPCu1lUkhXdFVXyHer9Zvma8TkbFnn3rT326jC5PIAAaWyVB5rk+Df8AfqqPFWFkNlWRNWposAQD2ksOLHtx4rQc7s/T4ACJEjplsLgpsK7ScBex6ZjZqybvgDRW1QEthB02OIZlKLLIMe0/NXkM3kkUSKJ5J9W3MmVmBumWCueHpWHzGM/KMiRdFmIoA+Rz3pnr8PWWNCqxFgjTZMzJjn28iwmSEgk82xFYXqDY9ZiiyqeQgOAFSogq5SIApWrrMKw5o82DyNER7wKjIBjEI4zHQkMcgYH5mCkKH4Hiwbv5lu/cTMT2FZo1KBhgoJuvIY0SLU5VQ/XWVuNtgyGjJEMbWSpHBalRl7sCLxFAAgeKHGqLIIGyZRlGtEAs2fUAAYsmPAbI+CTWH5avb4jjQCNEdn4VWRlK2fl7ma+fqVocD6aFkWGNgAZVYgfcr2qoKhbIQEgWEGQb2FHUPiaFSTirISoHWMarhkQHKsR22pPNEg8+AdQBep+u5KsO4kQXTU4dVpRIWBICmsaFk80RZyB0T8P7vpxF4pWMKh36ZjJfEdRgXdxmO0dpYnJRxRAXWH6x6NKanUIqIjM75EyAgE9QMVBcckDzRS8QOBq/DUDKH6kCoJBSbgAmkkBIzZW77sE91jnnQW+qbsOjmm3AJCOYpF28gsk4BCuZainbeJBY+1EX0uXqLI8bqvC9QzRSBlPy4keWcFSrEUKAN88aTRn7KcQsji8GLtSEKVJBsnjJl582L81rlvQZWEnTMoEmJJYyKsdsSpFAU0oxFGm54oVqDvmLxL1tzMMGVEWNQwbIjmmRiXY8ntHgfloDa71CJJJYyuTSWjhVWWqTIRsMvIP+/wDisaxfWIpZFjjmLRgOImdyIy2fYrrGuRX2GQOXH4fOg/i71VuhQWVnR1jYOj48IuLIRyFKiivb7mrGqOp9I3yPEZZ0btZ8GXI4qaJACnLGxQ49l4B4FaQwqTi7OzrQ4osoBZKrtJAJPnm7q9ZPwxudzMFzSLpguGbOU4KVXsAfJmog9uXFefF9LslUwIYyQGQY9wOOS3YHgG6555JvxoMr1b1N+gM9o2NhCAvUEgZruoyXQHyTjdnnmgb9zFHNGr7c4Zhn7gGe3GeVN+Lx9Rwv6jSELgFWbPIY55OoFtfAvnj6H/DiuXZ5ooJUtaqbVCWANNbNxz5oUb8G+QEfsJlhAV2VlBOSvlwMhiOSRkKNnkfXjVMWzG4GbBlQcBaQntYHzJTAPjVD6exsC7Z+jrAVqRiCYwwZew8KgbEefkX6AcfW9FyvIOsJIVCWAjcEzZAeUU5L3mvr+mgz9rsFJMYD40SC7G6XgBjQJ5Pg3wefB1PbmwVY01Euq2wN5eTjlVYtxRu/3q9OkBecK7KVEYXqOwjt+owDCx3FcAR548DnVkkjNmou7jQG1bHIkliCfGIB55vxeirBIvTVhbfeKAuHawyUOMSO0UWPNexOhfTPUGE8mIJ4BfHuXLJrxxALBRQJonnzxy8PpcwMvUDUTwg+cgMTzJYGJRf5ibABvRmx2Uke4eQDIP07XtsA2WsDwL9x7k8UBoLt5IggaYcvQyQMLayqDjmvYjj3/PQfp+6WQJyvebQmTqcr3U30ewP0r8hp1+G1dcTJIoUkWhH4SCnBWuLND2PjwKF3XoDdVfvGaETO5iBYA8Aqua85FyCLIA5NVeiMrf8AxK8TyjbMHYX1JCW7ee4ZV07sYhgPoLvzobHbh44nle17w8bK7M5LLlWLWAPNUeSb1T636Htkw3I6idNmRwtSlicwMszRQ1dDjnwL4KSbONW2xKCVJu+wpRxSLwpGXcEASh7H2ohizepoH27V0yzAw5MGR1RTEjPQIYqDl5UEUbokDoE9P+0Iv3p/mVgwZiadSVAXntKNdtTAdvOs3Yb3bExwgNMyu3TnMSyKxXFqSR2sZKLsCmZrHkjXR7ONm+7dGIrtBoKBVckDhsSv0HPHjQYv+je2/wC2yf8Afw/+jT66H+zT/I//AHg/z0tWAuFhkS3gFsWN+xYHmhwB4v8AP9TTKq54kgK3IWxzfzcVxRZfBPnmgTpaWtIB9W9SkgdSkLmLgSSgBgo8DEeeM/oBQbk1Wi/UN6iEFpKLHFSLZebKcL7FqF37gXyDptLU0R2e3QsAOlIQ3acQCgVaFXy5HdzfuP11VtYrUuSQ65dQKDj4DEqXXK6I4BH0B402loBfSfWpZGUtC8KkuuLKVIpqRixFVVir86n6nt2DLOipcdjFlYllkjwYvIAWUAgHIX25WD4DaWoA9xtpJpVkYIXBVYyGZUaMOGBDh7eyymyhHJq+CW9Y9MkDRSAIWTNOiJHWJrVWDDEWSrq/HGS8ew0tLRWNF6s0rKQkZkbJWIsdV/4TgfK5W6NEDixXNkfcCCae5JZFWZmaJqIAK4picrIp2WgLBxuwARpaWsg4fDkku3wOLvEFiAK9JCCL7QeCVXB7YXzwQTiNDbtPDDSBY40CBWqWVSqxtmXNgowZTkpFAULutLS1qIB3Hp80+3bpq3di1V02UMCpGL4m0C8pnRy8/UnY/D67ho5JEdHij6QiZuokRCqQS95ZgEcCvAPnS0tFae49P28oCToj5c9uTxExqeGY/MwLGgeTl45I0/8AZcbGxGisbZlATMFrbJsSGDWb/dvN3p9LQSk9BimjSMwoIwrVCwKEZe4wYYH68X/TQ0WzPUP32RHyRkBQoIUFTXDKSPm4HJAFaWlpo0URk/i92CsaQMqUSEGQvuI9v0J9xqcZ7njKhkftX8QFWDkLuyK/Wh+z6WqJlFvuW2YZMQrViD22wH5DjzXtqrcQkFBVqScjkWILmwOSey1qq9z40tLQA+n7VX6oC3T4sQgYAoOAAfZVI5B8m9G7OWNZPlVMjiJLUKxCgNgPK34//U+PdaWoI+t7b5Vy4LBgGXI2pyBUm7IIDVXsNUendxo8veLfMPflTZ54y4PivfzptLTfRqu0loUACjLqIfPGQFAHyTXF/T9dC9WgOqHjXwVHyji7dl9uPPsT76WlqoF9d2soOSziBCQovH72R2OIKhbALGjbEEe3vqcXp8aKgkQVm7YIshUEheVo8Ld1f1oAEClpaAHafBx28paJzy9qpJwSPi41ViQW9sjdKaFHnXT7D09YkAUFR7AsWrgCrPmgANPpauYCa0tLS1pH/9k="/>
          <p:cNvSpPr>
            <a:spLocks noChangeAspect="1" noChangeArrowheads="1"/>
          </p:cNvSpPr>
          <p:nvPr/>
        </p:nvSpPr>
        <p:spPr bwMode="auto">
          <a:xfrm>
            <a:off x="80963" y="-838200"/>
            <a:ext cx="2600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510" name="AutoShape 6" descr="data:image/jpg;base64,/9j/4AAQSkZJRgABAQAAAQABAAD/2wCEAAkGBhQSEBUUExQWFRUWFhcUFBUYFxUUFhUfFhYWFxgaGhUXHyYeGBkjGRgXHy8gLycpLCwsGh4yNjAqNSYrLCkBCQoKDgwOFw8PFykcHBwpLCkpKSkpKSkpKSkpKSkpKSkpKSkpLCwpKSkpKSkpKSkpKSkpKSwpLCwpKSkpKSwpLP/AABEIALgBEQMBIgACEQEDEQH/xAAcAAABBQEBAQAAAAAAAAAAAAAEAAECAwUGBwj/xABEEAACAgEDAwIDBgMEBgkFAAABAgMREgAEIRMiMQVBBjJRFCNCYXGBM1KRFaGx0RZTYpLT8BdDVJOUwdLh8QckcoKk/8QAFwEBAQEBAAAAAAAAAAAAAAAAAAECA//EABkRAQEBAAMAAAAAAAAAAAAAAAARARIhMf/aAAwDAQACEQMRAD8A9bYagV1aRqBGsOivHUSNWEaiRoKyNNWrDpq1BCtKtSrTVoIjUr0q0tA+lWlWlWgfHTjTDUhoFpaetPWqI1pVqVaVaCNaValWlWghWlWp1pVoIVp61KtPWgjWnrT6VaBVpaVaetAhqQGmC6mBoGrT1qQGlWgYakG02nGiFWlqWWlqithqBGrTqttRUCNQrVmoNoIaWnI1GtQPptPWlWgidLTGUAgHyfH5/wDvqQ0C0r09aVaBtPpEaWgfT3pgNOBqh71KtRrT6B60q0r0+gatKtPpaBq0q0+kNA1acDT6WgatPWlen0CGpDUb04OgsGmOm0idAgNI6QOn0DVp9PpaAVprPvx+uoHcfmPfUPtPsDfsB7E6pE5YENwR/wDPH5alE234AvIfvqobuiCzijx7VzVaaZ15tVI97A/fg6FZkIBCLWQPAHI8f+epRoDeD3rnxz50/wBqH1GsykP/AFac+fBNA/8Av/fqJ2Ef8lcAdprxdDSjYM403WH11jnbqD5IJaxybsizfPP18an0hl873d1d/X2Pvz/hpQZvtwmBDHya8XR8j+8afa7xD2hh5PF/qRx/XjWH6v6GZwoG5liIIJKqvNVXF8EEaCj+DlDZHdTFyPJWNe7EgMAoHNXxzfOpR2PVH1GmeUD31xo+GJ1HZvixJ8yR2R7jHBgPPBHggmwdO+038Z+7aCReWouyt47VAYUOR5y/EdWjtVa9IsL8i9cJB6nvhSHaOi2O8OkmIs34Yg+3HJHPnjTSfEUiMWki3CKAAS0T0foQcSAAATyQf3NBR3yuD41Ktcpsv/qF6eVv7RCrkULasiBxbEADn61q4fG8QfByAxUuKIIIA8hltT78gnxq0dLWlrn4vimK/wCMtcVZHN/Ue3P18aIPr62OePrxXAHJPirIHB4yGnIbB016yY/iJCCeeDQ4Iv8AQ+Pf66aX1CRnBSsKHFrkLHkg/nx50o2MtLLXPbn1TchaWLI18y1z9f0/p+2htn8QSICHUkhGko+1XQJ8jx4POpyI6rLSvXNbP4mJOJKF/oAQPPAv6/l+Y8a09v61G181Xm+f18fTVuDTvSvVEW4VhYYH9/Gku8Qg0ymuDyNWi+9PeqY5wfBvVt6BxqQ1EacHQOTp8tNWkBoJaWo6e9BLLS0tLQY0g9wf8RZHgG+CPy1VJILA7SGB45B4ri/HgnzX76o3DqxeM45NYKHHhQoYnxmQLPNcEn8jodHRVKHJWQLakmRhneJODDi+b8151hV+dXkoAF9xYtY4+vPuePy/bUJPJ4vyw4HtyQL975vx/joJPWRIrBTnhQDAHph18ozfhbiuRXd9Rq87ujkEzHbiQwTjkGiSb8g/7V8agnkFQMezgMUNGrGXAW+ePHk1++nMyrdils8kkj6n9BfHnyD+Ws3d75U8xMWLBSAlAkn58iaYAmjd+CfDC9z0mGM2pKrXGIOIIdb8Gq83x50Agc8tZIAv2IN83QGXA/PwK1CDfDHtZSLPC2Pz8EkKfqP8PGq/U4oYMpFkLiNvlXN8Gok3TYkEX7e311WSZAGChiOBkCARdGmIvuGPNfuRR0BP2zmjY5NWKJI58+1i69+PyI1NJwBd8WBye3n+Vvxef+fbAj3zKrpKVUgjFgwZsmzvl+0W1gd3sR+HR0PqfVAoXxZIoqLXkgkUQOfz4/2ToNDqllvwbIqjzRoGxdH8tPJKwxxxAJ7r8jjj9fH6/roDcxkFpFZ2YgYhW4cVaqFPji+QeQx/LVm0nyXLpyq69pjOZIIXwVN39Aa5NVoNBZTXge3NMRzx7f3frrM9X+IuhGwjp5lVfu2sAF+BlRBIPnz45vxpt7upFcJ0ziQbIVnb5hSdtcm/HvRH0B4+f1MJ6vLfcnTW145vJLbjwFXx9SNBnejfDcL78RyPHJGjDpLjIUmJ/AZAAOODd03FWLGvVtz6NBwGiharAqNDX1FVxxX9RqHo+0CyNIV5Y2vigDHEPPsfz/P8tZfp2+MjzFgaO6lUNj2gxFYe7g+elxf1HPmqg5fh3aDILAgyFEgEH38G+0j6gjUR8NbW+IwD5rJ+PPIFn6n9b0RmOPc/lXPFn/Af01XFuBiCFLXePtdc9pUHzwQfz1FLc+mIygMz0LruHAI5HI5HHg/TV0EQXwb4rwPA8eOP01S+4UckFSSaB5J7bIUA8mh4r6/S9RG4IHysAb8cEfiJ8cA+bPvxoDW59xqXUrgH6mufA/8Akaz0kDVVrfhyO44miCCOLo+fqfBFadtxiOST73XA8EWLFefc+aGgMxB5FEH/AGRz4o8/poeJ2N5p5NENgRXg0R5B+hr9vapN6GAfLEEAkNQPIFXZ8cj9eNWQ7nL9gCbHHNc5eD+egdkAIHSIFgAoeB+dA+B+mqIVGLUjRm2BXuN/p+ooiuNWvuseCykgFiLo0Bd8/hr308G9yHBB5bkWPlNWA3kX7j9r0F2x3DLYo3Vd3J/UV5/T8tW7b1JuoVbkfWqrgaF+0nLi8aNtYFHjijzz/wA3epCc0Ls/36UaB9UHVxulwyJ/MmtX/wBpoCOfIv8ATkAD9STrE6cZJ7Fs8HgXXnmvHP8Ahogla8D8vN+R4/etWkbqTg+CD++mfdqtWRya/wDLWHQX3I/O7/8AK9LcbYSCrIo37H6+2rUjah36OaB/T89Eldcxs9n02yzv6AqB/gdaQ30n8y/0Iv8Ax0zSNXHS1nf2k31X+/8Ay0tao5+CFWYssbxiVD1AWzRiWIYMiknqYgW/gA1+lO32nZ2wsMVMZUEIrUVAxo5WaF+P0J0V6j6ZgpkE5Iy6iq57Ae1hi6dyKFBHijdnxoHeesy2qyQtbjEAB8SQy9o8DDFryNE+11Rwo6cqoORRCeKJUKps+FFFrNexs0RWgsAjHsYF2UcxqhduGunZSSA1ChxRA8Vrm/ivdSu7uu3mYqoBEZWgUUuHZvnPaYrwPAyv2vT2/psu5AsUVRUBAbBxVNYQgpwXjbyQwsE+8Rpbvc4ghXdaFGw7mxkSoGIyJP4zQoaltZBKFYqmZAZxRsXwFJosLBJy/fjxp9h8FutO8kYkxC9iuygCyFGbUVDEEdoNoD5LXtJ6H2qC5JXktiBkfrx45o0OPy1YMFZMWy7sgirk7IrEA5Agu/Efz8gqDfmxWh5/Uo1JIY/dgsyqjOGFtlyOaNg5VXvzei/VvSzBb9UKjsTJYIUmgwIFkA2q34DG/HIOTL9mM2BRXfuemSRWClhItqH8LQ8gmgOPNQWerb+BI0k5IvGGlsvdkICKpQUHCsCQtEc82zTFhDf3aliJAUckliOmVY8Ank2x880SQCFtvX9tJUbYRuxpSyllyAbpkZ8SUa8cjJRdEHRG0dyqq8UvHlm4WXLqKSjXki83R/Q+QQEX9MBbIspZUHCsxdvlIY0bq7BA5bmz76IXeKsXlWTIqGJU3kGA7D2s3GIGXII8Aaq30+ziQielKDFMsVyCLwoQlsQVon8N1fPGi4JopTljGwq5CenJXZWL+fw3TGgaIIGiqei18vyCMowG+8tgxvyB2hexfxByMzQHCfFMzJuZnEMofNQ0trRV+4Aqcbs5N4HJA7bod9Lu4YweAaVXuNLQKlKecWJsAjEBhQ5IFaxPiHfVM1IABGmKVXUGGZYUKAYs1ePH56IzfR/jNJaWTqwvAVYLHHK8m4UkApcZHTPygC8Ta88Xrs5xISrQwECbqdTmumSGY3jwO4NzkKJ5q61j/AW7200hMS5NG7YiQ/LlZDxD5VFdpFWO0g8ka3QzyAYseoSxxagoxdsgAjY8Fe1iLIon6GgoyF6N+Dd42vNpyVNFfagQfPgaHGTAqfB5ujFiBwBR5LD8uf041LayySSJUZTph0kthXaVPbaDtNWBZ4bn8zdp6azWWLDigjjyO3nIcNeJNjzlorMXYIJBjGepR5txkB2nweLP9SCT7HVO3jUYOVZZHC2DkwNc2caUN/tfl71Wi56RzStycCTJwBTUVOZCrd0ODYBri9I7sgAZKVaziLb37qjNKechV+fY1xAJLtbAYSGMYsCoYYCgCzW1EkDIUb4s8VomGawCoYgCm+cOfayKJavpwR+1aeLehQAv04JR0ApqoIVyJocfTgDzerd1tS1lW6bUACy2Pa/lIJNVz7flZ0EEazyHPBa+fAJBBqu67Nc+AebvUVmHjJSlVbE/pyTxfF2Tz/XQcm9ZVLEFVxFiQKGFge5sKfm8m/obNakjdNSwUghbJxK2FX3DsAw4BuxwRxoL2YUAjAqKNAK/vxfN1f7/ANeZrKQMrsEmiAe35aAJBJq/oa/QaAT1DKNG6diXkkFZlFKXdckyslQK9uK83qyHcIVVo8+8kAhRZ76PkMrsCLJPsPGoCtwGIOAWNuSrE3RbxYr/AJ+vjUBIbHgD5iAWLP8ANkQuPn3qrPI9tZXprSQvTqzcKrOqhueASzlzYsnyEsHgHk609rulK0GBv3PaXyy+UHusC+fcj99Ba+9xFuQvFg9xJX5jQr5q5quNEQpmOD5+mNXY5sEn/nzrL+2Y/PZ6RFsLB8fMuJDKCSQTdHEj9Xh9VLsemGdoiLUCzTWaHgKxxuuQbsEgjVB7l1LEMp7R0xyPf+/yPHsPrq2BmIs2Dfjiq/I3XJNj9f0GgppXJB6WQNkfhcAqxqjWOIsck8nwKvVZ9XpiiqM1XLBiQ/ynEFQCVyKlQT9P0DBsqK583zx3HxVhTeorKCo58ggAHhv3Pivr+es7feoN0T0EYsO1TVVTDIc8X/nxzQNPpiyooEiYUDYLkByXLBjQzvH2oUWPHgANT+0ov9cP6j/PS1Lrp/If9yX/AC0tA+7iZAsaD5QBzWDE3jlVNxwaJAN+edZ3qXxdDs8Y5u5ueSvc5WgSMiaUfzEk80PBILXdq5BaJcmACyKWnVWU9mbgC+7Lj9r7tc/8RfCce7QK9pOArxugBQFh3Rqz8spKscSxINeOQah5vi1NxLHHt0Vl4knZQRJGlgZKKpRWILHmnFfUdxst4kkYaMgr+XH93try+L4U3G3DBNwsbKFJMkYRqVkYAMRiwBom2okVzoX0b12bYbwQszSRyC0penzJicemxpaYMBZoX5FkBR6JvfiAqZMlaNIzTuQT5oDH+cmxiou75rwRPVPjL7MY0dLZ1Vq5LAOxUA8XlQvx9eONC/E8i7vbCSOSVWhHUMVUWDUC2N9xCkkFWPzEeSNcj6f6arTSbtXVoVd44mkVgCBQdz1nbFSQUBIc1GOASdB3MHxAQC0yuoPBzxCcE100Iz8Y3ePsfN3mS7hcvCiHLkllsK6gZDJuopbKmI7SK8+3M7Pc/apUDs4hywDKihSfNUqhEQVfItiPfgDU9d2ghieV44pYiWBKpG6AL8onUIrBfftY92R9gDAF6xtvszSSSOEQsVSK4E6qP8oLBDKyKTbGmBI4N8GW23e3skyPmMC8dNkojV2LJJJGHcfrZOTYg+CHH8SJHIFLsOoyR4p3xRq5FSRyKRNSNhSEmiCL1p+o+kxvK7yzOW6fdMXVWLIVZ3AHZCcUaqIxrweTqgj1DZNJGMR1IwyEqyFkxYgsY2rmm4DAA1wbIGsnbQbmLdoI1s7lbdZOirscWLADHsWlvuUWbB8AtpbBVh2sckhfAjAKrWmRY0cAtMbUsWv2JPJNjbvcHbyFDNwwDCVc5Jgb6fWEZwxXlhYAXuJN8jQa7wTYkE294skkbGNRSh06cRN2KI9uWF0b1zHq21WNuwPiI1lTPDNVcHpXhxQZcL97F0SL2trvvxmaVuojKu6CIHYrxgmILs1Nlz4wIArVXq3pNdNkcMnSEEcgLLieEdWmxJKjEkr7Ek0b1AB8KbOOD1No0IVV7uWzBIhR2oqe7uyPmq4+g10nqW66UTPMwe3AUKrsAci4bN2WTIkgVTAFK5OuY9Q9OdRuNwc1eNSChIizEgaJWQkBiSis1gnlDWQOs/feoDcbZSEmeVloBLkawrFWUspZlGMik5fiesQFujr/AEv4pVlSWZJWUkQyMVi6cLEx0RfaByAeeApY8c6n6f8AFNBhYiUEk/dsy9zdv3aNYNADhj8wNVyMz4V9Q6O3XqCSnFCw0QRo17g2XFjEeF7jnw189E27igLOjYFizyKVUdUN+PLgE35ZbHHitQBz7nN2BeTJlZXd1SEKt4luXBMYYcrWQ6hYgcE2rG8Lr1XojFQqxuXIAeMsQAQAcUJxJAB8V5P269TvQu6iue8KMk7WyAyNq1juuin8ugItusKMMpJcqp5g4tYxQV5G7RiWY5tiOa8aALfrGjq8k7RRurEDtKKK8Eqc8qIGC0xPtxoN/UjuFT7OPLphjIDIgjdbzAUdNWQE2ACQUBs8E712FZsXMKSk3GHKqsiDuBeNyLAt18tQAY8sosT07ZpNMQiOzIq/eWg+ZmJwwNspsnE2FCgjk8hrjflsgquFKSKOx5KZVtVNALRVeTZNgjji87ZyykxiU1kR3GPA5BsgMSARYqveq8ctobY+rN97EEYzq+CxsV7VAVW7+AaaqXOuV5HC62dvuY2/EGMNLJKMFAoDi2a0sofrXnkVorI3G8GMrRpJkrZmPElQcyxYtVA9rh7UiwQPItt3vQNqxWA0jVF2/KLPAo8LWAyHHggWtaNm9L28sjN4awDJZVXAW6bHBGIV/INkD5uNC7T1KKOYQs38RjXcYlskrGCQMhwuNHge/udEX+nbkLcLuWZsioItXB5CiMDGQqAPY+GqrOpz7YKAwpCpSkKR0Rk7cWCVDEjwCVK0vBGioks5qIzIrdlx/eHJyCGpqL4gDI0bDG/GoTb5IiyyR9TvV/dgo4BJFHEg+CD+oqtFGy7csRywsgpfggZE8WCRwG5HNHg6zfsjjrqoiiFAh+nirsFBzIH4SBjVkrQoUOapPWpAFIdCFXNgfn+chlAVefwkFlW8/mb2vTddRojt5CQshAgcOzqGAJFKSapWyDMaBoYnyBybZlSzKbJVhkVFgAkquSgnt4N0QDeluGJuTiI2CGJRlcMaK9RTx4rzXcPresqb1ONbaRUABYluoqIzMSqlMzkzClsXwByfF3enb0SQeAwpekrMZL8qCGAKkfdnEFa7PAI0GrPO1ZIA6mlcMSFBNKLJr5e4+xP+Ol6buwtGoRwGCtKVfAX3CMg8qB54vnx7+d+ueuSbQh2cMD1QlJ0pSCExyVUxjIckXfIX8RYY5B3IfZTySSS9YRswx/hjqsuIJCnBRkxHIBoj8tXEe9/aT9V/qP8APS18mf2rL/rH/wB7T612y9ei9UhjbcruJpJKOEMiA5AE5MCO0ReMCq1YVq8HWltpl3EIG3IVCGMka4NIQzUAXU2fBPHtYsc6EXdneyO21aM5WvWlTDsAAejgWPDMMru19ucrfiDeRbbbpAk8YlEfCRDrB2A5QoTwGY2L8mhR1hoRL6FE7NIr7hnaMITGWYGwfPUJsMKA+aqHNnWD6x8OpuenPBJ0jbMRMQj20hcEsoIrlqsH6H31qv6pL0G6UTyuO6XNkjQBAGe6OIoqCV4bv+nnE+HN1HurzOMgHUiwKkOSxJ6hLNaklVF+QTxoDN7vlggaWJpooSfs7FlZ4rcRRllR7JARmf5RZQA341n+soDtlWAAwACNQhoACgOpJ+BT7t5NHxeuq3+4il2yOdm24DBHCKr9HJQ3N3TKpHijwV1nSfEMEXRlSKLpSBkk6YiikUYZ1UmIPIs8ex9yCQb0YmDBYMnjxZpXCtjKVBH3SOcVBAoH+VQOSSTtbnau8DwSMwiljwEicTgEqCM/DJ5uvKg+edcTv1jlQYPAglka+rOJZCQSVMkdfdeT3LxieSl0Hg9SEsTRqrOGkUuESSKNOVKqr2FKFEcEcZAp7i9Ua6/DH2acJCqGKSiY3kK4lVPTdcizkk49y4gYkY+NaB9MaIouKlY1/hhlBWiuL3IWsgXxTe5By1mfEG8+zgKVaVJmZkjdEpSot1JIYHIGwV7j3fW9A+n7l5Nwu3fcdIx5LFH0xahr4Z6xemxq+SSLHdwBfxDttuglueWjeYqWSOFhn/FKEMoLL54aiTbAjVm79Djl2wWaQp2ALiAhDZZKKYmSQZMy8seCaAK6ivpUbrOsPTIoATIHjkDFCh4JxYjqMSA1Ee3HPITTGNhFMyAFhGZJRlMhVO1xVcANzyceB5PIegx7CODptcsigho13DBY0YBbYOq0WoEjG2snimNW7r1WHps7h7Yt2P8AeMFZaLRuljAqQQLo23ynWVtoJ9rIDLK0oVEZo7klaNyzASIslYRkKQTjzfk6vXbQ7iOWT7PGoZSsmQUAYrmMUpbsryOTdk8UCG0NwEUZ5yw413h6wHAA6al2YMpFOPxEg15ZPUIcMo36ZFmSJeoArKGDE9rFnAFkXziDR1m7NkaN49y6ESKqPAgCMqxsUzEoGOPaxohcbqxVafZxxQ7dUe5WAEZETpFIShsHhg7MAX+hIFAGhYD+ueoNgwAUypLHGtSPCSGosyyt/DBHvllQ9vGrh630Ars5bpipAmJwolmk4USlDwMAcSpBogEa0PWmRoZFmClioxSRBPFmCMhQBCUSq1Y8eONYPxN6kUigdViDgOYlRSpkAA6kMyC/+rBo3wTyV/EAnqvxAkcQmgyUoXhzzJCqhtSyis3DdyrfmwbFEt6L8USS7hVcL2UzFVdOqb7mug8bhLvKweFJX5tD+nbi4pElhwSXEEyGOTBvZV5DMFwTBRYAWvNkYWyfdJvA6qZ3FxyNCXPTDZJeXyqxBDAEHwvvY1Yjvt56iokwKuzFpD3jqxvTcIuFsrYsKADVYvhtZnqHp+6d4EZmEaEAl2tAWcsuBT7yPgAWisEPba8krZbuSKKCOWOJXjuMECUSzBi/C5K2GbIclpfmBBFUBvUfiSDplowYZs2kZgYyWpGkNGskt6H0OJHbQ1FB+r7aaHdM7SkrJX3USdVGAeMTdZGrle0m1Aase3R/qnrvTUiUUkhMeMWXmuyTM2KUN8lC+Do/0Pdw7mJwsSuiPckTsyZyOnzOKJdSSSC3gi+ABo/aiOcgJtBQDo2JkR8bGJURlbBBViQT4488gH8Ob+XpKrZx0bV0GccqknIhiPnNlhlyQtflqYiY7pmCxsCjYtisVkkmx2fOUbh2bgEg3ouCIbUcRhl6rX1DKArSBSAZGyKsSWJugWLe50Lst4m4kHazrlyBMekVIJNhgGQKSU57WNflUVH071RldV6iTw9+TKDI6AKALCg4yAgcV+Y99V+meoxuyplGY3sV1FmdmZuxniZiVWyzdpFGh9NCb3aPJuT0o5Y3m4eN45kikKsGDs7MEa8cQQQwsFRYGqoPhBDKzRFYQhI6UiSyJHJwpDMMWCMoPIDKeebqiNyBGO56l9MnNChdL5wULh5jPBIokWxauSCVHuCGMiooXIxM5fpVyUHzFj5Is9opwTzYAfqPpW5aVJTNGqIwzRTJaqCWrqFQxBocnlQaBPA1RuPUUR5Io5mmLAsmbOpQglmBe7euT72CKNsLK2N1tyS4kToMcO6MhqssFPHDA3V0PB/bI9K9Bm2hHRxlifNnkUlZExJulYHqADwDY5b6g6zd1666ybdD1onDFDHmzB1bJziVXlu0AkmwataNjUO/l+VHdywLKChEsagWwWVAqOuVDIWLKkcNoizc7VJFdJEdoXFYMBGJCMWzKJ3RsWX5l+vNWCbdnstmIxuI1MRsZdCRpYrNDvAJCcqoOQBvwa5HC+tetSHdt1WliKsVjEgsc0+bdTFgeVIHsKv3y674b2kTbZiirMDHGJisShmxRUAXO8qIHfQHvZ5sNr+xPT/+zJ/4eX/h6bWV/obJ/wBqk/7xP/VpaDnP7IOyQJ1GWSYZupRZZmwa0Qxg4KtgeWH4uboa6xPRIojGkm0TbSSxy9+UeSk0rYNZAPK+Wvn35IC+PVhQLMQzZsYyygu9xfOgphgqgE/LZ9+Nct6J6in2zu3X3jR0jBhPGHvII8koZeXK8glRyDd6CXqM0W1YnaOhO1lxlZpreU5k4wL2hqCoWOPB4B4snxeoL6g0c0f2hXT+KXw6CFQgIZ1WgjIW7SLJHjkXx/pnrm4ffR7lYo5JUZWxWMIjY0oDCOqsm+as1euz33qTyNJuoY4/tIVFRYVMgCqoiZDkoEhAcsrgH+GPZQBpF3pfrojkliExeHtjD/eILbII6glewViRkATgUAvles7VJoxH9r+1MypEQjEdDpkuJpEPdXcQzWvnmheOX8PbGWTsmi7W7pOQhagKBRBkJO0Nx5NmhWuw2PwnFDJKDGJhKTQIxlHUDmWNpV+cMwHlgPI9xcV55D8HMszRySRQpkh+9mK5jLHgIRZIyA7R5sEDnXTbCU7YYhjJOVZmlWIJFH3IoYAoMR01HPm+RiKJ25JlhYNL6ckiMRjisbtHbY4kY9xtmv8AusHWZ6j8Ty7Z9w8IsAqsoWNuBhIbkkdWCEPYFkir4GiJQ+ojObN1O3xKkSqo6dgtgg6YydSrhqJBq/dQK5tlFPsmjEAw4dZIysItRanusA5YDGzwXII96z6jsPUI16SP1qReg8mKPRVCp/nYq99tEmiaJ1swwu8RSaPDtCMAyqCaqu02tKB4PH1PnRVSelSoyYbaIggGMq+Ecfb8mWRBUkViARyTxQrjfiT4Z3MsyCWs1DLUcckjED5ASaSgSQXB/ELuhrtfsyx/eYqylf4YGeWR5OSg4sPAI/M8XWik9ZBjLYijwI3YfdsBiynIL9RXHv5qtSkcT6Z8MyiNkdWbihM7tJFWSsS0JspWT+QAcb86G2PqEckvTVs1LfK5VLNFQ0arQzW7XIr+Snka77c7GN4WdWWZOmUJieFiMUx4tcScbH+dCvLfVtmn2p4ds43JBJijQtMASAGJJFO5wHAsX4441Uegyer1uHR51EkySI0bjBpCclSMurCOyMWBseSMv5ee9J+KsFMEqM5dMgVYkRlwMceme5aY5Djw3HOiXSL7IdtNvlhymmDQNE7GNGlB+7QcDFYwQKATJrrxra9Ii2gUJBKXGP2cTMkTtIET2MrBQoHHygFgRoB2XcpB9ohhjTayND93McyVDEFmjJJs2flIb5cfHJ/p8ibmKaVkTHLuV4BEwVAQrEuCsi8DmgRzyDrQ9H+Ho4wEiaQx5GVhOxPSeN8xgVAyAk5PlRj57hehD6a6xrGG6kaoq2aP55FlxJyscAgDHjzorBjTb5FEUTNRMkaxF1fIqALJpwaoGwtrXnVyekRxd8aKorJljBjYIt+zHJ6oUCAaJIIoaJ2fpa7EOkKuqk2VNSqWJWhmwz4XkLdW3BHOiJFWZsZMQS1qGIWNgq0WVMiwJLkX7X4PuVxG/wDVIZEgVO+Vgz4FFAQKFwsGQCUEqAQDmSPBIrWju/SxJuVmXbBMq6sqGKFtvS+ShDAKVUKbJ832+2v6hsBDtyhhjeCJqjGAIhpTbX5W78XXHvesOb19TE0vUCMCodo4VkgVscgSGRlDFlAJFG/GVg6I0/Wom6YVR3OeTIYQHFELwj/iBK3j9LFC9BxRNI0fbhMrmMsgcZIrxhgpUECQKBYuhzfg6J2XqI3G0mcSwOpwzLyL2uoBrP5QQEJFc1XAx5A2HqbvI6RbUKpfCSWIuhcKSFZoj73GRYGQxoVQ1BkepxSK5WSJpemWeSQtTMWN04kyjK5N5+rmvNkv0Od+m6jrqqhFVBO4Ns4DSKxJXtLISq0KY83wRvU98263EblJIAXdThHIXidMclLBaVgeSfBxBsVwO3px3O12qRkXHKEHcW6nVkBoMAFDBCh7hd8cYnQdIfVMstrgXdnzKAhiuT9Rgpahx7KL45FAgHZ3bEx1Qazk0RbvbIFWUxmiVN8qDYrhTes7f+lTLIu7VmcMKljUxrIt0GGRJCoxGVqAy+KPtpSbdJ5FZ40LFBmRJUpApks+TyB2/kf00UPtPiFGUKqq2YIUGSwgUkMQrdwVWHufJ8CiBj/Fvw5udw0bRd2KjEJiQxyoGiFA5ogmxRPHBvRh9P6MTJuz18paOQMb4kAqbW8iK+pBPv4Gg9n8YRd0DRBYxJhaFQMTYxYhSVkVTyQQbXg3Y0QTtPg+Bp2l3sbNIVCmRc1jyJN9qE4t73XGVc6u2PwrFD2RdzsArOyxqzDolUEZXFVWvrzz72NXf2u8ThojE8JzLRr033LnuNsWID2V9gSQONZvqPrMkrFFZo74DCRVGdqSDz4oBhQN88eaDoxtQzxiSGmz7TIquVNkrjIRastA/Qk+RxoYbd4N3ccKm42Mp7WKhTkRHTLRJ5PFcj6cB771eWGBQ0kTq4EasrNG8bMB861wOVF12kgniyBZWLNPE0TlumqwOWcRZveJegpAyxDBlJ49sqIa39tR/WD+u0/42m1xn/Rvuf5F/wDEL/wNLVHQ7wwl0AaObAM8sbhXWQyMCWsgjI5HFjwWYiwfFU+42UgKw7SFmCvw8axKDGaNEAZoSGAYGrH6ldjY7jbG0wMQC1ElFRi5vsbEZlrBNWcqu2Grtj6osvaEmkiNlpOGWM0DTBDk3BHgH9T7AybKFU/+1jmV4wpHb00pSCVvEq3ba0oY8D6AgOL4fgG4d1Ur1isuPfGy+GV6DBiuXJtD3fy1oyT1JJA0goshZFzYKsTW0ZDCifIr8Q544J1TvfUQ0gSBpEZ2xY9K8wLN9UqVdKuivaM7PmtBV6t6Gk3TYpbKOGs0aXBgxX5wpJ4NfM305s3O9bbguWBUixJyLGfzFeADi3kt4H11FN4+3OM4abInFlGIUnkhnBOIILChXAHg6QDSrlAFUMis8ZYMVZhfDUcH8jx9arUVlyenb2dmxe0ZSCjCOdJFqgS6MpUkEH5rIqi1Ea53bnfbRTskTETl0YyIUyAjGRil8AMOPB4ANKTWus2GXiVsDQkeOIt2y2wsSIcaYnwSSaUV76LT4jZZGSFoyPLM4lZeY+oC0pNLya7jYGIritVGL/oum0lXpv2OeqycD7OVVVPepDP2uRmQbIW6JvUR6vGYGz3QUuE7wxdkyApKI5F2aIBCnjklgR6ju02+2D7iQNIWTAK/VVytfKptE8tbUbDXY4A5P0B4Nz9oecpAYR1ajVY2XACmAThkJ5K815+rEOm9G9VEZG1kYTOYzQjihTMhLKBVYB8kRqFX3c8EafZfELyRch46xCr0ixZVbp9pAIoENxzVgmhQ1T8Rb6GOHb7nGR2KjGVrSVVFFWYxyIDNyCLys2KBBBG9C+K2ilk6EApnePg9SRsSGLyIhLKaNtipBYnwRRDT/wBHYZUaTpI0b5h6MysCSxPa9qst9p4uwR9QX2XwxFtBNNtEMcroFTIhzFYN4cggE8c3eI4I41oNM7yyyFURlx+8xbE4iIspNAuuNjkWpPuaGgU+IGLuHjjaYXjFDJE7iuCUZo2yos3DV4UAEk6DSmK8mQ5NIXNuqxkK3aA7JZA4UEkj6+VrWT113U6wjaqn3cmYijEispxCOyx0VI9iebbx41Z6lvQVWOSQwiOQCVmSRkdZMaEkkYCh+QC7JiMiQNY3xB6puIXWcOIQUEcipuA3TYBumrRQkBrTAg+MQCSt6Db2HpPX2zyKR9zJZmFLKekqMwfqWfP5pkK4F6fbfEBkBofefhIMYwAAPSIFjyrCsSyjweBrj9l8Y7UydSTbSyPiOpnMZO8FlOJIChSDlZAojgHWvL6iyMJdvCekqpOiPHyhQ8hJTbW9ZWRZDCqBFh0i7ZmjjZd8pDmpLQoBiMrDAlu3ELy3AY93I1n7jYbgL2SwuqkuHsPGzIQEyZ1OWLg+/kVQ4B5b4u9W3G93EUMUUmUUI3CmLqM9zIHVrj/DTRqG9uRZBABmzWTbtIu6jeItjLjj1ImHB74gpVlV+ayVgTf0YBf8Teqs22bosrZyZyJnmiqRSnMHHDhcgTx58hq5L0n06aYhFxpmZ37GfIgIArLj3kWWwI5s43Yv1SVdvvkMaxothGYBUNUCQflIAHsGAJK/vqG29EikBw6xajDmjuq9loFxa1FqwKmrFcFa0GX6J6UGike4cpoQuS9RI6vDJFHHzAvYBy4F8Et0fp/pKJLSfMOxyGY5Gy+TQgBY1stVfWva9EuCi9IggVkF4Cqvy8EVQ4Nn9xR41yf9rtmrJHcYHLW8bCiyhVJYHMBSeMjQ/MDQdFu9sFKh4Q2HCup5+QjuyrCwOfmHiyfOrel0VYFcVFLGgxXwAajq8h59r48edAetbWQFsxTOmCOmRkoAsC10zMCO1b8/3YsHw7I8iJJK6scWtlKfKgVsS38S65I5Js34qK095uoWiy6sQyYK4YkuCMmXuWghUGy1Egc/TWXHvdxBGZXUyJKVCuXEvUstkQcuGH4VpCQT+ep7L0WJwnRSMSYyKzzy45gt80KSKSrhC5HATuN5aBj9N4hxk5a1gWukqjIK3YiYZlS4YObAJoAAHRG1DNKpKZAmUsKe4liVFx4EZZaDspJFiiR4HGX8Ox7OZp4nMMYKriXkRcnViLRiou2VWPJo1XJOjNus+36bAqYwxjlGS2gCp4tjcirmCLIpSefIr9c+F4ppW/hKFdg+SOhYyYEOzAnJrpceLBPOgt9O9CkaCSGYNbyDKSNo5SjIQ2ayHuCkKFBAbnki8sSN9BGjp1gGQVUk7xvICc1Cq2Ny3kpAIrk8k3WhtZAkbAAOyoco404bI0pUqbIoV7eLJGp7KFmlDsgBjFm0KqFIlsq1d7F1UgeRweL0AK+nqkI6jOxL4NJzfaxkjDpiCjfh4XtqvFa13aXpgKqEElc7IxSgAaU21MKIBo0PAOpbPcxSHF2rK+A62pFWCfY/5HRG1WJ06aBWjKshstkPmvIP54sk3Z+n0qud/so/yt/Td/8AE0+jv7N2P023+7H/AJaWiNdfUpgEyhRAzG1Zw3TorVMlg2br34F+eANztUjkWQydNbYCIoFQZBUATEdvdjZ5sV4GtwbRXXk85G6YfSvf6AeB/np0gKRgp3fLkWeiQPJ4Wsq9qH7aoyX9RcKKRW7irBi6UL8jJO40VOP5mj4tT7uRAWwOQBYxgkg8EjGhZvxXHOjY3DzlSwACeAwJtifz4rEnx5P665vc/E/SlkUCVsXZHNZRxlSboqtmxVCwefHFmBt879W5T04MvlyQuz0EoOSaQN7+fPI86o9LQzSu8PiMCMsxNH56IQ8cZJ+osjG+cfdfFD7iNlVmEXUzaVz0xYslI0JPGPPIYk/toWX1JttHJ0NxbdS3KyCRPvQtMwUFyccByMgQ/wCY1B2m9nhKdWd46GStfYWx4JD+5FkUAfpl7EUbiNzGyhTEqkRyFllQlyFIfKmFVy2VA+fl45n03dHqxxdEylpESWQkSBLZu6iOKGbeAPJoctofZfbd1FMsW1WSJnBJLdLHG+BTqS2JAvECwDib1Rr77dukWLbVXViy7YSBZMSzBQAVXsyLfLakWoHFkclBuFEjCd2mk3P3rqWEaglAFYhWUEk8AccG+bALemepb6GToSRmRPMfVCTjbsXUibNI34WzlQ/Ebo1ov1HcLuWjCbWGPcFWWfcGooZcmCo6ZlLyIJBwbK/fG1sQX8RSfZdlGsTERtLREqZzRuEIAC5AFRTgX4x8EG1w/g2TarKrTSCAAIhxyBcPfJfmqxsmioDDkE3rroPhJd4mG7kzdn6wSPqRJHUHTUHJbZeFIcfMbFG71D/o0EcCIqiTcQcxTW6rLlky5gEUFNL83Ao15Gg6L1Xa7LcomJDXZDBpGbFC9suJNsCp4INgURqz0f07bAv3yRswGKgLAEUqCcVFsQSCSHJ5y4qjrL3QbY7dHMZeRlMaP0yI+4LS9uRvtAXxwCAPqTsYftrRBFA6JIlyjKCIE9gVW4JZQbAoV+XbqKo9d9C+0ONswLQKtJOAjyIzKA1KIwFBKm7PN3f4dZW79A2iVHK7qsRzFBAQTHf3WKd4wWyWYj2IBBJ7T1mZFUBpgpjcFhkM/YVywKiiT7+fHvpht1MpkZLY4hWu6BJD9xxCivwmiQSBd0Q889T+GdvE0UkUMqB14MiRzRuHGR6fUfiVbxVW840OTZ0vh/Y5yIGZuoEHSOROYUZKTEtxoMCCPLWPGu2be5MVIuMnPlRSdorLP8wxBH1H56E3HpOzjYSqESRCBIpLRqRJdAkEBBkCyn5fP1vQY3qnpPPY3TCy9RXSNWktrXEdpZ17k488AU3AB27CztG8odxAzllZTEFDICA8ZFvQII8kmuT51oGE7cl4l5C8RscRSjkLxkL7R4/CtitCep7FpNwHKlJqsdOWkOJOLm05kC2ASAB9ToKNrKiTnsC9VAXc0jHGyuRAHIyY8exNihavuvUkshJQFCKe8uOAwyYyAUTjQBtjYPi9Zreou3VFXOkmLEqe89yqmII5CkA+DxQ8EgPYejsu6Yz8o1KUbptESpZQvDMch2kAUfA8LqDpN9ABGrvnKixqsiBWYoBZz8hq5auPNeKOs3Y76d0BYxS7WMokSkoxjYL07zBLgqMuAC1N+4s9ObcbSNYWRXjZ3iZlSR8Q7Nj5ohRlRPKjzfB0B6J6N1Cp3EiqyuqhFrAHuMaABl7+eMSQQ5Hg80bEvqEeH8SQKJW+VusKPzI+Vhk5HZfgDUptxIkxbqR9LIYgy8gEAsoRrIbmzXgGwBxqW39IwWUbcscSzJGxDFmK0oDOO227SCT8pbi+bNl6N92pljRZVLOzdOGQmypPIvGwuNi+ByffUFTbZTLHamgMw+JEYa8AEkxXuLVeQqq557rJdsnUzVDwoPYUp6HBxX/8hdj3XRAlYKp5dScF+7xwZeLZKBUFgeAOKF6HExdVXhIzxJ2cELRIHHZ9P1YfsVTv9u0xiEnNBmK5A8xjIEWAKPaDxd37aLl27qHD2BRbtYE0pFiz7N5qgABXjWjBvQqgQxkjggG0ssb8eb5PkasdlcBqq+40QxUN5HHufHH01YMDb7LtA20hU2pZiMzipLVbV2kqORZ7fprY28EvVbJw8bduLEvVimvwR5PHv/hPCNX5TsBYmlxAPaSGJP0ZuKPF1xpvs4MmbOERP4bZAXfK0TwVpnBBo8Dz50gE3owLhKUEeBRCE/jbgnxxRIAvmz4wvW99uLJipOSlM7LdstVlRJIDClPuGBaxWv6puyD95nSssiSRK5L0bxkjW1YqQB9CK51nQ7U7SRljcSxTkiZJCB5NAhRYYAtiQTdLXHFQU/2a/wDrl/8A6v8ALS1RUX+ql/o//C0+g7XaQREBnVgyE4hnLMteCcDXAoX7Ch78jb/1eIy4hyrhSOkrLzziSwFjzYF+PodF7X4ehjByLOSTIxkYuLbLKiRRAyah7DVzbIGT7tFFrg8owzoXS2O40R4PA1tlym+9MnjnaSSbCJeeoAMz5xVApIoBjyVsUb41nj0bcyqsTrhEC7JuAtiRHLUZWWRWYkEAqQwo2fpr0E7CNRyWcZA4tiygjm6YcAV9f66saYEe3J8c5cHzXv4+mpFeSb//AOnczbkNA3aSSHKqpQ192Fw4AzA5Cgi1J8kjuSsTRPCu1lUkhXdFVXyHer9Zvma8TkbFnn3rT326jC5PIAAaWyVB5rk+Df8AfqqPFWFkNlWRNWposAQD2ksOLHtx4rQc7s/T4ACJEjplsLgpsK7ScBex6ZjZqybvgDRW1QEthB02OIZlKLLIMe0/NXkM3kkUSKJ5J9W3MmVmBumWCueHpWHzGM/KMiRdFmIoA+Rz3pnr8PWWNCqxFgjTZMzJjn28iwmSEgk82xFYXqDY9ZiiyqeQgOAFSogq5SIApWrrMKw5o82DyNER7wKjIBjEI4zHQkMcgYH5mCkKH4Hiwbv5lu/cTMT2FZo1KBhgoJuvIY0SLU5VQ/XWVuNtgyGjJEMbWSpHBalRl7sCLxFAAgeKHGqLIIGyZRlGtEAs2fUAAYsmPAbI+CTWH5avb4jjQCNEdn4VWRlK2fl7ma+fqVocD6aFkWGNgAZVYgfcr2qoKhbIQEgWEGQb2FHUPiaFSTirISoHWMarhkQHKsR22pPNEg8+AdQBep+u5KsO4kQXTU4dVpRIWBICmsaFk80RZyB0T8P7vpxF4pWMKh36ZjJfEdRgXdxmO0dpYnJRxRAXWH6x6NKanUIqIjM75EyAgE9QMVBcckDzRS8QOBq/DUDKH6kCoJBSbgAmkkBIzZW77sE91jnnQW+qbsOjmm3AJCOYpF28gsk4BCuZainbeJBY+1EX0uXqLI8bqvC9QzRSBlPy4keWcFSrEUKAN88aTRn7KcQsji8GLtSEKVJBsnjJl582L81rlvQZWEnTMoEmJJYyKsdsSpFAU0oxFGm54oVqDvmLxL1tzMMGVEWNQwbIjmmRiXY8ntHgfloDa71CJJJYyuTSWjhVWWqTIRsMvIP+/wDisaxfWIpZFjjmLRgOImdyIy2fYrrGuRX2GQOXH4fOg/i71VuhQWVnR1jYOj48IuLIRyFKiivb7mrGqOp9I3yPEZZ0btZ8GXI4qaJACnLGxQ49l4B4FaQwqTi7OzrQ4osoBZKrtJAJPnm7q9ZPwxudzMFzSLpguGbOU4KVXsAfJmog9uXFefF9LslUwIYyQGQY9wOOS3YHgG6555JvxoMr1b1N+gM9o2NhCAvUEgZruoyXQHyTjdnnmgb9zFHNGr7c4Zhn7gGe3GeVN+Lx9Rwv6jSELgFWbPIY55OoFtfAvnj6H/DiuXZ5ooJUtaqbVCWANNbNxz5oUb8G+QEfsJlhAV2VlBOSvlwMhiOSRkKNnkfXjVMWzG4GbBlQcBaQntYHzJTAPjVD6exsC7Z+jrAVqRiCYwwZew8KgbEefkX6AcfW9FyvIOsJIVCWAjcEzZAeUU5L3mvr+mgz9rsFJMYD40SC7G6XgBjQJ5Pg3wefB1PbmwVY01Euq2wN5eTjlVYtxRu/3q9OkBecK7KVEYXqOwjt+owDCx3FcAR548DnVkkjNmou7jQG1bHIkliCfGIB55vxeirBIvTVhbfeKAuHawyUOMSO0UWPNexOhfTPUGE8mIJ4BfHuXLJrxxALBRQJonnzxy8PpcwMvUDUTwg+cgMTzJYGJRf5ibABvRmx2Uke4eQDIP07XtsA2WsDwL9x7k8UBoLt5IggaYcvQyQMLayqDjmvYjj3/PQfp+6WQJyvebQmTqcr3U30ewP0r8hp1+G1dcTJIoUkWhH4SCnBWuLND2PjwKF3XoDdVfvGaETO5iBYA8Aqua85FyCLIA5NVeiMrf8AxK8TyjbMHYX1JCW7ee4ZV07sYhgPoLvzobHbh44nle17w8bK7M5LLlWLWAPNUeSb1T636Htkw3I6idNmRwtSlicwMszRQ1dDjnwL4KSbONW2xKCVJu+wpRxSLwpGXcEASh7H2ohizepoH27V0yzAw5MGR1RTEjPQIYqDl5UEUbokDoE9P+0Iv3p/mVgwZiadSVAXntKNdtTAdvOs3Yb3bExwgNMyu3TnMSyKxXFqSR2sZKLsCmZrHkjXR7ONm+7dGIrtBoKBVckDhsSv0HPHjQYv+je2/wC2yf8Afw/+jT66H+zT/I//AHg/z0tWAuFhkS3gFsWN+xYHmhwB4v8AP9TTKq54kgK3IWxzfzcVxRZfBPnmgTpaWtIB9W9SkgdSkLmLgSSgBgo8DEeeM/oBQbk1Wi/UN6iEFpKLHFSLZebKcL7FqF37gXyDptLU0R2e3QsAOlIQ3acQCgVaFXy5HdzfuP11VtYrUuSQ65dQKDj4DEqXXK6I4BH0B402loBfSfWpZGUtC8KkuuLKVIpqRixFVVir86n6nt2DLOipcdjFlYllkjwYvIAWUAgHIX25WD4DaWoA9xtpJpVkYIXBVYyGZUaMOGBDh7eyymyhHJq+CW9Y9MkDRSAIWTNOiJHWJrVWDDEWSrq/HGS8ew0tLRWNF6s0rKQkZkbJWIsdV/4TgfK5W6NEDixXNkfcCCae5JZFWZmaJqIAK4picrIp2WgLBxuwARpaWsg4fDkku3wOLvEFiAK9JCCL7QeCVXB7YXzwQTiNDbtPDDSBY40CBWqWVSqxtmXNgowZTkpFAULutLS1qIB3Hp80+3bpq3di1V02UMCpGL4m0C8pnRy8/UnY/D67ho5JEdHij6QiZuokRCqQS95ZgEcCvAPnS0tFae49P28oCToj5c9uTxExqeGY/MwLGgeTl45I0/8AZcbGxGisbZlATMFrbJsSGDWb/dvN3p9LQSk9BimjSMwoIwrVCwKEZe4wYYH68X/TQ0WzPUP32RHyRkBQoIUFTXDKSPm4HJAFaWlpo0URk/i92CsaQMqUSEGQvuI9v0J9xqcZ7njKhkftX8QFWDkLuyK/Wh+z6WqJlFvuW2YZMQrViD22wH5DjzXtqrcQkFBVqScjkWILmwOSey1qq9z40tLQA+n7VX6oC3T4sQgYAoOAAfZVI5B8m9G7OWNZPlVMjiJLUKxCgNgPK34//U+PdaWoI+t7b5Vy4LBgGXI2pyBUm7IIDVXsNUendxo8veLfMPflTZ54y4PivfzptLTfRqu0loUACjLqIfPGQFAHyTXF/T9dC9WgOqHjXwVHyji7dl9uPPsT76WlqoF9d2soOSziBCQovH72R2OIKhbALGjbEEe3vqcXp8aKgkQVm7YIshUEheVo8Ld1f1oAEClpaAHafBx28paJzy9qpJwSPi41ViQW9sjdKaFHnXT7D09YkAUFR7AsWrgCrPmgANPpauYCa0tLS1pH/9k="/>
          <p:cNvSpPr>
            <a:spLocks noChangeAspect="1" noChangeArrowheads="1"/>
          </p:cNvSpPr>
          <p:nvPr/>
        </p:nvSpPr>
        <p:spPr bwMode="auto">
          <a:xfrm>
            <a:off x="80963" y="-838200"/>
            <a:ext cx="2600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511" name="AutoShape 8" descr="data:image/jpg;base64,/9j/4AAQSkZJRgABAQAAAQABAAD/2wCEAAkGBhQSEBUUExQWFRUWFhcUFBUYFxUUFhUfFhYWFxgaGhUXHyYeGBkjGRgXHy8gLycpLCwsGh4yNjAqNSYrLCkBCQoKDgwOFw8PFykcHBwpLCkpKSkpKSkpKSkpKSkpKSkpKSkpLCwpKSkpKSkpKSkpKSkpKSwpLCwpKSkpKSwpLP/AABEIALgBEQMBIgACEQEDEQH/xAAcAAABBQEBAQAAAAAAAAAAAAAEAAECAwUGBwj/xABEEAACAgEDAwIDBgMEBgkFAAABAgMREgAEIRMiMQVBBjJRFCNCYXGBM1KRFaGx0RZTYpLT8BdDVJOUwdLh8QckcoKk/8QAFwEBAQEBAAAAAAAAAAAAAAAAAAECA//EABkRAQEBAAMAAAAAAAAAAAAAAAARARIhMf/aAAwDAQACEQMRAD8A9bYagV1aRqBGsOivHUSNWEaiRoKyNNWrDpq1BCtKtSrTVoIjUr0q0tA+lWlWlWgfHTjTDUhoFpaetPWqI1pVqVaVaCNaValWlWghWlWp1pVoIVp61KtPWgjWnrT6VaBVpaVaetAhqQGmC6mBoGrT1qQGlWgYakG02nGiFWlqWWlqithqBGrTqttRUCNQrVmoNoIaWnI1GtQPptPWlWgidLTGUAgHyfH5/wDvqQ0C0r09aVaBtPpEaWgfT3pgNOBqh71KtRrT6B60q0r0+gatKtPpaBq0q0+kNA1acDT6WgatPWlen0CGpDUb04OgsGmOm0idAgNI6QOn0DVp9PpaAVprPvx+uoHcfmPfUPtPsDfsB7E6pE5YENwR/wDPH5alE234AvIfvqobuiCzijx7VzVaaZ15tVI97A/fg6FZkIBCLWQPAHI8f+epRoDeD3rnxz50/wBqH1GsykP/AFac+fBNA/8Av/fqJ2Ef8lcAdprxdDSjYM403WH11jnbqD5IJaxybsizfPP18an0hl873d1d/X2Pvz/hpQZvtwmBDHya8XR8j+8afa7xD2hh5PF/qRx/XjWH6v6GZwoG5liIIJKqvNVXF8EEaCj+DlDZHdTFyPJWNe7EgMAoHNXxzfOpR2PVH1GmeUD31xo+GJ1HZvixJ8yR2R7jHBgPPBHggmwdO+038Z+7aCReWouyt47VAYUOR5y/EdWjtVa9IsL8i9cJB6nvhSHaOi2O8OkmIs34Yg+3HJHPnjTSfEUiMWki3CKAAS0T0foQcSAAATyQf3NBR3yuD41Ktcpsv/qF6eVv7RCrkULasiBxbEADn61q4fG8QfByAxUuKIIIA8hltT78gnxq0dLWlrn4vimK/wCMtcVZHN/Ue3P18aIPr62OePrxXAHJPirIHB4yGnIbB016yY/iJCCeeDQ4Iv8AQ+Pf66aX1CRnBSsKHFrkLHkg/nx50o2MtLLXPbn1TchaWLI18y1z9f0/p+2htn8QSICHUkhGko+1XQJ8jx4POpyI6rLSvXNbP4mJOJKF/oAQPPAv6/l+Y8a09v61G181Xm+f18fTVuDTvSvVEW4VhYYH9/Gku8Qg0ymuDyNWi+9PeqY5wfBvVt6BxqQ1EacHQOTp8tNWkBoJaWo6e9BLLS0tLQY0g9wf8RZHgG+CPy1VJILA7SGB45B4ri/HgnzX76o3DqxeM45NYKHHhQoYnxmQLPNcEn8jodHRVKHJWQLakmRhneJODDi+b8151hV+dXkoAF9xYtY4+vPuePy/bUJPJ4vyw4HtyQL975vx/joJPWRIrBTnhQDAHph18ozfhbiuRXd9Rq87ujkEzHbiQwTjkGiSb8g/7V8agnkFQMezgMUNGrGXAW+ePHk1++nMyrdils8kkj6n9BfHnyD+Ws3d75U8xMWLBSAlAkn58iaYAmjd+CfDC9z0mGM2pKrXGIOIIdb8Gq83x50Agc8tZIAv2IN83QGXA/PwK1CDfDHtZSLPC2Pz8EkKfqP8PGq/U4oYMpFkLiNvlXN8Gok3TYkEX7e311WSZAGChiOBkCARdGmIvuGPNfuRR0BP2zmjY5NWKJI58+1i69+PyI1NJwBd8WBye3n+Vvxef+fbAj3zKrpKVUgjFgwZsmzvl+0W1gd3sR+HR0PqfVAoXxZIoqLXkgkUQOfz4/2ToNDqllvwbIqjzRoGxdH8tPJKwxxxAJ7r8jjj9fH6/roDcxkFpFZ2YgYhW4cVaqFPji+QeQx/LVm0nyXLpyq69pjOZIIXwVN39Aa5NVoNBZTXge3NMRzx7f3frrM9X+IuhGwjp5lVfu2sAF+BlRBIPnz45vxpt7upFcJ0ziQbIVnb5hSdtcm/HvRH0B4+f1MJ6vLfcnTW145vJLbjwFXx9SNBnejfDcL78RyPHJGjDpLjIUmJ/AZAAOODd03FWLGvVtz6NBwGiharAqNDX1FVxxX9RqHo+0CyNIV5Y2vigDHEPPsfz/P8tZfp2+MjzFgaO6lUNj2gxFYe7g+elxf1HPmqg5fh3aDILAgyFEgEH38G+0j6gjUR8NbW+IwD5rJ+PPIFn6n9b0RmOPc/lXPFn/Af01XFuBiCFLXePtdc9pUHzwQfz1FLc+mIygMz0LruHAI5HI5HHg/TV0EQXwb4rwPA8eOP01S+4UckFSSaB5J7bIUA8mh4r6/S9RG4IHysAb8cEfiJ8cA+bPvxoDW59xqXUrgH6mufA/8Akaz0kDVVrfhyO44miCCOLo+fqfBFadtxiOST73XA8EWLFefc+aGgMxB5FEH/AGRz4o8/poeJ2N5p5NENgRXg0R5B+hr9vapN6GAfLEEAkNQPIFXZ8cj9eNWQ7nL9gCbHHNc5eD+egdkAIHSIFgAoeB+dA+B+mqIVGLUjRm2BXuN/p+ooiuNWvuseCykgFiLo0Bd8/hr308G9yHBB5bkWPlNWA3kX7j9r0F2x3DLYo3Vd3J/UV5/T8tW7b1JuoVbkfWqrgaF+0nLi8aNtYFHjijzz/wA3epCc0Ls/36UaB9UHVxulwyJ/MmtX/wBpoCOfIv8ATkAD9STrE6cZJ7Fs8HgXXnmvHP8Ahogla8D8vN+R4/etWkbqTg+CD++mfdqtWRya/wDLWHQX3I/O7/8AK9LcbYSCrIo37H6+2rUjah36OaB/T89Eldcxs9n02yzv6AqB/gdaQ30n8y/0Iv8Ax0zSNXHS1nf2k31X+/8Ay0tao5+CFWYssbxiVD1AWzRiWIYMiknqYgW/gA1+lO32nZ2wsMVMZUEIrUVAxo5WaF+P0J0V6j6ZgpkE5Iy6iq57Ae1hi6dyKFBHijdnxoHeesy2qyQtbjEAB8SQy9o8DDFryNE+11Rwo6cqoORRCeKJUKps+FFFrNexs0RWgsAjHsYF2UcxqhduGunZSSA1ChxRA8Vrm/ivdSu7uu3mYqoBEZWgUUuHZvnPaYrwPAyv2vT2/psu5AsUVRUBAbBxVNYQgpwXjbyQwsE+8Rpbvc4ghXdaFGw7mxkSoGIyJP4zQoaltZBKFYqmZAZxRsXwFJosLBJy/fjxp9h8FutO8kYkxC9iuygCyFGbUVDEEdoNoD5LXtJ6H2qC5JXktiBkfrx45o0OPy1YMFZMWy7sgirk7IrEA5Agu/Efz8gqDfmxWh5/Uo1JIY/dgsyqjOGFtlyOaNg5VXvzei/VvSzBb9UKjsTJYIUmgwIFkA2q34DG/HIOTL9mM2BRXfuemSRWClhItqH8LQ8gmgOPNQWerb+BI0k5IvGGlsvdkICKpQUHCsCQtEc82zTFhDf3aliJAUckliOmVY8Ank2x880SQCFtvX9tJUbYRuxpSyllyAbpkZ8SUa8cjJRdEHRG0dyqq8UvHlm4WXLqKSjXki83R/Q+QQEX9MBbIspZUHCsxdvlIY0bq7BA5bmz76IXeKsXlWTIqGJU3kGA7D2s3GIGXII8Aaq30+ziQielKDFMsVyCLwoQlsQVon8N1fPGi4JopTljGwq5CenJXZWL+fw3TGgaIIGiqei18vyCMowG+8tgxvyB2hexfxByMzQHCfFMzJuZnEMofNQ0trRV+4Aqcbs5N4HJA7bod9Lu4YweAaVXuNLQKlKecWJsAjEBhQ5IFaxPiHfVM1IABGmKVXUGGZYUKAYs1ePH56IzfR/jNJaWTqwvAVYLHHK8m4UkApcZHTPygC8Ta88Xrs5xISrQwECbqdTmumSGY3jwO4NzkKJ5q61j/AW7200hMS5NG7YiQ/LlZDxD5VFdpFWO0g8ka3QzyAYseoSxxagoxdsgAjY8Fe1iLIon6GgoyF6N+Dd42vNpyVNFfagQfPgaHGTAqfB5ujFiBwBR5LD8uf041LayySSJUZTph0kthXaVPbaDtNWBZ4bn8zdp6azWWLDigjjyO3nIcNeJNjzlorMXYIJBjGepR5txkB2nweLP9SCT7HVO3jUYOVZZHC2DkwNc2caUN/tfl71Wi56RzStycCTJwBTUVOZCrd0ODYBri9I7sgAZKVaziLb37qjNKechV+fY1xAJLtbAYSGMYsCoYYCgCzW1EkDIUb4s8VomGawCoYgCm+cOfayKJavpwR+1aeLehQAv04JR0ApqoIVyJocfTgDzerd1tS1lW6bUACy2Pa/lIJNVz7flZ0EEazyHPBa+fAJBBqu67Nc+AebvUVmHjJSlVbE/pyTxfF2Tz/XQcm9ZVLEFVxFiQKGFge5sKfm8m/obNakjdNSwUghbJxK2FX3DsAw4BuxwRxoL2YUAjAqKNAK/vxfN1f7/ANeZrKQMrsEmiAe35aAJBJq/oa/QaAT1DKNG6diXkkFZlFKXdckyslQK9uK83qyHcIVVo8+8kAhRZ76PkMrsCLJPsPGoCtwGIOAWNuSrE3RbxYr/AJ+vjUBIbHgD5iAWLP8ANkQuPn3qrPI9tZXprSQvTqzcKrOqhueASzlzYsnyEsHgHk609rulK0GBv3PaXyy+UHusC+fcj99Ba+9xFuQvFg9xJX5jQr5q5quNEQpmOD5+mNXY5sEn/nzrL+2Y/PZ6RFsLB8fMuJDKCSQTdHEj9Xh9VLsemGdoiLUCzTWaHgKxxuuQbsEgjVB7l1LEMp7R0xyPf+/yPHsPrq2BmIs2Dfjiq/I3XJNj9f0GgppXJB6WQNkfhcAqxqjWOIsck8nwKvVZ9XpiiqM1XLBiQ/ynEFQCVyKlQT9P0DBsqK583zx3HxVhTeorKCo58ggAHhv3Pivr+es7feoN0T0EYsO1TVVTDIc8X/nxzQNPpiyooEiYUDYLkByXLBjQzvH2oUWPHgANT+0ov9cP6j/PS1Lrp/If9yX/AC0tA+7iZAsaD5QBzWDE3jlVNxwaJAN+edZ3qXxdDs8Y5u5ueSvc5WgSMiaUfzEk80PBILXdq5BaJcmACyKWnVWU9mbgC+7Lj9r7tc/8RfCce7QK9pOArxugBQFh3Rqz8spKscSxINeOQah5vi1NxLHHt0Vl4knZQRJGlgZKKpRWILHmnFfUdxst4kkYaMgr+XH93try+L4U3G3DBNwsbKFJMkYRqVkYAMRiwBom2okVzoX0b12bYbwQszSRyC0penzJicemxpaYMBZoX5FkBR6JvfiAqZMlaNIzTuQT5oDH+cmxiou75rwRPVPjL7MY0dLZ1Vq5LAOxUA8XlQvx9eONC/E8i7vbCSOSVWhHUMVUWDUC2N9xCkkFWPzEeSNcj6f6arTSbtXVoVd44mkVgCBQdz1nbFSQUBIc1GOASdB3MHxAQC0yuoPBzxCcE100Iz8Y3ePsfN3mS7hcvCiHLkllsK6gZDJuopbKmI7SK8+3M7Pc/apUDs4hywDKihSfNUqhEQVfItiPfgDU9d2ghieV44pYiWBKpG6AL8onUIrBfftY92R9gDAF6xtvszSSSOEQsVSK4E6qP8oLBDKyKTbGmBI4N8GW23e3skyPmMC8dNkojV2LJJJGHcfrZOTYg+CHH8SJHIFLsOoyR4p3xRq5FSRyKRNSNhSEmiCL1p+o+kxvK7yzOW6fdMXVWLIVZ3AHZCcUaqIxrweTqgj1DZNJGMR1IwyEqyFkxYgsY2rmm4DAA1wbIGsnbQbmLdoI1s7lbdZOirscWLADHsWlvuUWbB8AtpbBVh2sckhfAjAKrWmRY0cAtMbUsWv2JPJNjbvcHbyFDNwwDCVc5Jgb6fWEZwxXlhYAXuJN8jQa7wTYkE294skkbGNRSh06cRN2KI9uWF0b1zHq21WNuwPiI1lTPDNVcHpXhxQZcL97F0SL2trvvxmaVuojKu6CIHYrxgmILs1Nlz4wIArVXq3pNdNkcMnSEEcgLLieEdWmxJKjEkr7Ek0b1AB8KbOOD1No0IVV7uWzBIhR2oqe7uyPmq4+g10nqW66UTPMwe3AUKrsAci4bN2WTIkgVTAFK5OuY9Q9OdRuNwc1eNSChIizEgaJWQkBiSis1gnlDWQOs/feoDcbZSEmeVloBLkawrFWUspZlGMik5fiesQFujr/AEv4pVlSWZJWUkQyMVi6cLEx0RfaByAeeApY8c6n6f8AFNBhYiUEk/dsy9zdv3aNYNADhj8wNVyMz4V9Q6O3XqCSnFCw0QRo17g2XFjEeF7jnw189E27igLOjYFizyKVUdUN+PLgE35ZbHHitQBz7nN2BeTJlZXd1SEKt4luXBMYYcrWQ6hYgcE2rG8Lr1XojFQqxuXIAeMsQAQAcUJxJAB8V5P269TvQu6iue8KMk7WyAyNq1juuin8ugItusKMMpJcqp5g4tYxQV5G7RiWY5tiOa8aALfrGjq8k7RRurEDtKKK8Eqc8qIGC0xPtxoN/UjuFT7OPLphjIDIgjdbzAUdNWQE2ACQUBs8E712FZsXMKSk3GHKqsiDuBeNyLAt18tQAY8sosT07ZpNMQiOzIq/eWg+ZmJwwNspsnE2FCgjk8hrjflsgquFKSKOx5KZVtVNALRVeTZNgjji87ZyykxiU1kR3GPA5BsgMSARYqveq8ctobY+rN97EEYzq+CxsV7VAVW7+AaaqXOuV5HC62dvuY2/EGMNLJKMFAoDi2a0sofrXnkVorI3G8GMrRpJkrZmPElQcyxYtVA9rh7UiwQPItt3vQNqxWA0jVF2/KLPAo8LWAyHHggWtaNm9L28sjN4awDJZVXAW6bHBGIV/INkD5uNC7T1KKOYQs38RjXcYlskrGCQMhwuNHge/udEX+nbkLcLuWZsioItXB5CiMDGQqAPY+GqrOpz7YKAwpCpSkKR0Rk7cWCVDEjwCVK0vBGioks5qIzIrdlx/eHJyCGpqL4gDI0bDG/GoTb5IiyyR9TvV/dgo4BJFHEg+CD+oqtFGy7csRywsgpfggZE8WCRwG5HNHg6zfsjjrqoiiFAh+nirsFBzIH4SBjVkrQoUOapPWpAFIdCFXNgfn+chlAVefwkFlW8/mb2vTddRojt5CQshAgcOzqGAJFKSapWyDMaBoYnyBybZlSzKbJVhkVFgAkquSgnt4N0QDeluGJuTiI2CGJRlcMaK9RTx4rzXcPresqb1ONbaRUABYluoqIzMSqlMzkzClsXwByfF3enb0SQeAwpekrMZL8qCGAKkfdnEFa7PAI0GrPO1ZIA6mlcMSFBNKLJr5e4+xP+Ol6buwtGoRwGCtKVfAX3CMg8qB54vnx7+d+ueuSbQh2cMD1QlJ0pSCExyVUxjIckXfIX8RYY5B3IfZTySSS9YRswx/hjqsuIJCnBRkxHIBoj8tXEe9/aT9V/qP8APS18mf2rL/rH/wB7T612y9ei9UhjbcruJpJKOEMiA5AE5MCO0ReMCq1YVq8HWltpl3EIG3IVCGMka4NIQzUAXU2fBPHtYsc6EXdneyO21aM5WvWlTDsAAejgWPDMMru19ucrfiDeRbbbpAk8YlEfCRDrB2A5QoTwGY2L8mhR1hoRL6FE7NIr7hnaMITGWYGwfPUJsMKA+aqHNnWD6x8OpuenPBJ0jbMRMQj20hcEsoIrlqsH6H31qv6pL0G6UTyuO6XNkjQBAGe6OIoqCV4bv+nnE+HN1HurzOMgHUiwKkOSxJ6hLNaklVF+QTxoDN7vlggaWJpooSfs7FlZ4rcRRllR7JARmf5RZQA341n+soDtlWAAwACNQhoACgOpJ+BT7t5NHxeuq3+4il2yOdm24DBHCKr9HJQ3N3TKpHijwV1nSfEMEXRlSKLpSBkk6YiikUYZ1UmIPIs8ex9yCQb0YmDBYMnjxZpXCtjKVBH3SOcVBAoH+VQOSSTtbnau8DwSMwiljwEicTgEqCM/DJ5uvKg+edcTv1jlQYPAglka+rOJZCQSVMkdfdeT3LxieSl0Hg9SEsTRqrOGkUuESSKNOVKqr2FKFEcEcZAp7i9Ua6/DH2acJCqGKSiY3kK4lVPTdcizkk49y4gYkY+NaB9MaIouKlY1/hhlBWiuL3IWsgXxTe5By1mfEG8+zgKVaVJmZkjdEpSot1JIYHIGwV7j3fW9A+n7l5Nwu3fcdIx5LFH0xahr4Z6xemxq+SSLHdwBfxDttuglueWjeYqWSOFhn/FKEMoLL54aiTbAjVm79Djl2wWaQp2ALiAhDZZKKYmSQZMy8seCaAK6ivpUbrOsPTIoATIHjkDFCh4JxYjqMSA1Ee3HPITTGNhFMyAFhGZJRlMhVO1xVcANzyceB5PIegx7CODptcsigho13DBY0YBbYOq0WoEjG2snimNW7r1WHps7h7Yt2P8AeMFZaLRuljAqQQLo23ynWVtoJ9rIDLK0oVEZo7klaNyzASIslYRkKQTjzfk6vXbQ7iOWT7PGoZSsmQUAYrmMUpbsryOTdk8UCG0NwEUZ5yw413h6wHAA6al2YMpFOPxEg15ZPUIcMo36ZFmSJeoArKGDE9rFnAFkXziDR1m7NkaN49y6ESKqPAgCMqxsUzEoGOPaxohcbqxVafZxxQ7dUe5WAEZETpFIShsHhg7MAX+hIFAGhYD+ueoNgwAUypLHGtSPCSGosyyt/DBHvllQ9vGrh630Ars5bpipAmJwolmk4USlDwMAcSpBogEa0PWmRoZFmClioxSRBPFmCMhQBCUSq1Y8eONYPxN6kUigdViDgOYlRSpkAA6kMyC/+rBo3wTyV/EAnqvxAkcQmgyUoXhzzJCqhtSyis3DdyrfmwbFEt6L8USS7hVcL2UzFVdOqb7mug8bhLvKweFJX5tD+nbi4pElhwSXEEyGOTBvZV5DMFwTBRYAWvNkYWyfdJvA6qZ3FxyNCXPTDZJeXyqxBDAEHwvvY1Yjvt56iokwKuzFpD3jqxvTcIuFsrYsKADVYvhtZnqHp+6d4EZmEaEAl2tAWcsuBT7yPgAWisEPba8krZbuSKKCOWOJXjuMECUSzBi/C5K2GbIclpfmBBFUBvUfiSDplowYZs2kZgYyWpGkNGskt6H0OJHbQ1FB+r7aaHdM7SkrJX3USdVGAeMTdZGrle0m1Aase3R/qnrvTUiUUkhMeMWXmuyTM2KUN8lC+Do/0Pdw7mJwsSuiPckTsyZyOnzOKJdSSSC3gi+ABo/aiOcgJtBQDo2JkR8bGJURlbBBViQT4488gH8Ob+XpKrZx0bV0GccqknIhiPnNlhlyQtflqYiY7pmCxsCjYtisVkkmx2fOUbh2bgEg3ouCIbUcRhl6rX1DKArSBSAZGyKsSWJugWLe50Lst4m4kHazrlyBMekVIJNhgGQKSU57WNflUVH071RldV6iTw9+TKDI6AKALCg4yAgcV+Y99V+meoxuyplGY3sV1FmdmZuxniZiVWyzdpFGh9NCb3aPJuT0o5Y3m4eN45kikKsGDs7MEa8cQQQwsFRYGqoPhBDKzRFYQhI6UiSyJHJwpDMMWCMoPIDKeebqiNyBGO56l9MnNChdL5wULh5jPBIokWxauSCVHuCGMiooXIxM5fpVyUHzFj5Is9opwTzYAfqPpW5aVJTNGqIwzRTJaqCWrqFQxBocnlQaBPA1RuPUUR5Io5mmLAsmbOpQglmBe7euT72CKNsLK2N1tyS4kToMcO6MhqssFPHDA3V0PB/bI9K9Bm2hHRxlifNnkUlZExJulYHqADwDY5b6g6zd1666ybdD1onDFDHmzB1bJziVXlu0AkmwataNjUO/l+VHdywLKChEsagWwWVAqOuVDIWLKkcNoizc7VJFdJEdoXFYMBGJCMWzKJ3RsWX5l+vNWCbdnstmIxuI1MRsZdCRpYrNDvAJCcqoOQBvwa5HC+tetSHdt1WliKsVjEgsc0+bdTFgeVIHsKv3y674b2kTbZiirMDHGJisShmxRUAXO8qIHfQHvZ5sNr+xPT/+zJ/4eX/h6bWV/obJ/wBqk/7xP/VpaDnP7IOyQJ1GWSYZupRZZmwa0Qxg4KtgeWH4uboa6xPRIojGkm0TbSSxy9+UeSk0rYNZAPK+Wvn35IC+PVhQLMQzZsYyygu9xfOgphgqgE/LZ9+Nct6J6in2zu3X3jR0jBhPGHvII8koZeXK8glRyDd6CXqM0W1YnaOhO1lxlZpreU5k4wL2hqCoWOPB4B4snxeoL6g0c0f2hXT+KXw6CFQgIZ1WgjIW7SLJHjkXx/pnrm4ffR7lYo5JUZWxWMIjY0oDCOqsm+as1euz33qTyNJuoY4/tIVFRYVMgCqoiZDkoEhAcsrgH+GPZQBpF3pfrojkliExeHtjD/eILbII6glewViRkATgUAvles7VJoxH9r+1MypEQjEdDpkuJpEPdXcQzWvnmheOX8PbGWTsmi7W7pOQhagKBRBkJO0Nx5NmhWuw2PwnFDJKDGJhKTQIxlHUDmWNpV+cMwHlgPI9xcV55D8HMszRySRQpkh+9mK5jLHgIRZIyA7R5sEDnXTbCU7YYhjJOVZmlWIJFH3IoYAoMR01HPm+RiKJ25JlhYNL6ckiMRjisbtHbY4kY9xtmv8AusHWZ6j8Ty7Z9w8IsAqsoWNuBhIbkkdWCEPYFkir4GiJQ+ojObN1O3xKkSqo6dgtgg6YydSrhqJBq/dQK5tlFPsmjEAw4dZIysItRanusA5YDGzwXII96z6jsPUI16SP1qReg8mKPRVCp/nYq99tEmiaJ1swwu8RSaPDtCMAyqCaqu02tKB4PH1PnRVSelSoyYbaIggGMq+Ecfb8mWRBUkViARyTxQrjfiT4Z3MsyCWs1DLUcckjED5ASaSgSQXB/ELuhrtfsyx/eYqylf4YGeWR5OSg4sPAI/M8XWik9ZBjLYijwI3YfdsBiynIL9RXHv5qtSkcT6Z8MyiNkdWbihM7tJFWSsS0JspWT+QAcb86G2PqEckvTVs1LfK5VLNFQ0arQzW7XIr+Snka77c7GN4WdWWZOmUJieFiMUx4tcScbH+dCvLfVtmn2p4ds43JBJijQtMASAGJJFO5wHAsX4441Uegyer1uHR51EkySI0bjBpCclSMurCOyMWBseSMv5ee9J+KsFMEqM5dMgVYkRlwMceme5aY5Djw3HOiXSL7IdtNvlhymmDQNE7GNGlB+7QcDFYwQKATJrrxra9Ii2gUJBKXGP2cTMkTtIET2MrBQoHHygFgRoB2XcpB9ohhjTayND93McyVDEFmjJJs2flIb5cfHJ/p8ibmKaVkTHLuV4BEwVAQrEuCsi8DmgRzyDrQ9H+Ho4wEiaQx5GVhOxPSeN8xgVAyAk5PlRj57hehD6a6xrGG6kaoq2aP55FlxJyscAgDHjzorBjTb5FEUTNRMkaxF1fIqALJpwaoGwtrXnVyekRxd8aKorJljBjYIt+zHJ6oUCAaJIIoaJ2fpa7EOkKuqk2VNSqWJWhmwz4XkLdW3BHOiJFWZsZMQS1qGIWNgq0WVMiwJLkX7X4PuVxG/wDVIZEgVO+Vgz4FFAQKFwsGQCUEqAQDmSPBIrWju/SxJuVmXbBMq6sqGKFtvS+ShDAKVUKbJ832+2v6hsBDtyhhjeCJqjGAIhpTbX5W78XXHvesOb19TE0vUCMCodo4VkgVscgSGRlDFlAJFG/GVg6I0/Wom6YVR3OeTIYQHFELwj/iBK3j9LFC9BxRNI0fbhMrmMsgcZIrxhgpUECQKBYuhzfg6J2XqI3G0mcSwOpwzLyL2uoBrP5QQEJFc1XAx5A2HqbvI6RbUKpfCSWIuhcKSFZoj73GRYGQxoVQ1BkepxSK5WSJpemWeSQtTMWN04kyjK5N5+rmvNkv0Od+m6jrqqhFVBO4Ns4DSKxJXtLISq0KY83wRvU98263EblJIAXdThHIXidMclLBaVgeSfBxBsVwO3px3O12qRkXHKEHcW6nVkBoMAFDBCh7hd8cYnQdIfVMstrgXdnzKAhiuT9Rgpahx7KL45FAgHZ3bEx1Qazk0RbvbIFWUxmiVN8qDYrhTes7f+lTLIu7VmcMKljUxrIt0GGRJCoxGVqAy+KPtpSbdJ5FZ40LFBmRJUpApks+TyB2/kf00UPtPiFGUKqq2YIUGSwgUkMQrdwVWHufJ8CiBj/Fvw5udw0bRd2KjEJiQxyoGiFA5ogmxRPHBvRh9P6MTJuz18paOQMb4kAqbW8iK+pBPv4Gg9n8YRd0DRBYxJhaFQMTYxYhSVkVTyQQbXg3Y0QTtPg+Bp2l3sbNIVCmRc1jyJN9qE4t73XGVc6u2PwrFD2RdzsArOyxqzDolUEZXFVWvrzz72NXf2u8ThojE8JzLRr033LnuNsWID2V9gSQONZvqPrMkrFFZo74DCRVGdqSDz4oBhQN88eaDoxtQzxiSGmz7TIquVNkrjIRastA/Qk+RxoYbd4N3ccKm42Mp7WKhTkRHTLRJ5PFcj6cB771eWGBQ0kTq4EasrNG8bMB861wOVF12kgniyBZWLNPE0TlumqwOWcRZveJegpAyxDBlJ49sqIa39tR/WD+u0/42m1xn/Rvuf5F/wDEL/wNLVHQ7wwl0AaObAM8sbhXWQyMCWsgjI5HFjwWYiwfFU+42UgKw7SFmCvw8axKDGaNEAZoSGAYGrH6ldjY7jbG0wMQC1ElFRi5vsbEZlrBNWcqu2Grtj6osvaEmkiNlpOGWM0DTBDk3BHgH9T7AybKFU/+1jmV4wpHb00pSCVvEq3ba0oY8D6AgOL4fgG4d1Ur1isuPfGy+GV6DBiuXJtD3fy1oyT1JJA0goshZFzYKsTW0ZDCifIr8Q544J1TvfUQ0gSBpEZ2xY9K8wLN9UqVdKuivaM7PmtBV6t6Gk3TYpbKOGs0aXBgxX5wpJ4NfM305s3O9bbguWBUixJyLGfzFeADi3kt4H11FN4+3OM4abInFlGIUnkhnBOIILChXAHg6QDSrlAFUMis8ZYMVZhfDUcH8jx9arUVlyenb2dmxe0ZSCjCOdJFqgS6MpUkEH5rIqi1Ea53bnfbRTskTETl0YyIUyAjGRil8AMOPB4ANKTWus2GXiVsDQkeOIt2y2wsSIcaYnwSSaUV76LT4jZZGSFoyPLM4lZeY+oC0pNLya7jYGIritVGL/oum0lXpv2OeqycD7OVVVPepDP2uRmQbIW6JvUR6vGYGz3QUuE7wxdkyApKI5F2aIBCnjklgR6ju02+2D7iQNIWTAK/VVytfKptE8tbUbDXY4A5P0B4Nz9oecpAYR1ajVY2XACmAThkJ5K815+rEOm9G9VEZG1kYTOYzQjihTMhLKBVYB8kRqFX3c8EafZfELyRch46xCr0ixZVbp9pAIoENxzVgmhQ1T8Rb6GOHb7nGR2KjGVrSVVFFWYxyIDNyCLys2KBBBG9C+K2ilk6EApnePg9SRsSGLyIhLKaNtipBYnwRRDT/wBHYZUaTpI0b5h6MysCSxPa9qst9p4uwR9QX2XwxFtBNNtEMcroFTIhzFYN4cggE8c3eI4I41oNM7yyyFURlx+8xbE4iIspNAuuNjkWpPuaGgU+IGLuHjjaYXjFDJE7iuCUZo2yos3DV4UAEk6DSmK8mQ5NIXNuqxkK3aA7JZA4UEkj6+VrWT113U6wjaqn3cmYijEispxCOyx0VI9iebbx41Z6lvQVWOSQwiOQCVmSRkdZMaEkkYCh+QC7JiMiQNY3xB6puIXWcOIQUEcipuA3TYBumrRQkBrTAg+MQCSt6Db2HpPX2zyKR9zJZmFLKekqMwfqWfP5pkK4F6fbfEBkBofefhIMYwAAPSIFjyrCsSyjweBrj9l8Y7UydSTbSyPiOpnMZO8FlOJIChSDlZAojgHWvL6iyMJdvCekqpOiPHyhQ8hJTbW9ZWRZDCqBFh0i7ZmjjZd8pDmpLQoBiMrDAlu3ELy3AY93I1n7jYbgL2SwuqkuHsPGzIQEyZ1OWLg+/kVQ4B5b4u9W3G93EUMUUmUUI3CmLqM9zIHVrj/DTRqG9uRZBABmzWTbtIu6jeItjLjj1ImHB74gpVlV+ayVgTf0YBf8Teqs22bosrZyZyJnmiqRSnMHHDhcgTx58hq5L0n06aYhFxpmZ37GfIgIArLj3kWWwI5s43Yv1SVdvvkMaxothGYBUNUCQflIAHsGAJK/vqG29EikBw6xajDmjuq9loFxa1FqwKmrFcFa0GX6J6UGike4cpoQuS9RI6vDJFHHzAvYBy4F8Et0fp/pKJLSfMOxyGY5Gy+TQgBY1stVfWva9EuCi9IggVkF4Cqvy8EVQ4Nn9xR41yf9rtmrJHcYHLW8bCiyhVJYHMBSeMjQ/MDQdFu9sFKh4Q2HCup5+QjuyrCwOfmHiyfOrel0VYFcVFLGgxXwAajq8h59r48edAetbWQFsxTOmCOmRkoAsC10zMCO1b8/3YsHw7I8iJJK6scWtlKfKgVsS38S65I5Js34qK095uoWiy6sQyYK4YkuCMmXuWghUGy1Egc/TWXHvdxBGZXUyJKVCuXEvUstkQcuGH4VpCQT+ep7L0WJwnRSMSYyKzzy45gt80KSKSrhC5HATuN5aBj9N4hxk5a1gWukqjIK3YiYZlS4YObAJoAAHRG1DNKpKZAmUsKe4liVFx4EZZaDspJFiiR4HGX8Ox7OZp4nMMYKriXkRcnViLRiou2VWPJo1XJOjNus+36bAqYwxjlGS2gCp4tjcirmCLIpSefIr9c+F4ppW/hKFdg+SOhYyYEOzAnJrpceLBPOgt9O9CkaCSGYNbyDKSNo5SjIQ2ayHuCkKFBAbnki8sSN9BGjp1gGQVUk7xvICc1Cq2Ny3kpAIrk8k3WhtZAkbAAOyoco404bI0pUqbIoV7eLJGp7KFmlDsgBjFm0KqFIlsq1d7F1UgeRweL0AK+nqkI6jOxL4NJzfaxkjDpiCjfh4XtqvFa13aXpgKqEElc7IxSgAaU21MKIBo0PAOpbPcxSHF2rK+A62pFWCfY/5HRG1WJ06aBWjKshstkPmvIP54sk3Z+n0qud/so/yt/Td/8AE0+jv7N2P023+7H/AJaWiNdfUpgEyhRAzG1Zw3TorVMlg2br34F+eANztUjkWQydNbYCIoFQZBUATEdvdjZ5sV4GtwbRXXk85G6YfSvf6AeB/np0gKRgp3fLkWeiQPJ4Wsq9qH7aoyX9RcKKRW7irBi6UL8jJO40VOP5mj4tT7uRAWwOQBYxgkg8EjGhZvxXHOjY3DzlSwACeAwJtifz4rEnx5P665vc/E/SlkUCVsXZHNZRxlSboqtmxVCwefHFmBt879W5T04MvlyQuz0EoOSaQN7+fPI86o9LQzSu8PiMCMsxNH56IQ8cZJ+osjG+cfdfFD7iNlVmEXUzaVz0xYslI0JPGPPIYk/toWX1JttHJ0NxbdS3KyCRPvQtMwUFyccByMgQ/wCY1B2m9nhKdWd46GStfYWx4JD+5FkUAfpl7EUbiNzGyhTEqkRyFllQlyFIfKmFVy2VA+fl45n03dHqxxdEylpESWQkSBLZu6iOKGbeAPJoctofZfbd1FMsW1WSJnBJLdLHG+BTqS2JAvECwDib1Rr77dukWLbVXViy7YSBZMSzBQAVXsyLfLakWoHFkclBuFEjCd2mk3P3rqWEaglAFYhWUEk8AccG+bALemepb6GToSRmRPMfVCTjbsXUibNI34WzlQ/Ebo1ov1HcLuWjCbWGPcFWWfcGooZcmCo6ZlLyIJBwbK/fG1sQX8RSfZdlGsTERtLREqZzRuEIAC5AFRTgX4x8EG1w/g2TarKrTSCAAIhxyBcPfJfmqxsmioDDkE3rroPhJd4mG7kzdn6wSPqRJHUHTUHJbZeFIcfMbFG71D/o0EcCIqiTcQcxTW6rLlky5gEUFNL83Ao15Gg6L1Xa7LcomJDXZDBpGbFC9suJNsCp4INgURqz0f07bAv3yRswGKgLAEUqCcVFsQSCSHJ5y4qjrL3QbY7dHMZeRlMaP0yI+4LS9uRvtAXxwCAPqTsYftrRBFA6JIlyjKCIE9gVW4JZQbAoV+XbqKo9d9C+0ONswLQKtJOAjyIzKA1KIwFBKm7PN3f4dZW79A2iVHK7qsRzFBAQTHf3WKd4wWyWYj2IBBJ7T1mZFUBpgpjcFhkM/YVywKiiT7+fHvpht1MpkZLY4hWu6BJD9xxCivwmiQSBd0Q889T+GdvE0UkUMqB14MiRzRuHGR6fUfiVbxVW840OTZ0vh/Y5yIGZuoEHSOROYUZKTEtxoMCCPLWPGu2be5MVIuMnPlRSdorLP8wxBH1H56E3HpOzjYSqESRCBIpLRqRJdAkEBBkCyn5fP1vQY3qnpPPY3TCy9RXSNWktrXEdpZ17k488AU3AB27CztG8odxAzllZTEFDICA8ZFvQII8kmuT51oGE7cl4l5C8RscRSjkLxkL7R4/CtitCep7FpNwHKlJqsdOWkOJOLm05kC2ASAB9ToKNrKiTnsC9VAXc0jHGyuRAHIyY8exNihavuvUkshJQFCKe8uOAwyYyAUTjQBtjYPi9Zreou3VFXOkmLEqe89yqmII5CkA+DxQ8EgPYejsu6Yz8o1KUbptESpZQvDMch2kAUfA8LqDpN9ABGrvnKixqsiBWYoBZz8hq5auPNeKOs3Y76d0BYxS7WMokSkoxjYL07zBLgqMuAC1N+4s9ObcbSNYWRXjZ3iZlSR8Q7Nj5ohRlRPKjzfB0B6J6N1Cp3EiqyuqhFrAHuMaABl7+eMSQQ5Hg80bEvqEeH8SQKJW+VusKPzI+Vhk5HZfgDUptxIkxbqR9LIYgy8gEAsoRrIbmzXgGwBxqW39IwWUbcscSzJGxDFmK0oDOO227SCT8pbi+bNl6N92pljRZVLOzdOGQmypPIvGwuNi+ByffUFTbZTLHamgMw+JEYa8AEkxXuLVeQqq557rJdsnUzVDwoPYUp6HBxX/8hdj3XRAlYKp5dScF+7xwZeLZKBUFgeAOKF6HExdVXhIzxJ2cELRIHHZ9P1YfsVTv9u0xiEnNBmK5A8xjIEWAKPaDxd37aLl27qHD2BRbtYE0pFiz7N5qgABXjWjBvQqgQxkjggG0ssb8eb5PkasdlcBqq+40QxUN5HHufHH01YMDb7LtA20hU2pZiMzipLVbV2kqORZ7fprY28EvVbJw8bduLEvVimvwR5PHv/hPCNX5TsBYmlxAPaSGJP0ZuKPF1xpvs4MmbOERP4bZAXfK0TwVpnBBo8Dz50gE3owLhKUEeBRCE/jbgnxxRIAvmz4wvW99uLJipOSlM7LdstVlRJIDClPuGBaxWv6puyD95nSssiSRK5L0bxkjW1YqQB9CK51nQ7U7SRljcSxTkiZJCB5NAhRYYAtiQTdLXHFQU/2a/wDrl/8A6v8ALS1RUX+ql/o//C0+g7XaQREBnVgyE4hnLMteCcDXAoX7Ch78jb/1eIy4hyrhSOkrLzziSwFjzYF+PodF7X4ehjByLOSTIxkYuLbLKiRRAyah7DVzbIGT7tFFrg8owzoXS2O40R4PA1tlym+9MnjnaSSbCJeeoAMz5xVApIoBjyVsUb41nj0bcyqsTrhEC7JuAtiRHLUZWWRWYkEAqQwo2fpr0E7CNRyWcZA4tiygjm6YcAV9f66saYEe3J8c5cHzXv4+mpFeSb//AOnczbkNA3aSSHKqpQ192Fw4AzA5Cgi1J8kjuSsTRPCu1lUkhXdFVXyHer9Zvma8TkbFnn3rT326jC5PIAAaWyVB5rk+Df8AfqqPFWFkNlWRNWposAQD2ksOLHtx4rQc7s/T4ACJEjplsLgpsK7ScBex6ZjZqybvgDRW1QEthB02OIZlKLLIMe0/NXkM3kkUSKJ5J9W3MmVmBumWCueHpWHzGM/KMiRdFmIoA+Rz3pnr8PWWNCqxFgjTZMzJjn28iwmSEgk82xFYXqDY9ZiiyqeQgOAFSogq5SIApWrrMKw5o82DyNER7wKjIBjEI4zHQkMcgYH5mCkKH4Hiwbv5lu/cTMT2FZo1KBhgoJuvIY0SLU5VQ/XWVuNtgyGjJEMbWSpHBalRl7sCLxFAAgeKHGqLIIGyZRlGtEAs2fUAAYsmPAbI+CTWH5avb4jjQCNEdn4VWRlK2fl7ma+fqVocD6aFkWGNgAZVYgfcr2qoKhbIQEgWEGQb2FHUPiaFSTirISoHWMarhkQHKsR22pPNEg8+AdQBep+u5KsO4kQXTU4dVpRIWBICmsaFk80RZyB0T8P7vpxF4pWMKh36ZjJfEdRgXdxmO0dpYnJRxRAXWH6x6NKanUIqIjM75EyAgE9QMVBcckDzRS8QOBq/DUDKH6kCoJBSbgAmkkBIzZW77sE91jnnQW+qbsOjmm3AJCOYpF28gsk4BCuZainbeJBY+1EX0uXqLI8bqvC9QzRSBlPy4keWcFSrEUKAN88aTRn7KcQsji8GLtSEKVJBsnjJl582L81rlvQZWEnTMoEmJJYyKsdsSpFAU0oxFGm54oVqDvmLxL1tzMMGVEWNQwbIjmmRiXY8ntHgfloDa71CJJJYyuTSWjhVWWqTIRsMvIP+/wDisaxfWIpZFjjmLRgOImdyIy2fYrrGuRX2GQOXH4fOg/i71VuhQWVnR1jYOj48IuLIRyFKiivb7mrGqOp9I3yPEZZ0btZ8GXI4qaJACnLGxQ49l4B4FaQwqTi7OzrQ4osoBZKrtJAJPnm7q9ZPwxudzMFzSLpguGbOU4KVXsAfJmog9uXFefF9LslUwIYyQGQY9wOOS3YHgG6555JvxoMr1b1N+gM9o2NhCAvUEgZruoyXQHyTjdnnmgb9zFHNGr7c4Zhn7gGe3GeVN+Lx9Rwv6jSELgFWbPIY55OoFtfAvnj6H/DiuXZ5ooJUtaqbVCWANNbNxz5oUb8G+QEfsJlhAV2VlBOSvlwMhiOSRkKNnkfXjVMWzG4GbBlQcBaQntYHzJTAPjVD6exsC7Z+jrAVqRiCYwwZew8KgbEefkX6AcfW9FyvIOsJIVCWAjcEzZAeUU5L3mvr+mgz9rsFJMYD40SC7G6XgBjQJ5Pg3wefB1PbmwVY01Euq2wN5eTjlVYtxRu/3q9OkBecK7KVEYXqOwjt+owDCx3FcAR548DnVkkjNmou7jQG1bHIkliCfGIB55vxeirBIvTVhbfeKAuHawyUOMSO0UWPNexOhfTPUGE8mIJ4BfHuXLJrxxALBRQJonnzxy8PpcwMvUDUTwg+cgMTzJYGJRf5ibABvRmx2Uke4eQDIP07XtsA2WsDwL9x7k8UBoLt5IggaYcvQyQMLayqDjmvYjj3/PQfp+6WQJyvebQmTqcr3U30ewP0r8hp1+G1dcTJIoUkWhH4SCnBWuLND2PjwKF3XoDdVfvGaETO5iBYA8Aqua85FyCLIA5NVeiMrf8AxK8TyjbMHYX1JCW7ee4ZV07sYhgPoLvzobHbh44nle17w8bK7M5LLlWLWAPNUeSb1T636Htkw3I6idNmRwtSlicwMszRQ1dDjnwL4KSbONW2xKCVJu+wpRxSLwpGXcEASh7H2ohizepoH27V0yzAw5MGR1RTEjPQIYqDl5UEUbokDoE9P+0Iv3p/mVgwZiadSVAXntKNdtTAdvOs3Yb3bExwgNMyu3TnMSyKxXFqSR2sZKLsCmZrHkjXR7ONm+7dGIrtBoKBVckDhsSv0HPHjQYv+je2/wC2yf8Afw/+jT66H+zT/I//AHg/z0tWAuFhkS3gFsWN+xYHmhwB4v8AP9TTKq54kgK3IWxzfzcVxRZfBPnmgTpaWtIB9W9SkgdSkLmLgSSgBgo8DEeeM/oBQbk1Wi/UN6iEFpKLHFSLZebKcL7FqF37gXyDptLU0R2e3QsAOlIQ3acQCgVaFXy5HdzfuP11VtYrUuSQ65dQKDj4DEqXXK6I4BH0B402loBfSfWpZGUtC8KkuuLKVIpqRixFVVir86n6nt2DLOipcdjFlYllkjwYvIAWUAgHIX25WD4DaWoA9xtpJpVkYIXBVYyGZUaMOGBDh7eyymyhHJq+CW9Y9MkDRSAIWTNOiJHWJrVWDDEWSrq/HGS8ew0tLRWNF6s0rKQkZkbJWIsdV/4TgfK5W6NEDixXNkfcCCae5JZFWZmaJqIAK4picrIp2WgLBxuwARpaWsg4fDkku3wOLvEFiAK9JCCL7QeCVXB7YXzwQTiNDbtPDDSBY40CBWqWVSqxtmXNgowZTkpFAULutLS1qIB3Hp80+3bpq3di1V02UMCpGL4m0C8pnRy8/UnY/D67ho5JEdHij6QiZuokRCqQS95ZgEcCvAPnS0tFae49P28oCToj5c9uTxExqeGY/MwLGgeTl45I0/8AZcbGxGisbZlATMFrbJsSGDWb/dvN3p9LQSk9BimjSMwoIwrVCwKEZe4wYYH68X/TQ0WzPUP32RHyRkBQoIUFTXDKSPm4HJAFaWlpo0URk/i92CsaQMqUSEGQvuI9v0J9xqcZ7njKhkftX8QFWDkLuyK/Wh+z6WqJlFvuW2YZMQrViD22wH5DjzXtqrcQkFBVqScjkWILmwOSey1qq9z40tLQA+n7VX6oC3T4sQgYAoOAAfZVI5B8m9G7OWNZPlVMjiJLUKxCgNgPK34//U+PdaWoI+t7b5Vy4LBgGXI2pyBUm7IIDVXsNUendxo8veLfMPflTZ54y4PivfzptLTfRqu0loUACjLqIfPGQFAHyTXF/T9dC9WgOqHjXwVHyji7dl9uPPsT76WlqoF9d2soOSziBCQovH72R2OIKhbALGjbEEe3vqcXp8aKgkQVm7YIshUEheVo8Ld1f1oAEClpaAHafBx28paJzy9qpJwSPi41ViQW9sjdKaFHnXT7D09YkAUFR7AsWrgCrPmgANPpauYCa0tLS1pH/9k="/>
          <p:cNvSpPr>
            <a:spLocks noChangeAspect="1" noChangeArrowheads="1"/>
          </p:cNvSpPr>
          <p:nvPr/>
        </p:nvSpPr>
        <p:spPr bwMode="auto">
          <a:xfrm>
            <a:off x="80963" y="-838200"/>
            <a:ext cx="2600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45068" name="Picture 12" descr="http://t1.gstatic.com/images?q=tbn:ANd9GcRkz2a3NOCcN_KM1uD2udDYW-7cuVrF0rlNFshr9fCeQt9HtiE1&amp;t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http://lh6.ggpht.com/_huul_BKMb4M/S7Xn-Zz_kFI/AAAAAAAAGnw/FqHoNbbeX0I/campesino-feud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00438"/>
            <a:ext cx="4786314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70" name="Picture 14" descr="http://www.piuravirtual.com/noticias/wp-content/uploads/2010/11/rie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0"/>
            <a:ext cx="4786314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15" name="11 CuadroTexto"/>
          <p:cNvSpPr txBox="1">
            <a:spLocks noChangeArrowheads="1"/>
          </p:cNvSpPr>
          <p:nvPr/>
        </p:nvSpPr>
        <p:spPr bwMode="auto">
          <a:xfrm>
            <a:off x="714375" y="6072188"/>
            <a:ext cx="2928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>
                <a:solidFill>
                  <a:srgbClr val="FFFF00"/>
                </a:solidFill>
                <a:latin typeface="Berlin Sans FB Demi" pitchFamily="34" charset="0"/>
              </a:rPr>
              <a:t>LATIFUNDIOS</a:t>
            </a:r>
            <a:endParaRPr lang="es-ES" sz="320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21516" name="13 CuadroTexto"/>
          <p:cNvSpPr txBox="1">
            <a:spLocks noChangeArrowheads="1"/>
          </p:cNvSpPr>
          <p:nvPr/>
        </p:nvSpPr>
        <p:spPr bwMode="auto">
          <a:xfrm>
            <a:off x="4214813" y="2714625"/>
            <a:ext cx="4929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>
                <a:solidFill>
                  <a:srgbClr val="FFFF00"/>
                </a:solidFill>
                <a:latin typeface="Berlin Sans FB Demi" pitchFamily="34" charset="0"/>
              </a:rPr>
              <a:t>AGRICULTURA TECNIFICADA</a:t>
            </a:r>
            <a:endParaRPr lang="es-ES" sz="240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21517" name="14 CuadroTexto"/>
          <p:cNvSpPr txBox="1">
            <a:spLocks noChangeArrowheads="1"/>
          </p:cNvSpPr>
          <p:nvPr/>
        </p:nvSpPr>
        <p:spPr bwMode="auto">
          <a:xfrm>
            <a:off x="5786438" y="6334125"/>
            <a:ext cx="2214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>
                <a:solidFill>
                  <a:srgbClr val="FF0000"/>
                </a:solidFill>
                <a:latin typeface="Berlin Sans FB Demi" pitchFamily="34" charset="0"/>
              </a:rPr>
              <a:t>ENGANCHE</a:t>
            </a:r>
            <a:endParaRPr lang="es-ES" sz="280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51925" cy="68580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1175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rgbClr val="FF0000"/>
                </a:solidFill>
                <a:latin typeface="Bernard MT Condensed" pitchFamily="18" charset="0"/>
              </a:rPr>
              <a:t>LA REPÚBLICA ARISTOCRÁTICA (1899-1919)</a:t>
            </a:r>
            <a:endParaRPr lang="es-ES" smtClean="0"/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>
          <a:xfrm>
            <a:off x="214313" y="1714500"/>
            <a:ext cx="5286375" cy="40005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" b="1" dirty="0" smtClean="0">
                <a:solidFill>
                  <a:srgbClr val="FF0000"/>
                </a:solidFill>
              </a:rPr>
              <a:t>2. AGRICULTURA DE LA SIERRA: AUTOCONSUMO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sz="2800" dirty="0" smtClean="0"/>
              <a:t>Escasa o nula tecnología.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sz="2800" dirty="0" smtClean="0"/>
              <a:t>Producción destinada para el </a:t>
            </a:r>
            <a:r>
              <a:rPr lang="es-ES" sz="2800" b="1" dirty="0" smtClean="0">
                <a:solidFill>
                  <a:srgbClr val="FF0000"/>
                </a:solidFill>
              </a:rPr>
              <a:t>mercado interno</a:t>
            </a:r>
            <a:r>
              <a:rPr lang="es-ES" sz="2800" dirty="0" smtClean="0"/>
              <a:t>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sz="2800" dirty="0" smtClean="0"/>
              <a:t>Fuerte presencia del </a:t>
            </a:r>
            <a:r>
              <a:rPr lang="es-ES" sz="2800" b="1" dirty="0" smtClean="0">
                <a:solidFill>
                  <a:srgbClr val="FF0000"/>
                </a:solidFill>
              </a:rPr>
              <a:t>gamonalismo.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sz="2800" b="1" dirty="0" smtClean="0">
                <a:solidFill>
                  <a:srgbClr val="FF0000"/>
                </a:solidFill>
              </a:rPr>
              <a:t>Paternalismo</a:t>
            </a:r>
            <a:r>
              <a:rPr lang="es-ES" sz="2800" dirty="0" smtClean="0"/>
              <a:t> que incluía violencia física y maltrato verbal.</a:t>
            </a:r>
          </a:p>
        </p:txBody>
      </p:sp>
      <p:sp>
        <p:nvSpPr>
          <p:cNvPr id="23556" name="3 Rectángulo"/>
          <p:cNvSpPr>
            <a:spLocks noChangeArrowheads="1"/>
          </p:cNvSpPr>
          <p:nvPr/>
        </p:nvSpPr>
        <p:spPr bwMode="auto">
          <a:xfrm>
            <a:off x="1571625" y="1000125"/>
            <a:ext cx="611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s-ES" sz="2800" b="1">
                <a:latin typeface="Berlin Sans FB Demi" pitchFamily="34" charset="0"/>
              </a:rPr>
              <a:t>CARACTERÍSTICAS  ECONÓMICAS</a:t>
            </a:r>
          </a:p>
        </p:txBody>
      </p:sp>
      <p:pic>
        <p:nvPicPr>
          <p:cNvPr id="15366" name="Picture 6" descr="http://www.oni.escuelas.edu.ar/2005/BUENOS_AIRES/970/images/9%20Rurales%20porfiristas%20imponen%20el%20terror%20en%20el%20camp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500174"/>
            <a:ext cx="3429024" cy="5114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612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rgbClr val="FF0000"/>
                </a:solidFill>
                <a:latin typeface="Bernard MT Condensed" pitchFamily="18" charset="0"/>
              </a:rPr>
              <a:t>LA REPÚBLICA ARISTOCRÁTICA (1899-1919)</a:t>
            </a:r>
            <a:endParaRPr lang="es-ES" smtClean="0"/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0" y="1571625"/>
            <a:ext cx="5072063" cy="42687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_tradnl" b="1" dirty="0" smtClean="0">
                <a:solidFill>
                  <a:srgbClr val="FF0000"/>
                </a:solidFill>
              </a:rPr>
              <a:t>3. LA MINERÍA: DESNACIONALIZACIÓN DE LA RIQUEZA.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_tradnl" sz="2800" dirty="0" smtClean="0"/>
              <a:t>Controlada por </a:t>
            </a:r>
            <a:r>
              <a:rPr lang="es-ES_tradnl" sz="2800" b="1" dirty="0" smtClean="0">
                <a:solidFill>
                  <a:srgbClr val="FF0000"/>
                </a:solidFill>
              </a:rPr>
              <a:t>capitales extranjeros</a:t>
            </a:r>
            <a:r>
              <a:rPr lang="es-ES_tradnl" sz="2800" dirty="0" smtClean="0"/>
              <a:t>: Backus and Johnston </a:t>
            </a:r>
            <a:r>
              <a:rPr lang="es-ES_tradnl" sz="2800" dirty="0" smtClean="0">
                <a:solidFill>
                  <a:srgbClr val="FF0000"/>
                </a:solidFill>
              </a:rPr>
              <a:t>(Inglaterra), </a:t>
            </a:r>
            <a:r>
              <a:rPr lang="es-ES_tradnl" sz="2800" dirty="0" smtClean="0"/>
              <a:t>Cerro de Pasco Cooper </a:t>
            </a:r>
            <a:r>
              <a:rPr lang="es-ES_tradnl" sz="2800" dirty="0" err="1" smtClean="0"/>
              <a:t>Corporation</a:t>
            </a:r>
            <a:r>
              <a:rPr lang="es-ES_tradnl" sz="2800" dirty="0" smtClean="0"/>
              <a:t>, </a:t>
            </a:r>
            <a:r>
              <a:rPr lang="es-ES_tradnl" sz="2800" dirty="0" err="1" smtClean="0"/>
              <a:t>Vanadium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Corporation</a:t>
            </a:r>
            <a:r>
              <a:rPr lang="es-ES_tradnl" sz="2800" dirty="0" smtClean="0"/>
              <a:t> </a:t>
            </a:r>
            <a:r>
              <a:rPr lang="es-ES_tradnl" sz="2800" dirty="0" smtClean="0">
                <a:solidFill>
                  <a:srgbClr val="FF0000"/>
                </a:solidFill>
              </a:rPr>
              <a:t>(Estados Unidos).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ES_tradnl" sz="2800" b="1" dirty="0" smtClean="0">
                <a:solidFill>
                  <a:srgbClr val="FF0000"/>
                </a:solidFill>
              </a:rPr>
              <a:t>Enclaves mineros: </a:t>
            </a:r>
            <a:r>
              <a:rPr lang="es-ES_tradnl" sz="2800" dirty="0" smtClean="0"/>
              <a:t>“Carta libre” para desarrollar la producción.</a:t>
            </a:r>
          </a:p>
          <a:p>
            <a:pPr eaLnBrk="1" hangingPunct="1">
              <a:buFont typeface="Arial" charset="0"/>
              <a:buNone/>
            </a:pPr>
            <a:endParaRPr lang="es-ES" dirty="0" smtClean="0"/>
          </a:p>
        </p:txBody>
      </p:sp>
      <p:sp>
        <p:nvSpPr>
          <p:cNvPr id="24580" name="3 Rectángulo"/>
          <p:cNvSpPr>
            <a:spLocks noChangeArrowheads="1"/>
          </p:cNvSpPr>
          <p:nvPr/>
        </p:nvSpPr>
        <p:spPr bwMode="auto">
          <a:xfrm>
            <a:off x="1785938" y="928688"/>
            <a:ext cx="611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s-ES" sz="2800" b="1">
                <a:latin typeface="Berlin Sans FB Demi" pitchFamily="34" charset="0"/>
              </a:rPr>
              <a:t>CARACTERÍSTICAS  ECONÓMICAS</a:t>
            </a:r>
          </a:p>
        </p:txBody>
      </p:sp>
      <p:pic>
        <p:nvPicPr>
          <p:cNvPr id="4098" name="Picture 2" descr="http://t1.gstatic.com/images?q=tbn:ANd9GcQeVtjuDuZ_6Pkw09AmlOi6bKA1kGZUAobe0eJ3FYpcPE2GeY_rj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714752"/>
            <a:ext cx="364333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2" name="AutoShape 4" descr="data:image/jpg;base64,/9j/4AAQSkZJRgABAQAAAQABAAD/2wCEAAkGBhQSERUUExQWFRUWFBoYGBgYGBgaFxcaGhcXFhgYFxocHCYgGBsjGRUXHy8gIycpLCwsGB4xNTAqNSYrLCkBCQoKDgwOFw8PGikcHBwsKSwpLCkqKSkpLCkpKSksKSwsKSksKSksKSkpKSksKSwpKSkpLCwsLCwsKSwpLCkpLP/AABEIAMIBAwMBIgACEQEDEQH/xAAbAAACAwEBAQAAAAAAAAAAAAADBAACBQEGB//EAEIQAAECAwUFBQYEAwcFAQAAAAECEQADIQQSMUFRBWFxgZEiMqGx8AYTQsHR4RQVUvEzYnIWI0OSorLSJFNjc4IH/8QAGQEBAQEBAQEAAAAAAAAAAAAAAQACAwQF/8QAJBEBAQEAAgICAgMAAwAAAAAAAAERAhIhMQNBE1EiYXEjMkL/2gAMAwEAAhEDEQA/AEQhT1fw+sXmziKEdY5NtgSAcTSBECYpwTo2GThukalt810uTxGhZZoYEkfONSTMQcIwJEg3Ad+OjUhySmmOPERWf2JyrXBDx2al6M/M+hGUlawB2vn+8dm21acajeBHPzvit2zPMb+z5plF5a1oOYCgQeIIY842le2ikDtpCq4h0/WPDI2wdKc4fstrWv4aa5axveX/AKc84309nK9uZLgKStO+ih8o0Ue1MinbZ9Uq+keAtEsnIPlnA1ICsmO6HeK/HyfVJW0JaheC0ka3h6EdFuln/ER/mT9Y+UyparpBPCLyklmcvug/j+1OHK/T6rLtKVd1QVwIPlFwuPlyBMR2kKIUMCHBj0ezfaxVwCcg3xmGAVv3GHJ9VnLPcewiR5o+2KU4oPFw3gKc4PZ/aoKZ0EP/ADAnyEGJvRIRlbZlK+JuIMXO0peShwwfrGdSWiyAkndGcUQPaXtMEYoUEse0CCPCPNbU9tigj3ctJBqFFRII4Bm6x6vitx5/l4+fEenKYnuqfaPEf2rmLUkLWEgmoSw++Ub9l9qJSUBMxakjG8lmNXq1a5tD8ny3jfE0cPh7Tz4bcqzP1Ag82wMHDtm+UYX9pUJLy5yCNFh/9SajHTKG1+1pbsSiquIcJ8RGPzW3w6T4ZJ5HVJrHFSGjz9p//Q0+8SPdhrzEglwM2yOtWj199JSLpejhsDvjt+S+HC/HNoVms4Id6iNGSyQBGcjGNAy33Rx+X35dvjzPAt6OwthBEzY447CxI4DEIgSpmCJAjLiQ+A+EK2Uo5jrhpBrHs03sQQDk/wBKQQ2hQKrox8OEDs9hVUsQcuMZ257byb6N/hVBDMTj5n5GFV3043k7iD4Rp2CzTVKdTgUxZy27ONVEkpBYs/FvKMdrGs15cTC0GQlakukAtU1D9Hj0fuSQxUNcHgY2UmpBAJ3KHkcIrz/pYyZNhNwEhFcKYcYaRbLiWAS7/C5gto2RNUKe7VmwPyVSEJ1gmpNUgcAn5Rf9vtehFWwnEEcAfmYsm3pBzHH7GFpZW/e8Yk1JJckK6OY1ZPsTlfpZNuZRdRI5npA7RbSXZrpw9ax2bZUs9W3Zcj9Y4mwIVhNHAhj5tDOvtXlyvgzJtwSGBvHN8OQjqNqKdixD5iAK2SsFhdNevoRJ+yq0IfTfkA5jW8Wf5NAbRD9pxx9axo2eeGDchHmrRYV4k0zqHfRnxh3ZqSKHI0Obnu0zBeM2TPCnK/b0AtGWEQ2uEUW0EscRiKxacscB1jlv7dDJnPQwqbHLwui7XChBOYORgSZ4fER1U4+qxTlfSwrtLYMs1QtnODeXNqRi7Rsak9lhgMM/rGzMm0IPr7wui0h7q61ofrHbj8nKe/LF4S/0xJQILE1au6vm0XmbbmdntG6NS/DwyjVmbMBKt/V+MZlo2apN0hqEbvOOk+Tjy9sX4+U9CTVApv0DAXgBj1NC+kM7H9pLRIBuqdIYXVOQ5cuBkezAZSwoqCmF5uRGsWnWRTkZHwIduReNT5evis34+z3+w/amXOlpMxSJcwu6XYUNGJpg1HeNkbVADhbj+XtPwAcnlHzVNlSUgNu+4gUufMkl0FxlqDTe+Ua/Jx5MfivF9MO3nPcXi3dbFmxO+Kr9o5aJoQoKDjvM4FHYsHwjxFk9sCtJEwXSnMChOhGT/KBTNrJJIvXVnEKBF7gpmPhHPb6sdMn7fR7N7SyVkgLw1BSNcT84aNrvd3DdplHzaRa7iSSWBftNg2j792UUsm3xLXflLu6qUoG/i7h9dYJJqux9QQsNV3iR8rtHtd2jetEwHNlKI8C3SJGuq0WyeygPfLdK9TDS9kIlqYOOIbpujbXLQQFKJBI3Uz+KFpiZai99qaU8Bv0MfMny23y9fWQomxkpcKFKtVzkwpA5h8/TRrWeRJu1L1x7Q8Ias2ypSsgQcGcNXjD+XyurBTLesDWgk6eHnyj10vYskKHZNR+qjjL58ok/YKCqhKRpjHTs5vMy5Sk4pIcZ09cY7akOHOLZt9I9NM2KhQHbIbeDGZafZxbG6pPUwdp7p/x4zaNkDXhSuNaeiOMYqlkYmPYz9mXElMy9U1aqS3Kn2EZNo2Mh6O3HGNT5YOjD/FKGbjSK+8BjXm7IQcAoHjSJZdlAVWC2GXXyjU+TjgvCsyRblS1ApJp0aNhVoTPSQKLYONWzjk3YSFdwkcQ9YROy1JUGPA1+lI1348h1sDkTrhKVg3VUOTEZjeIdtUhUtYWioLH0I5NsK1teZ92Cm8j61hixS1tdWOzRvWRzeHv9jqV2nIUkia9FAMQCRwrhHZO1yUsQ5GP9OfR41JibqQkpcPkcQxcVO+MldlQhTlJSnW9exyNIu0s8rLKFMt1Tg3rwhmz25JH1yha0bPzllJTvNfX2gUmzEE0Io27x4xfxsPmVsrX6eFpk6W5vsMGfN+XjCwkLGGD4PClrkkmpBO7nGJP7NtayZ/6XKRm7xadPSrmK6R5W1ylJNTTjFk7ZWihJVvr5nGNX4/tT5HoJ9jCxooZ5tFZNqKaLGGByIjNs23ArGlenjDK5t40KTSnePWDL6p7RoyrUGI5iOT1BQJo4DnCo14iMl9b3FIpzeAW2apQKQpqVJoW0xjc4+WbyWn21IUwYnVJ89YrMUpZ7JYev3heXZilJZBKhnTzOMBmLUE1LK0wp5HhHb05bq86a2JJOv01+8VDs5IHgYzpVo7YIyLh+P0i0+deJJqTh6eLssM+8G71yiQj70DHzMSLsMfYV7KVqGyrBpGyios/GobhjFNobdlo7ovHW6yeudYrZfa6WwCknkxrwLR8z/kx7N4tqTscDJOHyhuVYigUOBcDz8IRl+0tnIe8oDek0pmzw/ZdpSlgXZiDVhVj0Ncx1jPXlfZ7RdUtRKa4HfpA7TZFHAw/cJziGVv8AONdR2jIk7PU5fzg34EjA+MPLAGJ8DCi9oSx8YfTPpGbD2Z1v2atVRU8Y89b9lTQcxzp9o9LbLWhgyhhoox5222oGhPgYeOi4zJkqY+Ijnu1DG6esNKnpFCpnDscxFDaUpoFY6B2jrJf0x2VkzFZs26LTTeGJHnETIeoSv/LQ56xTaOzlBL1Bd2ZTpFakNR8i5ywjfRnuCLamSWKRMCmHaUoXd4bP6QEyyahR64npjFRKSpJBMsksyg4UMwwe7XeDR9YNLsaSHvJUHz5nAF8A77o6dWew0mcbrLdsMj4gwn7h6Oo6UcNvB6QRVoRVqjBneuOY0jH/ABv98WBunAE4cgGyeKcR2N/hrq/iZqHLDDdBROUqt4hvVdYoiYlROoIcEkM4wOTs0Um2tAJF4OzDJqu7guaU8Ys09scmWpYowPHOAz1qZ1KSG8ukdSRiaHWvIYYxn2qz38S4Ju44keMakgvJmWy3X1l6gUGVP3iIUCcxvx8IMdkqDhuoLU35RVVmKWZ3A3cmODRplxFXu1O7EVbDSNLZDpe8lTs27XnSErOJaBevVzc0OI4Q5+ZBhdKS2pLDpjETqypTpQwcYmhAzauMVk2O7jWtHycDkeX7K2e2pGmJcgndU6xy2bQcMlXEmh4DwilFEtu0kozvHmz5PVqEb489abeVEthhFJ6XIY/fhEmBIHZccQ/lGk4mbi/LH1+0VvQNCd4fnrlBsE1T2sjRn0L6RIIoOjxIsqUdB1H1iRase6USWrgzv1qIzLVtVaCf7slld4PdZ+uEPicVDshR1IS/KFfyxVezNYvkrOOeVqSGZG0JmN3PX7Rpybe7FTYc94zH7RgTbEUJJuHsh6i7pmRDNmtJCQLhSRoUmnGmcY6ulz6bsvaSkl0lYyqo4O9GwxeCfn81wEzFOXAvKLHq8YirZRiCCdHfjQnxjsh0Ox0BJA3Nxxx3GDrGNM/mk0Fnz1ViNOzpCi9oqvXcCA9Coc2Z+cEYqLkp6BstBv8AOKzEj9KTwBOn11yjQRFrmuwUsl27yxjSvZHjDK7WQbq1m8MWUM2OYfCE0WULUSVBJfO9vOAer+cMCzqFAoGuijkNd/iIUYlTUGpAUa1Jc+DDLxgiZgAF28gBLBrjAYYhMZQQsqAuLZ2JKaAHMDA0fPKGjZVgdly2DgAlwP5qVJEV/wBA9qUpjdAvlmWLoLguHCQljTEaQpap05aUmdMUVJN4ByQ7u/acE74ZTZlEgqUQafCKZGr+EXFhWQ17PBh9YkAqYSLqjX+VgrmcTljlA50hJU5Uo8FN4BovP2dOwCkEbweORha02BZBSFMKv2TnpnFOPLfFVsnsQyUpACKuX344lXOC2mUFgA3UsXdCUJrxCXLRgmxXf8SYMu6saanfD1nsEso/vJ80uKi4SP8Ac/hG+t/YUnKIJAN4ZKJrxgJXecXsKEUU2L0flg3lDati2Q4TQNbwWPBgI7a9lSpcszETErDgMkh2fFipy24H6WLSaLKTdImA4VKEuNRrjpHZshYFVAlqBhqMRwfrA5+0SEAoReU5dwSCA7YozD50isr2glhPbkG/omgPdxfBwk9TrSssGw5KtBCSl0XSkguhzWjhV4lI4eEWs9nW4LgJFABp1geyNsSVk35JBAeqyxa8aYElmpRyMo7s+2SVIC13kEzLlwYYVLuaClYxWjbj3ZMxJBD1vgDEVLIVk/PTA5v4yWDQDi4Y+ALxp2zaEpRUgSVXUBKQtwEqVU3lOK1BYv8AJsa2qF8JRISQakukgPkCMTjG88DTH4GWokhKCdAFPhoA8VtVilhJJKaEUcjEE0ehIbDfFZUiahKkJQQFXnZj3roLHH4R0jlss02YxVKUTUd0nElRwpiT1gRL8IlZCQlVVEUfe2WMWGxkuHKhpewxr0o/KGZcyYguJagRqm7i4zEXTNUoF+yAfiCS+YcnDHOHUzfydjQuN/TfAvyZQLuN2NPCPQWayOAFBLXQxCElTF9RpvppGjJ2BIVULJq5olJGtLtIdTxytkq3eP0jketmbPsoLGZX/wBiPrEhRZO1QPgEd/Of/Gk8o0DKTkB4RS4B8IPIR18OeUojaROCE9IILQf0p6GGkAH4B0+8MykJzSOQEZthykJU5sgd/oxczHyHICNVCE5JHQQYNoPCDtxPWsQNoI6CnSNu6NB0ET3af0joPpDvEZWPcjvvDv6xq3kj4fARBaU6N0h2DKy/eH0YsmU/p40TtCXr0D+Uc/NE5JWeCfrBbDlKIsijS6W6ecNytm6y0nir7xZG0TlLVzIEMItizggDir7RbF1qyNlSmrLT4nxjqtlyf+2np94GUTlH+JdGiQPMxYbLJ7y1q4qMGnFZljkJxSBzI+cKqmWYFnHJSz5GHZmw0nKFF+zqPTxbV4ZdutaK3VIA4TH61EZH45gSC5fF6jFvhHSNyf7Og5nrCivZ+M3jyp2RmWG0pUoOHLVvDtDiTB1SwVFKQkl3ajtR8iafOLz9gq+FhvaFLPsydKUVUvHEgsS5c5ah4OlXaOqK7oYDAYk6PCNqM00IbQAsH68Y0pSzkWIoyjowyjtotDgBNSSStvh7bCpGYYxhpmGayAFIIBOod3NRy0fzhiyyXDg3g7EKT5NxjRRIJdykAioIvDkMGgi5KCAKabzu/aGaGcuccQOGDfcYxJVo/U2dAa/JobNgScX6n5GKp2fLGXrKKSoYbUQlLVHB4QtG0kFY7SwTnSmGNINMs0v9PjCs2RKGKEn6w1De9/8AMTyT/wAqxWZagfjvEaIJOIyD6QFcxLOEAYHI+soJJtvZc0HGj7oURVPmuWlrIfFgH5NEhw2xP83X7xIi9DTWKladR1izRUynjqw6ianUdYMgjWBS5AH7QdKBGK1BUxdjk3jCNotiEYgkxEFasgnmfrHNpoX2Dkpiv45+6kmF0bPJ7yyYdk2cJFIvKJTZExZrQaAwSVYQnIdIdjjxrAElEECYgjohwa6BB0JgQgqIRTMsQdLQkq0BNTERtEZhQpoYtjJ4mBzIRn7ZSnAE9B5mE1bcJ7qQOL/aHtFjQmCFZiYQXtdYxAO9j9YBO28QO6DwMM5wda0CIWnYRlL9oCTS7jg4fo7+EDXtRZDHfgk5UMa7wdaRt1tlkoSAEs7EP2nL9py24UgkmYz6tUuGyIhNWzEKUWvJw+AkVJqcGw38oZ/KyASDhhvoOn2jz326qItz5DVxv+sWnWkUJBalRiHDu2YfhljHBZFFyoBuIrXPTOkDnWeh4NyO872inhexvxRSRjQPdOPAwQWkjHNvH94y7bblJa6L5ugOoFNR8LMasAXJFDDYnLVLReQoG6l2Bo1Dx1GMa3VmDJQoqxDEBnp58cGiybO57XNmYZVrFEJUn4FlhQsNN5gCrWR3UzS5r2XIYtgDTPQgNQwIyqQnQNwqK8cNzPCFpmpJASCGzqQeRLvvg9nti196VMSXZyinMtSvrKGkWVWIJD5FIGf8oBPF4Lb9NTPtjLSHxHRf1jkehMlf6/P5mORn+R/iflTAlAcgCKKtK1dwU1UCBy1jkiyXAHApmfqYKZ45ax221jxFBLmZrA4J+sETIOalHm3kBAZloU4us3ps6RdClHAjoPXjGbD2My7OkZc8TDKITkFRzT4QzeGo6iDD2hlKosVQoa513YeMdSsjFlaYQs3kbO9uoiipvPhHBM0PlABPIUcxyfwAEI0VS1ZCLyluKkg6MGihnhngiCCINTpWr4SBpQUgZmkd8niDHDdD0OscUgEO8ZSk9b90t5+HCKTFAJNHIGvJ8KxCtGag/IRSZb0DMaemESAs9C6mB1u4faHPdk5P5dYRm2xJYANlhT1yi3vykYsNzDnGSKZRxFd3r1SPN+06wiQUlQckC6DVq14Ckao2g4q5Fagl2zGn7Rge0ynlBVHJw4IVXow5wpm7EtXu5JS4Sq+S5Y5JA35RtWe1Ail29dNXDEvjXDLPPnHkZM5ZZiPAecei2XaEXUBTOSQ5FO4FY5d4YxXT4PS7ee2ohqVLuAHBDkEjMtkWgf5/2yi6ihzSntVYtQ50oIdNmCk3kBLt3QQNC2YOG6K2awi9eLJ0Cv6RqMXeoODRReAp00kEdpBPxJult4diOkVlWUqCQZl9jirHPHrGwiQ7XVJbcQRnhWnjFEgpcMDU0xhohOZsVM0NMqBmOWeQoIdmLCc66N+3hFVy9xHBw3IMDC/uDRlAiu/je0wgxBW3bF1qM+bA5bzApG3MlIwoTQPTHBqtAbbYFrS4FDVk1NDuxHARmTbMtLhi3D5RpPTI2lLId25H6QT8Ul2cR5mXaAAz4HCGfxJQxTTBxkz15s8OB6K8NYkYqfaDc++OQptXEEuVh8mrELKpe4UpAZMgevrBVTN7cIWUEqCy0b2YdYpVs/COEnAk+EBEN0mo6PFUzkBQSkh6li/TD00cCHyMSXKZefdGe8wI6pLYnoDFboyc+uMVnTAOLawAWoZeBMCOIbSOLWBCBnuf3gC1Eu/33QacagtSRu8REVtMHB/IRjkDPyihWBBpw9N2ko4MBx+cBE53c5HfWBps41DH5YwrabQmW95TN9sIkZVPHrhC5tYAxEZMjbKpjgJ1YudFM8aNm2POnYgJSWyx84xeUntucbVpu0BkY7+YrUwTQ0yc8T0jasnsikCqieUB2xYZclkpPaxI0FanjpDLb6V44zpdgAT2lYYCu/E5mpjF20wSAkFnOOdCPnGlabTQEksIxpqlTyoISSQCwwJD0xpm+6Okjmy0FlFt/wDtMa1jmukk0IN16NUYkNuxB+cMo9lTipVWqzaNUmnSHJexAzMw88eYxPoCEs0W1aWcDvNeFcKGmGUO2XaaidOr5fWBHZ00KAZ0uS71q7ud5aDy9kqS5wJL9k1am9ucZvHVrYs1udLliWqc/GsMCcclMMcNa/OMmxouuViYdA1GfNiX+3MJ7UtJUHlklKWJSBhvbFudN1IsXuvQKmqBrUcfrEWtKhgQdaA8sj0jy52zPuUcEUa7lq5L7obs+3lqSAEpKtS7GmbYesYtONOTZVJbuqDYklJw0Dv4QWYnUBXj0zjCXtOe/ZSW/ldSfB38ItJ2ytSTeKQzUN7rm0Qw3aEAvfQAGIFGelFPji4aAqsApdVyPDEN9Ir+Y3g3YION1Y4aCsQ21J+FXJvk8WrCS9lrfXmn5tHYc/Fo/Ur/AC/aJD2WN6QxDgvwYxwpGseVTb7pHabLSDJtpIxPXyjQx6b3wTnFTak8+ceYNqr9+sXNobIdftAcekO0EgVaFpluBXn3RnvMYkm2OA+pGr4j6QT8SLxr8PzMCxqKnnWLSozV2mrHUYcYL+MbPDfAmmVwvPtQBHrWM2btEg1cjI61y40gM5ZWzOOOLaNGOXPjx9t8eF5emhMtgYnIfKFPxoIoXfSu+L2bZK1952Ouf/yPnGtI2MgDtAc/vSOX5d9R0/FnusizzZigyUu74OedBTHWGpfs0qZWZdH9RvEcgwHWN4zEoFElW5NeukKp2su6Gu0FaF3GbYY5QycuXsXrxJ7H2HcmuQGDtU1yBYCPUoWBHnkbTOtdBi3D5wFdsKC7qUXzLDmTDx+Kz3Vfkn09Yu0MCSzBJOIqWJAblHza0pnTlk3VVZRcGpqakiN9FvKj2kEPoxA46QVFWYgPQUc+AfnHeTHK3WPZtiqJaYaaBicQccvGH5dkVLAEpCUjN3vcyakw7fILVNMk00bdTWCWaWbtUspqhwRwOohZIJs86rzXS+j9W+kMjZ6syep9ecPCQNPtEusK08IkXNkTm5zxPowlPsxSqt0JOoU+6o7vTzjW94o4Cmv0eIJSzpEmUJd1VeRyyzzMcmTpYV25gCmcOajEO5w5GHLVZZuSpfNJPU3owNobDtC3a4rhdfqUg+MSFte15YHZUFEEfCW6uKNvjDXtIlRICXf4SUn/AEqHi8dmez05P+GeILn/AEqUYz59lUDUKHG9w+IiM60KZpBNFBy54nN2A84Gq1A/qvZKvKcdV/MQISlCoBYUcBwDo6XAMdEwjEA8T/yg1OlSsXB3kV5lNRzJgsi1JPfdJD1BCk88xAFzQ9Undn5CGbFYlrWLrgKNSKUrXDdhwhXpoIVLI/ip6geDR2NaXsdJFWfekE9YkWLSv5DLIr84n9nxktQ9bxDRtBeg5xWcSASpY4Pi1WjQJr9n3IZeGp8KVg52GSXvtux5B6xeZtBIu0Kno6UkM5AzxDE4aRSyGYqao3hccsO07ZPgBFiCsuyhdAK/1UDjAkHAcPCLS9lpcuosWxoKPgekMLslEhTkglyAS7k41G6G7Js9I+EEn+UbqVd+Jiwy4RRZkKUwBUHNQaEgXiBlhxhxOzJYTgHydR1g9rs6QtGIqRSnwKbdl5xYtkFcmO7DKLICf5Ug9opJINa/s8OykIADIbgGPOtaxLOknF3dg501IYYxb3RBwYFt5004RnrP0dolwvQtXBnb6xz3KjQkEXnwL50d9TpBEJUP0imADRFWVJUFHvYYnDg7Q5i1xMpQoMuO/wCkdXZbxqCWrQDOh34Hwg5lpagB3PjANnpKpSVFgSHOJZy/zhwOiy4BlcyHPGlRWIqzPubPAht8ED/rLPg0I2zaawq4Gx72OOoOHrF4ga9wMW54nrCqrcA4Y01pvhWXtFR7xzZwWyMEkTXOBHEhuIwfCAmU25WQS24H5wYWgnVO+jdSmBm0KqAxq1By15/WIpKlGhSRicmzFcxlzzgSTrUU/E9crvyFRnBEbRQ7kknkW4ZJigcGhBfUBvKCWhN2Wp8bqtGw8IdRuUQsOkkjiYIin7RmWTaBlpANQwOBABZykM7AkFuOkMSto30mhHAfUQg8og0gVwDJoSX7z4a/1FXkA3jFrqzQ04HypWJYvOnBODl9MW51MZ21JoISGNVg0d2DqO9+zDqLKf1EeMDXIAKKGinfD4FAeKhEmD7sLdgtsTLu0ObVFf6YUVsFaxSXMSMWJQkA6AAKfwj1c2a1MOGMA98rf8usFUrDsXs6A4WAx0vedPKH5chEtAQgkN+kB8XzfWDTp1anLgMs4SnzSXA5NjF6Jn3u4Dn9okJJ2MDUu/E/KJEAJ+00lV2Xpi3gIHbbabmFQHBORZj5mFLOoCOWxb9OkJVsFuCgApIIvZnA1FeJDxslCkm8CGblz37/ACjxmB4H5/eNeRbTeuIJALAAm9nQXiHD6UhPt6M2imXj65w1LtSgS4BGvjzjy0lJlrKavklKgWPA57oelbWGDhWTEFJ6i8Ik1Z20CqZLFwgXjVx+lUP++z0yOOI+pjCkbWTgEl3/AFI34OoUhlO2pRxKnGV0tpVneBNWYQSAAACHNKjl6wMcBrmRwHr1Uxnr2tKAYqUFOzFKw2FS6cTpFBtaV/3BTLDoIk1zObWg1YN5PFvxYI7z6YNSnmMIyU7SlE/xE7u0B846NoSgWBRvqkfOLVh6025ASF3lMDW5nhjTfAtl2pJlJUXokABy/dBwzweBTbZKbvpB1Ch5PA7MZCUpSF4G8++6EHDB2y3xaMa6JwVg9dDi9cPRik7ZqTUsfW8QJNqlBu1hQYjEFOmhMHk25BFCxwDJPTAxIvMsqUgOUiuDZ5+D5a74rKSKFRBOWn7wSbJC6kudWIrvYNC0zZpahPQwI4uaBWg4P18YtQ0BS2/fq++EPy9bM6mOPZ8YInYymDqPMtTTF4CbmoUBTy+bwtPtDpUFfpVh/SWdsRETssh+0pse8Ou6jdItLsOhq1a1pV6aeEINSrSLo4DyH2gqVpOnrhCCDd+PDd60gM7aaXYrO8gUxbTWJNZawKwFVsTr0jJm7US7AFVcSflFROWoG6Lh3EHhjFqxpG0H4U81U8BFRMUr4sdGbr94Q7RxVo+j8IOlYyEBWUhsOev0MV94a0d8fWkGRZlGppwgqZSUxrGSSrGVY+qxZNlSnAVhiZN0heauLE4TwiQAzYkReasufKLTTjwiRIvssmYKn1pHUq7Y4D6xIkLMbNgpZ5qhRV5nzYs4fSGJiB/04YN7sqbK9cPabXfEiQkS3SUixBQSAoqDkAOecKpSO1TP5RIkChGdMKVOkkHcWhuyWlV4G8p65mJEjMbjaH8VP9SRyuGnCHAgNLLDuk/6jHIkKqloQLsyg/iJHLSBygymGDfIRIkUYNy5hY1OB8l/QdIXs05XvE1NSMzpEiQkeTNJmkEki6rPdDskukPviRIEUt1JJIoXFesKbImkqU5NEhq4dsDyiRIohZ0w38T13xSzpa0ym3jlWkSJF9q+nNpoAUpgB2m8Iw199XE+SY7Eg+wcu/3fMeaPqesadnwHMRIkRcPe5RoSEB8PTx2JFBR52ULmJEjQBmGE1xIkBBMSJEiT/9k=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3" name="AutoShape 6" descr="data:image/jpg;base64,/9j/4AAQSkZJRgABAQAAAQABAAD/2wCEAAkGBhQSERUUExQWFRUWFBoYGBgYGBgaFxcaGhcXFhgYFxocHCYgGBsjGRUXHy8gIycpLCwsGB4xNTAqNSYrLCkBCQoKDgwOFw8PGikcHBwsKSwpLCkqKSkpLCkpKSksKSwsKSksKSksKSkpKSksKSwpKSkpLCwsLCwsKSwpLCkpLP/AABEIAMIBAwMBIgACEQEDEQH/xAAbAAACAwEBAQAAAAAAAAAAAAADBAACBQEGB//EAEIQAAECAwUFBQYEAwcFAQAAAAECEQADIQQSMUFRBWFxgZEiMqGx8AYTQsHR4RQVUvEzYnIWI0OSorLSJFNjc4IH/8QAGQEBAQEBAQEAAAAAAAAAAAAAAQACAwQF/8QAJBEBAQEAAgICAgMAAwAAAAAAAAERAhIhMQNBE1EiYXEjMkL/2gAMAwEAAhEDEQA/AEQhT1fw+sXmziKEdY5NtgSAcTSBECYpwTo2GThukalt810uTxGhZZoYEkfONSTMQcIwJEg3Ad+OjUhySmmOPERWf2JyrXBDx2al6M/M+hGUlawB2vn+8dm21acajeBHPzvit2zPMb+z5plF5a1oOYCgQeIIY842le2ikDtpCq4h0/WPDI2wdKc4fstrWv4aa5axveX/AKc84309nK9uZLgKStO+ih8o0Ue1MinbZ9Uq+keAtEsnIPlnA1ICsmO6HeK/HyfVJW0JaheC0ka3h6EdFuln/ER/mT9Y+UyparpBPCLyklmcvug/j+1OHK/T6rLtKVd1QVwIPlFwuPlyBMR2kKIUMCHBj0ezfaxVwCcg3xmGAVv3GHJ9VnLPcewiR5o+2KU4oPFw3gKc4PZ/aoKZ0EP/ADAnyEGJvRIRlbZlK+JuIMXO0peShwwfrGdSWiyAkndGcUQPaXtMEYoUEse0CCPCPNbU9tigj3ctJBqFFRII4Bm6x6vitx5/l4+fEenKYnuqfaPEf2rmLUkLWEgmoSw++Ub9l9qJSUBMxakjG8lmNXq1a5tD8ny3jfE0cPh7Tz4bcqzP1Ag82wMHDtm+UYX9pUJLy5yCNFh/9SajHTKG1+1pbsSiquIcJ8RGPzW3w6T4ZJ5HVJrHFSGjz9p//Q0+8SPdhrzEglwM2yOtWj199JSLpejhsDvjt+S+HC/HNoVms4Id6iNGSyQBGcjGNAy33Rx+X35dvjzPAt6OwthBEzY447CxI4DEIgSpmCJAjLiQ+A+EK2Uo5jrhpBrHs03sQQDk/wBKQQ2hQKrox8OEDs9hVUsQcuMZ257byb6N/hVBDMTj5n5GFV3043k7iD4Rp2CzTVKdTgUxZy27ONVEkpBYs/FvKMdrGs15cTC0GQlakukAtU1D9Hj0fuSQxUNcHgY2UmpBAJ3KHkcIrz/pYyZNhNwEhFcKYcYaRbLiWAS7/C5gto2RNUKe7VmwPyVSEJ1gmpNUgcAn5Rf9vtehFWwnEEcAfmYsm3pBzHH7GFpZW/e8Yk1JJckK6OY1ZPsTlfpZNuZRdRI5npA7RbSXZrpw9ax2bZUs9W3Zcj9Y4mwIVhNHAhj5tDOvtXlyvgzJtwSGBvHN8OQjqNqKdixD5iAK2SsFhdNevoRJ+yq0IfTfkA5jW8Wf5NAbRD9pxx9axo2eeGDchHmrRYV4k0zqHfRnxh3ZqSKHI0Obnu0zBeM2TPCnK/b0AtGWEQ2uEUW0EscRiKxacscB1jlv7dDJnPQwqbHLwui7XChBOYORgSZ4fER1U4+qxTlfSwrtLYMs1QtnODeXNqRi7Rsak9lhgMM/rGzMm0IPr7wui0h7q61ofrHbj8nKe/LF4S/0xJQILE1au6vm0XmbbmdntG6NS/DwyjVmbMBKt/V+MZlo2apN0hqEbvOOk+Tjy9sX4+U9CTVApv0DAXgBj1NC+kM7H9pLRIBuqdIYXVOQ5cuBkezAZSwoqCmF5uRGsWnWRTkZHwIduReNT5evis34+z3+w/amXOlpMxSJcwu6XYUNGJpg1HeNkbVADhbj+XtPwAcnlHzVNlSUgNu+4gUufMkl0FxlqDTe+Ua/Jx5MfivF9MO3nPcXi3dbFmxO+Kr9o5aJoQoKDjvM4FHYsHwjxFk9sCtJEwXSnMChOhGT/KBTNrJJIvXVnEKBF7gpmPhHPb6sdMn7fR7N7SyVkgLw1BSNcT84aNrvd3DdplHzaRa7iSSWBftNg2j792UUsm3xLXflLu6qUoG/i7h9dYJJqux9QQsNV3iR8rtHtd2jetEwHNlKI8C3SJGuq0WyeygPfLdK9TDS9kIlqYOOIbpujbXLQQFKJBI3Uz+KFpiZai99qaU8Bv0MfMny23y9fWQomxkpcKFKtVzkwpA5h8/TRrWeRJu1L1x7Q8Ias2ypSsgQcGcNXjD+XyurBTLesDWgk6eHnyj10vYskKHZNR+qjjL58ok/YKCqhKRpjHTs5vMy5Sk4pIcZ09cY7akOHOLZt9I9NM2KhQHbIbeDGZafZxbG6pPUwdp7p/x4zaNkDXhSuNaeiOMYqlkYmPYz9mXElMy9U1aqS3Kn2EZNo2Mh6O3HGNT5YOjD/FKGbjSK+8BjXm7IQcAoHjSJZdlAVWC2GXXyjU+TjgvCsyRblS1ApJp0aNhVoTPSQKLYONWzjk3YSFdwkcQ9YROy1JUGPA1+lI1348h1sDkTrhKVg3VUOTEZjeIdtUhUtYWioLH0I5NsK1teZ92Cm8j61hixS1tdWOzRvWRzeHv9jqV2nIUkia9FAMQCRwrhHZO1yUsQ5GP9OfR41JibqQkpcPkcQxcVO+MldlQhTlJSnW9exyNIu0s8rLKFMt1Tg3rwhmz25JH1yha0bPzllJTvNfX2gUmzEE0Io27x4xfxsPmVsrX6eFpk6W5vsMGfN+XjCwkLGGD4PClrkkmpBO7nGJP7NtayZ/6XKRm7xadPSrmK6R5W1ylJNTTjFk7ZWihJVvr5nGNX4/tT5HoJ9jCxooZ5tFZNqKaLGGByIjNs23ArGlenjDK5t40KTSnePWDL6p7RoyrUGI5iOT1BQJo4DnCo14iMl9b3FIpzeAW2apQKQpqVJoW0xjc4+WbyWn21IUwYnVJ89YrMUpZ7JYev3heXZilJZBKhnTzOMBmLUE1LK0wp5HhHb05bq86a2JJOv01+8VDs5IHgYzpVo7YIyLh+P0i0+deJJqTh6eLssM+8G71yiQj70DHzMSLsMfYV7KVqGyrBpGyios/GobhjFNobdlo7ovHW6yeudYrZfa6WwCknkxrwLR8z/kx7N4tqTscDJOHyhuVYigUOBcDz8IRl+0tnIe8oDek0pmzw/ZdpSlgXZiDVhVj0Ncx1jPXlfZ7RdUtRKa4HfpA7TZFHAw/cJziGVv8AONdR2jIk7PU5fzg34EjA+MPLAGJ8DCi9oSx8YfTPpGbD2Z1v2atVRU8Y89b9lTQcxzp9o9LbLWhgyhhoox5222oGhPgYeOi4zJkqY+Ijnu1DG6esNKnpFCpnDscxFDaUpoFY6B2jrJf0x2VkzFZs26LTTeGJHnETIeoSv/LQ56xTaOzlBL1Bd2ZTpFakNR8i5ywjfRnuCLamSWKRMCmHaUoXd4bP6QEyyahR64npjFRKSpJBMsksyg4UMwwe7XeDR9YNLsaSHvJUHz5nAF8A77o6dWew0mcbrLdsMj4gwn7h6Oo6UcNvB6QRVoRVqjBneuOY0jH/ABv98WBunAE4cgGyeKcR2N/hrq/iZqHLDDdBROUqt4hvVdYoiYlROoIcEkM4wOTs0Um2tAJF4OzDJqu7guaU8Ys09scmWpYowPHOAz1qZ1KSG8ukdSRiaHWvIYYxn2qz38S4Ju44keMakgvJmWy3X1l6gUGVP3iIUCcxvx8IMdkqDhuoLU35RVVmKWZ3A3cmODRplxFXu1O7EVbDSNLZDpe8lTs27XnSErOJaBevVzc0OI4Q5+ZBhdKS2pLDpjETqypTpQwcYmhAzauMVk2O7jWtHycDkeX7K2e2pGmJcgndU6xy2bQcMlXEmh4DwilFEtu0kozvHmz5PVqEb489abeVEthhFJ6XIY/fhEmBIHZccQ/lGk4mbi/LH1+0VvQNCd4fnrlBsE1T2sjRn0L6RIIoOjxIsqUdB1H1iRase6USWrgzv1qIzLVtVaCf7slld4PdZ+uEPicVDshR1IS/KFfyxVezNYvkrOOeVqSGZG0JmN3PX7Rpybe7FTYc94zH7RgTbEUJJuHsh6i7pmRDNmtJCQLhSRoUmnGmcY6ulz6bsvaSkl0lYyqo4O9GwxeCfn81wEzFOXAvKLHq8YirZRiCCdHfjQnxjsh0Ox0BJA3Nxxx3GDrGNM/mk0Fnz1ViNOzpCi9oqvXcCA9Coc2Z+cEYqLkp6BstBv8AOKzEj9KTwBOn11yjQRFrmuwUsl27yxjSvZHjDK7WQbq1m8MWUM2OYfCE0WULUSVBJfO9vOAer+cMCzqFAoGuijkNd/iIUYlTUGpAUa1Jc+DDLxgiZgAF28gBLBrjAYYhMZQQsqAuLZ2JKaAHMDA0fPKGjZVgdly2DgAlwP5qVJEV/wBA9qUpjdAvlmWLoLguHCQljTEaQpap05aUmdMUVJN4ByQ7u/acE74ZTZlEgqUQafCKZGr+EXFhWQ17PBh9YkAqYSLqjX+VgrmcTljlA50hJU5Uo8FN4BovP2dOwCkEbweORha02BZBSFMKv2TnpnFOPLfFVsnsQyUpACKuX344lXOC2mUFgA3UsXdCUJrxCXLRgmxXf8SYMu6saanfD1nsEso/vJ80uKi4SP8Ac/hG+t/YUnKIJAN4ZKJrxgJXecXsKEUU2L0flg3lDati2Q4TQNbwWPBgI7a9lSpcszETErDgMkh2fFipy24H6WLSaLKTdImA4VKEuNRrjpHZshYFVAlqBhqMRwfrA5+0SEAoReU5dwSCA7YozD50isr2glhPbkG/omgPdxfBwk9TrSssGw5KtBCSl0XSkguhzWjhV4lI4eEWs9nW4LgJFABp1geyNsSVk35JBAeqyxa8aYElmpRyMo7s+2SVIC13kEzLlwYYVLuaClYxWjbj3ZMxJBD1vgDEVLIVk/PTA5v4yWDQDi4Y+ALxp2zaEpRUgSVXUBKQtwEqVU3lOK1BYv8AJsa2qF8JRISQakukgPkCMTjG88DTH4GWokhKCdAFPhoA8VtVilhJJKaEUcjEE0ehIbDfFZUiahKkJQQFXnZj3roLHH4R0jlss02YxVKUTUd0nElRwpiT1gRL8IlZCQlVVEUfe2WMWGxkuHKhpewxr0o/KGZcyYguJagRqm7i4zEXTNUoF+yAfiCS+YcnDHOHUzfydjQuN/TfAvyZQLuN2NPCPQWayOAFBLXQxCElTF9RpvppGjJ2BIVULJq5olJGtLtIdTxytkq3eP0jketmbPsoLGZX/wBiPrEhRZO1QPgEd/Of/Gk8o0DKTkB4RS4B8IPIR18OeUojaROCE9IILQf0p6GGkAH4B0+8MykJzSOQEZthykJU5sgd/oxczHyHICNVCE5JHQQYNoPCDtxPWsQNoI6CnSNu6NB0ET3af0joPpDvEZWPcjvvDv6xq3kj4fARBaU6N0h2DKy/eH0YsmU/p40TtCXr0D+Uc/NE5JWeCfrBbDlKIsijS6W6ecNytm6y0nir7xZG0TlLVzIEMItizggDir7RbF1qyNlSmrLT4nxjqtlyf+2np94GUTlH+JdGiQPMxYbLJ7y1q4qMGnFZljkJxSBzI+cKqmWYFnHJSz5GHZmw0nKFF+zqPTxbV4ZdutaK3VIA4TH61EZH45gSC5fF6jFvhHSNyf7Og5nrCivZ+M3jyp2RmWG0pUoOHLVvDtDiTB1SwVFKQkl3ajtR8iafOLz9gq+FhvaFLPsydKUVUvHEgsS5c5ah4OlXaOqK7oYDAYk6PCNqM00IbQAsH68Y0pSzkWIoyjowyjtotDgBNSSStvh7bCpGYYxhpmGayAFIIBOod3NRy0fzhiyyXDg3g7EKT5NxjRRIJdykAioIvDkMGgi5KCAKabzu/aGaGcuccQOGDfcYxJVo/U2dAa/JobNgScX6n5GKp2fLGXrKKSoYbUQlLVHB4QtG0kFY7SwTnSmGNINMs0v9PjCs2RKGKEn6w1De9/8AMTyT/wAqxWZagfjvEaIJOIyD6QFcxLOEAYHI+soJJtvZc0HGj7oURVPmuWlrIfFgH5NEhw2xP83X7xIi9DTWKladR1izRUynjqw6ianUdYMgjWBS5AH7QdKBGK1BUxdjk3jCNotiEYgkxEFasgnmfrHNpoX2Dkpiv45+6kmF0bPJ7yyYdk2cJFIvKJTZExZrQaAwSVYQnIdIdjjxrAElEECYgjohwa6BB0JgQgqIRTMsQdLQkq0BNTERtEZhQpoYtjJ4mBzIRn7ZSnAE9B5mE1bcJ7qQOL/aHtFjQmCFZiYQXtdYxAO9j9YBO28QO6DwMM5wda0CIWnYRlL9oCTS7jg4fo7+EDXtRZDHfgk5UMa7wdaRt1tlkoSAEs7EP2nL9py24UgkmYz6tUuGyIhNWzEKUWvJw+AkVJqcGw38oZ/KyASDhhvoOn2jz326qItz5DVxv+sWnWkUJBalRiHDu2YfhljHBZFFyoBuIrXPTOkDnWeh4NyO872inhexvxRSRjQPdOPAwQWkjHNvH94y7bblJa6L5ugOoFNR8LMasAXJFDDYnLVLReQoG6l2Bo1Dx1GMa3VmDJQoqxDEBnp58cGiybO57XNmYZVrFEJUn4FlhQsNN5gCrWR3UzS5r2XIYtgDTPQgNQwIyqQnQNwqK8cNzPCFpmpJASCGzqQeRLvvg9nti196VMSXZyinMtSvrKGkWVWIJD5FIGf8oBPF4Lb9NTPtjLSHxHRf1jkehMlf6/P5mORn+R/iflTAlAcgCKKtK1dwU1UCBy1jkiyXAHApmfqYKZ45ax221jxFBLmZrA4J+sETIOalHm3kBAZloU4us3ps6RdClHAjoPXjGbD2My7OkZc8TDKITkFRzT4QzeGo6iDD2hlKosVQoa513YeMdSsjFlaYQs3kbO9uoiipvPhHBM0PlABPIUcxyfwAEI0VS1ZCLyluKkg6MGihnhngiCCINTpWr4SBpQUgZmkd8niDHDdD0OscUgEO8ZSk9b90t5+HCKTFAJNHIGvJ8KxCtGag/IRSZb0DMaemESAs9C6mB1u4faHPdk5P5dYRm2xJYANlhT1yi3vykYsNzDnGSKZRxFd3r1SPN+06wiQUlQckC6DVq14Ckao2g4q5Fagl2zGn7Rge0ynlBVHJw4IVXow5wpm7EtXu5JS4Sq+S5Y5JA35RtWe1Ail29dNXDEvjXDLPPnHkZM5ZZiPAecei2XaEXUBTOSQ5FO4FY5d4YxXT4PS7ee2ohqVLuAHBDkEjMtkWgf5/2yi6ihzSntVYtQ50oIdNmCk3kBLt3QQNC2YOG6K2awi9eLJ0Cv6RqMXeoODRReAp00kEdpBPxJult4diOkVlWUqCQZl9jirHPHrGwiQ7XVJbcQRnhWnjFEgpcMDU0xhohOZsVM0NMqBmOWeQoIdmLCc66N+3hFVy9xHBw3IMDC/uDRlAiu/je0wgxBW3bF1qM+bA5bzApG3MlIwoTQPTHBqtAbbYFrS4FDVk1NDuxHARmTbMtLhi3D5RpPTI2lLId25H6QT8Ul2cR5mXaAAz4HCGfxJQxTTBxkz15s8OB6K8NYkYqfaDc++OQptXEEuVh8mrELKpe4UpAZMgevrBVTN7cIWUEqCy0b2YdYpVs/COEnAk+EBEN0mo6PFUzkBQSkh6li/TD00cCHyMSXKZefdGe8wI6pLYnoDFboyc+uMVnTAOLawAWoZeBMCOIbSOLWBCBnuf3gC1Eu/33QacagtSRu8REVtMHB/IRjkDPyihWBBpw9N2ko4MBx+cBE53c5HfWBps41DH5YwrabQmW95TN9sIkZVPHrhC5tYAxEZMjbKpjgJ1YudFM8aNm2POnYgJSWyx84xeUntucbVpu0BkY7+YrUwTQ0yc8T0jasnsikCqieUB2xYZclkpPaxI0FanjpDLb6V44zpdgAT2lYYCu/E5mpjF20wSAkFnOOdCPnGlabTQEksIxpqlTyoISSQCwwJD0xpm+6Okjmy0FlFt/wDtMa1jmukk0IN16NUYkNuxB+cMo9lTipVWqzaNUmnSHJexAzMw88eYxPoCEs0W1aWcDvNeFcKGmGUO2XaaidOr5fWBHZ00KAZ0uS71q7ud5aDy9kqS5wJL9k1am9ucZvHVrYs1udLliWqc/GsMCcclMMcNa/OMmxouuViYdA1GfNiX+3MJ7UtJUHlklKWJSBhvbFudN1IsXuvQKmqBrUcfrEWtKhgQdaA8sj0jy52zPuUcEUa7lq5L7obs+3lqSAEpKtS7GmbYesYtONOTZVJbuqDYklJw0Dv4QWYnUBXj0zjCXtOe/ZSW/ldSfB38ItJ2ytSTeKQzUN7rm0Qw3aEAvfQAGIFGelFPji4aAqsApdVyPDEN9Ir+Y3g3YION1Y4aCsQ21J+FXJvk8WrCS9lrfXmn5tHYc/Fo/Ur/AC/aJD2WN6QxDgvwYxwpGseVTb7pHabLSDJtpIxPXyjQx6b3wTnFTak8+ceYNqr9+sXNobIdftAcekO0EgVaFpluBXn3RnvMYkm2OA+pGr4j6QT8SLxr8PzMCxqKnnWLSozV2mrHUYcYL+MbPDfAmmVwvPtQBHrWM2btEg1cjI61y40gM5ZWzOOOLaNGOXPjx9t8eF5emhMtgYnIfKFPxoIoXfSu+L2bZK1952Ouf/yPnGtI2MgDtAc/vSOX5d9R0/FnusizzZigyUu74OedBTHWGpfs0qZWZdH9RvEcgwHWN4zEoFElW5NeukKp2su6Gu0FaF3GbYY5QycuXsXrxJ7H2HcmuQGDtU1yBYCPUoWBHnkbTOtdBi3D5wFdsKC7qUXzLDmTDx+Kz3Vfkn09Yu0MCSzBJOIqWJAblHza0pnTlk3VVZRcGpqakiN9FvKj2kEPoxA46QVFWYgPQUc+AfnHeTHK3WPZtiqJaYaaBicQccvGH5dkVLAEpCUjN3vcyakw7fILVNMk00bdTWCWaWbtUspqhwRwOohZIJs86rzXS+j9W+kMjZ6syep9ecPCQNPtEusK08IkXNkTm5zxPowlPsxSqt0JOoU+6o7vTzjW94o4Cmv0eIJSzpEmUJd1VeRyyzzMcmTpYV25gCmcOajEO5w5GHLVZZuSpfNJPU3owNobDtC3a4rhdfqUg+MSFte15YHZUFEEfCW6uKNvjDXtIlRICXf4SUn/AEqHi8dmez05P+GeILn/AEqUYz59lUDUKHG9w+IiM60KZpBNFBy54nN2A84Gq1A/qvZKvKcdV/MQISlCoBYUcBwDo6XAMdEwjEA8T/yg1OlSsXB3kV5lNRzJgsi1JPfdJD1BCk88xAFzQ9Undn5CGbFYlrWLrgKNSKUrXDdhwhXpoIVLI/ip6geDR2NaXsdJFWfekE9YkWLSv5DLIr84n9nxktQ9bxDRtBeg5xWcSASpY4Pi1WjQJr9n3IZeGp8KVg52GSXvtux5B6xeZtBIu0Kno6UkM5AzxDE4aRSyGYqao3hccsO07ZPgBFiCsuyhdAK/1UDjAkHAcPCLS9lpcuosWxoKPgekMLslEhTkglyAS7k41G6G7Js9I+EEn+UbqVd+Jiwy4RRZkKUwBUHNQaEgXiBlhxhxOzJYTgHydR1g9rs6QtGIqRSnwKbdl5xYtkFcmO7DKLICf5Ug9opJINa/s8OykIADIbgGPOtaxLOknF3dg501IYYxb3RBwYFt5004RnrP0dolwvQtXBnb6xz3KjQkEXnwL50d9TpBEJUP0imADRFWVJUFHvYYnDg7Q5i1xMpQoMuO/wCkdXZbxqCWrQDOh34Hwg5lpagB3PjANnpKpSVFgSHOJZy/zhwOiy4BlcyHPGlRWIqzPubPAht8ED/rLPg0I2zaawq4Gx72OOoOHrF4ga9wMW54nrCqrcA4Y01pvhWXtFR7xzZwWyMEkTXOBHEhuIwfCAmU25WQS24H5wYWgnVO+jdSmBm0KqAxq1By15/WIpKlGhSRicmzFcxlzzgSTrUU/E9crvyFRnBEbRQ7kknkW4ZJigcGhBfUBvKCWhN2Wp8bqtGw8IdRuUQsOkkjiYIin7RmWTaBlpANQwOBABZykM7AkFuOkMSto30mhHAfUQg8og0gVwDJoSX7z4a/1FXkA3jFrqzQ04HypWJYvOnBODl9MW51MZ21JoISGNVg0d2DqO9+zDqLKf1EeMDXIAKKGinfD4FAeKhEmD7sLdgtsTLu0ObVFf6YUVsFaxSXMSMWJQkA6AAKfwj1c2a1MOGMA98rf8usFUrDsXs6A4WAx0vedPKH5chEtAQgkN+kB8XzfWDTp1anLgMs4SnzSXA5NjF6Jn3u4Dn9okJJ2MDUu/E/KJEAJ+00lV2Xpi3gIHbbabmFQHBORZj5mFLOoCOWxb9OkJVsFuCgApIIvZnA1FeJDxslCkm8CGblz37/ACjxmB4H5/eNeRbTeuIJALAAm9nQXiHD6UhPt6M2imXj65w1LtSgS4BGvjzjy0lJlrKavklKgWPA57oelbWGDhWTEFJ6i8Ik1Z20CqZLFwgXjVx+lUP++z0yOOI+pjCkbWTgEl3/AFI34OoUhlO2pRxKnGV0tpVneBNWYQSAAACHNKjl6wMcBrmRwHr1Uxnr2tKAYqUFOzFKw2FS6cTpFBtaV/3BTLDoIk1zObWg1YN5PFvxYI7z6YNSnmMIyU7SlE/xE7u0B846NoSgWBRvqkfOLVh6025ASF3lMDW5nhjTfAtl2pJlJUXokABy/dBwzweBTbZKbvpB1Ch5PA7MZCUpSF4G8++6EHDB2y3xaMa6JwVg9dDi9cPRik7ZqTUsfW8QJNqlBu1hQYjEFOmhMHk25BFCxwDJPTAxIvMsqUgOUiuDZ5+D5a74rKSKFRBOWn7wSbJC6kudWIrvYNC0zZpahPQwI4uaBWg4P18YtQ0BS2/fq++EPy9bM6mOPZ8YInYymDqPMtTTF4CbmoUBTy+bwtPtDpUFfpVh/SWdsRETssh+0pse8Ou6jdItLsOhq1a1pV6aeEINSrSLo4DyH2gqVpOnrhCCDd+PDd60gM7aaXYrO8gUxbTWJNZawKwFVsTr0jJm7US7AFVcSflFROWoG6Lh3EHhjFqxpG0H4U81U8BFRMUr4sdGbr94Q7RxVo+j8IOlYyEBWUhsOev0MV94a0d8fWkGRZlGppwgqZSUxrGSSrGVY+qxZNlSnAVhiZN0heauLE4TwiQAzYkReasufKLTTjwiRIvssmYKn1pHUq7Y4D6xIkLMbNgpZ5qhRV5nzYs4fSGJiB/04YN7sqbK9cPabXfEiQkS3SUixBQSAoqDkAOecKpSO1TP5RIkChGdMKVOkkHcWhuyWlV4G8p65mJEjMbjaH8VP9SRyuGnCHAgNLLDuk/6jHIkKqloQLsyg/iJHLSBygymGDfIRIkUYNy5hY1OB8l/QdIXs05XvE1NSMzpEiQkeTNJmkEki6rPdDskukPviRIEUt1JJIoXFesKbImkqU5NEhq4dsDyiRIohZ0w38T13xSzpa0ym3jlWkSJF9q+nNpoAUpgB2m8Iw199XE+SY7Eg+wcu/3fMeaPqesadnwHMRIkRcPe5RoSEB8PTx2JFBR52ULmJEjQBmGE1xIkBBMSJEiT/9k="/>
          <p:cNvSpPr>
            <a:spLocks noChangeAspect="1" noChangeArrowheads="1"/>
          </p:cNvSpPr>
          <p:nvPr/>
        </p:nvSpPr>
        <p:spPr bwMode="auto">
          <a:xfrm>
            <a:off x="80963" y="-8842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4584" name="Picture 14" descr="http://folac.org/folac/images/stories/banderas/bandera_estados_unidos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000250"/>
            <a:ext cx="1714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0" descr="http://4.bp.blogspot.com/_XlUD9SKiroI/TNA8bv7jTVI/AAAAAAAABCA/5zH2kkAHwDU/s1600/BANDERA_inglaterra0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2071688"/>
            <a:ext cx="19288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1175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rgbClr val="FF0000"/>
                </a:solidFill>
                <a:latin typeface="Bernard MT Condensed" pitchFamily="18" charset="0"/>
              </a:rPr>
              <a:t>LA REPÚBLICA ARISTOCRÁTICA (1899-1919)</a:t>
            </a:r>
            <a:endParaRPr lang="es-ES" smtClean="0"/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xfrm>
            <a:off x="0" y="1500188"/>
            <a:ext cx="4071938" cy="492918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_tradnl" b="1" dirty="0" smtClean="0">
                <a:solidFill>
                  <a:srgbClr val="FF0000"/>
                </a:solidFill>
              </a:rPr>
              <a:t>3. </a:t>
            </a:r>
            <a:r>
              <a:rPr lang="es-ES_tradnl" sz="2800" b="1" dirty="0" smtClean="0">
                <a:solidFill>
                  <a:srgbClr val="FF0000"/>
                </a:solidFill>
              </a:rPr>
              <a:t>LA MINERÍA: DESNACIONALIZACIÓN DE LA RIQUEZA.</a:t>
            </a:r>
            <a:endParaRPr lang="es-ES_tradnl" sz="2800" dirty="0" smtClean="0"/>
          </a:p>
          <a:p>
            <a:pPr algn="just" eaLnBrk="1" hangingPunct="1">
              <a:buFont typeface="Wingdings" pitchFamily="2" charset="2"/>
              <a:buChar char="ü"/>
            </a:pPr>
            <a:r>
              <a:rPr lang="es-ES_tradnl" sz="2800" dirty="0" smtClean="0"/>
              <a:t>Impacto sobre las comunidades campesinas: proletariado minero, despojo de tierras (*)</a:t>
            </a:r>
          </a:p>
          <a:p>
            <a:pPr eaLnBrk="1" hangingPunct="1"/>
            <a:endParaRPr lang="es-ES" dirty="0" smtClean="0"/>
          </a:p>
        </p:txBody>
      </p:sp>
      <p:sp>
        <p:nvSpPr>
          <p:cNvPr id="25604" name="3 Rectángulo"/>
          <p:cNvSpPr>
            <a:spLocks noChangeArrowheads="1"/>
          </p:cNvSpPr>
          <p:nvPr/>
        </p:nvSpPr>
        <p:spPr bwMode="auto">
          <a:xfrm>
            <a:off x="1928813" y="928688"/>
            <a:ext cx="611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s-ES" sz="2800" b="1">
                <a:latin typeface="Berlin Sans FB Demi" pitchFamily="34" charset="0"/>
              </a:rPr>
              <a:t>CARACTERÍSTICAS  ECONÓMICAS</a:t>
            </a:r>
          </a:p>
        </p:txBody>
      </p:sp>
      <p:pic>
        <p:nvPicPr>
          <p:cNvPr id="3074" name="Picture 2" descr="http://t2.gstatic.com/images?q=tbn:ANd9GcRFcSwPS1TuSBeZj3OWhvoIJluZK7bhB_7nHjL3eJrlzqaD_rAm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00438"/>
            <a:ext cx="2457449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ttp://t2.gstatic.com/images?q=tbn:ANd9GcSTDvDWoGfjDiPKSTDN4THyfeawQbpWCwR__yalfvhI5FBzpo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571612"/>
            <a:ext cx="4572032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http://1.bp.blogspot.com/__mjti8L9-jM/S1NQGSoavwI/AAAAAAAABLA/446DofR-uSU/s200/tristeza,andina,la,raya,19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500438"/>
            <a:ext cx="221457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8" name="7 CuadroTexto"/>
          <p:cNvSpPr txBox="1">
            <a:spLocks noChangeArrowheads="1"/>
          </p:cNvSpPr>
          <p:nvPr/>
        </p:nvSpPr>
        <p:spPr bwMode="auto">
          <a:xfrm>
            <a:off x="2928929" y="6215082"/>
            <a:ext cx="62150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000" b="1" dirty="0">
                <a:solidFill>
                  <a:srgbClr val="FF0000"/>
                </a:solidFill>
              </a:rPr>
              <a:t>* NO SON CIUDADANOS: NO TIENEN DERECHOS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rgbClr val="FF0000"/>
                </a:solidFill>
                <a:latin typeface="Bernard MT Condensed" pitchFamily="18" charset="0"/>
              </a:rPr>
              <a:t>LA REPÚBLICA ARISTOCRÁTICA (1899-1919)</a:t>
            </a:r>
            <a:endParaRPr lang="es-ES" smtClean="0"/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214313" y="1500188"/>
            <a:ext cx="4572000" cy="46259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_tradnl" b="1" dirty="0" smtClean="0">
                <a:solidFill>
                  <a:srgbClr val="FF0000"/>
                </a:solidFill>
              </a:rPr>
              <a:t>4. DEBIL DESARROLLO INDUSTRIAL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_tradnl" sz="2800" dirty="0" smtClean="0"/>
              <a:t>Fabricas textiles </a:t>
            </a:r>
            <a:r>
              <a:rPr lang="es-ES_tradnl" sz="2800" dirty="0" smtClean="0">
                <a:solidFill>
                  <a:srgbClr val="FF0000"/>
                </a:solidFill>
              </a:rPr>
              <a:t>(Lima y Callao)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_tradnl" sz="2800" dirty="0" smtClean="0"/>
              <a:t>Fábricas de  </a:t>
            </a:r>
            <a:r>
              <a:rPr lang="es-ES_tradnl" sz="2800" dirty="0" smtClean="0">
                <a:solidFill>
                  <a:srgbClr val="FF0000"/>
                </a:solidFill>
              </a:rPr>
              <a:t>procesamiento de alimentos </a:t>
            </a:r>
            <a:r>
              <a:rPr lang="es-ES_tradnl" sz="2800" dirty="0" smtClean="0"/>
              <a:t>(</a:t>
            </a:r>
            <a:r>
              <a:rPr lang="es-ES_tradnl" sz="2800" dirty="0" err="1" smtClean="0"/>
              <a:t>Lavaggi</a:t>
            </a:r>
            <a:r>
              <a:rPr lang="es-ES_tradnl" sz="2800" dirty="0" smtClean="0"/>
              <a:t>, D’Onofrio, </a:t>
            </a:r>
            <a:r>
              <a:rPr lang="es-ES_tradnl" sz="2800" dirty="0" err="1" smtClean="0"/>
              <a:t>Nicolini</a:t>
            </a:r>
            <a:r>
              <a:rPr lang="es-ES_tradnl" sz="2800" dirty="0" smtClean="0"/>
              <a:t>)</a:t>
            </a:r>
          </a:p>
          <a:p>
            <a:pPr algn="just" eaLnBrk="1" hangingPunct="1">
              <a:buFont typeface="Arial" charset="0"/>
              <a:buNone/>
            </a:pPr>
            <a:endParaRPr lang="es-ES_tradnl" sz="2800" dirty="0" smtClean="0"/>
          </a:p>
          <a:p>
            <a:pPr algn="just" eaLnBrk="1" hangingPunct="1">
              <a:buFont typeface="Wingdings" pitchFamily="2" charset="2"/>
              <a:buChar char="v"/>
            </a:pPr>
            <a:r>
              <a:rPr lang="es-ES_tradnl" sz="2800" dirty="0" smtClean="0"/>
              <a:t>Desarrollo del </a:t>
            </a:r>
            <a:r>
              <a:rPr lang="es-ES_tradnl" sz="2800" dirty="0" smtClean="0">
                <a:solidFill>
                  <a:srgbClr val="FF0000"/>
                </a:solidFill>
              </a:rPr>
              <a:t>sector financiero </a:t>
            </a:r>
            <a:r>
              <a:rPr lang="es-ES_tradnl" sz="2800" dirty="0" smtClean="0"/>
              <a:t>(Familias Prado y </a:t>
            </a:r>
            <a:r>
              <a:rPr lang="es-ES_tradnl" sz="2800" dirty="0" err="1" smtClean="0"/>
              <a:t>Aspíllaga</a:t>
            </a:r>
            <a:r>
              <a:rPr lang="es-ES_tradnl" sz="2800" dirty="0" smtClean="0"/>
              <a:t>)</a:t>
            </a:r>
          </a:p>
          <a:p>
            <a:pPr eaLnBrk="1" hangingPunct="1">
              <a:buFont typeface="Wingdings" pitchFamily="2" charset="2"/>
              <a:buChar char="v"/>
            </a:pPr>
            <a:endParaRPr lang="es-ES" dirty="0" smtClean="0"/>
          </a:p>
        </p:txBody>
      </p:sp>
      <p:sp>
        <p:nvSpPr>
          <p:cNvPr id="26628" name="3 Rectángulo"/>
          <p:cNvSpPr>
            <a:spLocks noChangeArrowheads="1"/>
          </p:cNvSpPr>
          <p:nvPr/>
        </p:nvSpPr>
        <p:spPr bwMode="auto">
          <a:xfrm>
            <a:off x="1785938" y="857250"/>
            <a:ext cx="611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s-ES" sz="2800" b="1">
                <a:latin typeface="Berlin Sans FB Demi" pitchFamily="34" charset="0"/>
              </a:rPr>
              <a:t>CARACTERÍSTICAS  ECONÓMICAS</a:t>
            </a:r>
          </a:p>
        </p:txBody>
      </p:sp>
      <p:pic>
        <p:nvPicPr>
          <p:cNvPr id="2050" name="Picture 2" descr="http://anarquismoperu.noblogs.org/files/2010/09/trabajadores_de_paramon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71612"/>
            <a:ext cx="3757594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30" name="5 CuadroTexto"/>
          <p:cNvSpPr txBox="1">
            <a:spLocks noChangeArrowheads="1"/>
          </p:cNvSpPr>
          <p:nvPr/>
        </p:nvSpPr>
        <p:spPr bwMode="auto">
          <a:xfrm>
            <a:off x="5072063" y="6000750"/>
            <a:ext cx="3786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b="1">
                <a:solidFill>
                  <a:srgbClr val="FF0000"/>
                </a:solidFill>
              </a:rPr>
              <a:t>PROLETARIADO TEXTIL</a:t>
            </a:r>
            <a:endParaRPr lang="es-E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3643313" cy="6858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s-ES_tradnl" sz="4000" dirty="0" smtClean="0">
              <a:latin typeface="Britannic Bold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es-ES_tradnl" sz="4000" dirty="0" smtClean="0">
              <a:latin typeface="Britannic Bold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es-ES_tradnl" sz="4000" dirty="0" smtClean="0">
              <a:latin typeface="Britannic Bold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s-ES_tradnl" sz="4000" dirty="0" smtClean="0">
                <a:solidFill>
                  <a:srgbClr val="FF0000"/>
                </a:solidFill>
                <a:latin typeface="Britannic Bold" pitchFamily="34" charset="0"/>
              </a:rPr>
              <a:t>UNA ECONOMÍA DE CRECIMIENTO HACIA AFUERA</a:t>
            </a:r>
            <a:endParaRPr lang="es-ES" sz="4000" dirty="0" smtClean="0">
              <a:solidFill>
                <a:srgbClr val="FF0000"/>
              </a:solidFill>
              <a:latin typeface="Britannic Bold" pitchFamily="34" charset="0"/>
            </a:endParaRPr>
          </a:p>
        </p:txBody>
      </p:sp>
      <p:pic>
        <p:nvPicPr>
          <p:cNvPr id="27651" name="Imagen 1" descr="C:\Documents and Settings\All Users\Documentos\Mis imágenes\IMAGEN HISTORIERA CARL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0"/>
            <a:ext cx="5500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squina doblada"/>
          <p:cNvSpPr/>
          <p:nvPr/>
        </p:nvSpPr>
        <p:spPr>
          <a:xfrm>
            <a:off x="142875" y="1643063"/>
            <a:ext cx="8786813" cy="4929187"/>
          </a:xfrm>
          <a:prstGeom prst="foldedCorner">
            <a:avLst>
              <a:gd name="adj" fmla="val 1560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8675" name="1 Título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/>
          <a:lstStyle/>
          <a:p>
            <a:r>
              <a:rPr lang="es-ES" b="1" smtClean="0">
                <a:solidFill>
                  <a:srgbClr val="FF0000"/>
                </a:solidFill>
                <a:latin typeface="Bernard MT Condensed" pitchFamily="18" charset="0"/>
              </a:rPr>
              <a:t>LA REPÚBLICA ARISTOCRÁTICA (1899-1919)</a:t>
            </a:r>
            <a:endParaRPr lang="es-ES" smtClean="0"/>
          </a:p>
        </p:txBody>
      </p:sp>
      <p:sp>
        <p:nvSpPr>
          <p:cNvPr id="28676" name="2 Marcador de contenido"/>
          <p:cNvSpPr>
            <a:spLocks noGrp="1"/>
          </p:cNvSpPr>
          <p:nvPr>
            <p:ph idx="1"/>
          </p:nvPr>
        </p:nvSpPr>
        <p:spPr>
          <a:xfrm>
            <a:off x="285750" y="1785938"/>
            <a:ext cx="8286750" cy="434022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s-ES" dirty="0" smtClean="0">
                <a:latin typeface="Monotype Corsiva" pitchFamily="66" charset="0"/>
              </a:rPr>
              <a:t>    Era un mundo reducido de familias que practicaban </a:t>
            </a:r>
            <a:r>
              <a:rPr lang="es-ES" dirty="0" smtClean="0">
                <a:solidFill>
                  <a:srgbClr val="FF0000"/>
                </a:solidFill>
                <a:latin typeface="Monotype Corsiva" pitchFamily="66" charset="0"/>
              </a:rPr>
              <a:t>matrimonios al interior de su mismo grupo</a:t>
            </a:r>
            <a:r>
              <a:rPr lang="es-ES" dirty="0" smtClean="0">
                <a:latin typeface="Monotype Corsiva" pitchFamily="66" charset="0"/>
              </a:rPr>
              <a:t>, con sus intereses centrados en la costa. A la cabeza se encontraba un círculo conocido como los </a:t>
            </a:r>
            <a:r>
              <a:rPr lang="es-ES" dirty="0" smtClean="0">
                <a:solidFill>
                  <a:srgbClr val="FF0000"/>
                </a:solidFill>
                <a:latin typeface="Monotype Corsiva" pitchFamily="66" charset="0"/>
              </a:rPr>
              <a:t>24 amigos</a:t>
            </a:r>
            <a:r>
              <a:rPr lang="es-ES" dirty="0" smtClean="0">
                <a:latin typeface="Monotype Corsiva" pitchFamily="66" charset="0"/>
              </a:rPr>
              <a:t>, que se veían de forma regular en el </a:t>
            </a:r>
            <a:r>
              <a:rPr lang="es-ES" dirty="0" smtClean="0">
                <a:solidFill>
                  <a:srgbClr val="FF0000"/>
                </a:solidFill>
                <a:latin typeface="Monotype Corsiva" pitchFamily="66" charset="0"/>
              </a:rPr>
              <a:t>Club Nacional </a:t>
            </a:r>
            <a:r>
              <a:rPr lang="es-ES" dirty="0" smtClean="0">
                <a:latin typeface="Monotype Corsiva" pitchFamily="66" charset="0"/>
              </a:rPr>
              <a:t>para discutir los asuntos nacionales. Residían en casas amobladas con abundantes alfombras y cortinajes. Vestían chaqué negro y pantalones redondos fabricados por sastres franceses de la capital.</a:t>
            </a:r>
          </a:p>
        </p:txBody>
      </p:sp>
      <p:sp>
        <p:nvSpPr>
          <p:cNvPr id="28677" name="3 Rectángulo"/>
          <p:cNvSpPr>
            <a:spLocks noChangeArrowheads="1"/>
          </p:cNvSpPr>
          <p:nvPr/>
        </p:nvSpPr>
        <p:spPr bwMode="auto">
          <a:xfrm>
            <a:off x="2000250" y="1000125"/>
            <a:ext cx="5403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 algn="ctr">
              <a:buFont typeface="Wingdings" pitchFamily="2" charset="2"/>
              <a:buChar char="v"/>
            </a:pPr>
            <a:r>
              <a:rPr lang="es-ES" sz="2800" b="1">
                <a:latin typeface="Berlin Sans FB Demi" pitchFamily="34" charset="0"/>
              </a:rPr>
              <a:t>CARACTERÍSTICAS  SOCIALES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25"/>
          </a:xfrm>
        </p:spPr>
        <p:txBody>
          <a:bodyPr/>
          <a:lstStyle/>
          <a:p>
            <a:r>
              <a:rPr lang="es-ES" b="1" smtClean="0">
                <a:solidFill>
                  <a:srgbClr val="FF0000"/>
                </a:solidFill>
                <a:latin typeface="Bernard MT Condensed" pitchFamily="18" charset="0"/>
              </a:rPr>
              <a:t>LA REPÚBLICA ARISTOCRÁTICA (1899-1919)</a:t>
            </a:r>
            <a:endParaRPr lang="es-ES" smtClean="0"/>
          </a:p>
        </p:txBody>
      </p:sp>
      <p:sp>
        <p:nvSpPr>
          <p:cNvPr id="29699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s-ES_tradnl" b="1" dirty="0" smtClean="0">
                <a:solidFill>
                  <a:srgbClr val="FF0000"/>
                </a:solidFill>
              </a:rPr>
              <a:t>CLASE ALTA: LA ÉLITE SOCIAL</a:t>
            </a:r>
          </a:p>
          <a:p>
            <a:pPr algn="just">
              <a:buFont typeface="Wingdings" pitchFamily="2" charset="2"/>
              <a:buChar char="ü"/>
            </a:pPr>
            <a:r>
              <a:rPr lang="es-ES_tradnl" sz="2800" dirty="0" smtClean="0"/>
              <a:t>Descendientes de las familias de la </a:t>
            </a:r>
            <a:r>
              <a:rPr lang="es-ES_tradnl" sz="2800" dirty="0" smtClean="0">
                <a:solidFill>
                  <a:srgbClr val="FF0000"/>
                </a:solidFill>
              </a:rPr>
              <a:t>aristocracia colonial.</a:t>
            </a:r>
          </a:p>
          <a:p>
            <a:pPr algn="just">
              <a:buFont typeface="Wingdings" pitchFamily="2" charset="2"/>
              <a:buChar char="ü"/>
            </a:pPr>
            <a:r>
              <a:rPr lang="es-ES_tradnl" sz="2800" dirty="0" smtClean="0"/>
              <a:t>Católicos conservadores</a:t>
            </a:r>
          </a:p>
          <a:p>
            <a:pPr algn="just">
              <a:buFont typeface="Wingdings" pitchFamily="2" charset="2"/>
              <a:buChar char="ü"/>
            </a:pPr>
            <a:r>
              <a:rPr lang="es-ES_tradnl" sz="2800" dirty="0" smtClean="0"/>
              <a:t>Estudian en </a:t>
            </a:r>
            <a:r>
              <a:rPr lang="es-ES_tradnl" sz="2800" dirty="0" smtClean="0">
                <a:solidFill>
                  <a:srgbClr val="FF0000"/>
                </a:solidFill>
              </a:rPr>
              <a:t>colegios elitistas</a:t>
            </a:r>
            <a:r>
              <a:rPr lang="es-ES_tradnl" sz="2800" dirty="0" smtClean="0"/>
              <a:t> (Recoleta y San Pedro).</a:t>
            </a:r>
          </a:p>
        </p:txBody>
      </p:sp>
      <p:sp>
        <p:nvSpPr>
          <p:cNvPr id="29700" name="3 Rectángulo"/>
          <p:cNvSpPr>
            <a:spLocks noChangeArrowheads="1"/>
          </p:cNvSpPr>
          <p:nvPr/>
        </p:nvSpPr>
        <p:spPr bwMode="auto">
          <a:xfrm>
            <a:off x="2000250" y="928688"/>
            <a:ext cx="5403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 algn="ctr">
              <a:buFont typeface="Wingdings" pitchFamily="2" charset="2"/>
              <a:buChar char="v"/>
            </a:pPr>
            <a:r>
              <a:rPr lang="es-ES" sz="2800" b="1">
                <a:latin typeface="Berlin Sans FB Demi" pitchFamily="34" charset="0"/>
              </a:rPr>
              <a:t>CARACTERÍSTICAS  SOCIALES</a:t>
            </a:r>
          </a:p>
        </p:txBody>
      </p:sp>
      <p:pic>
        <p:nvPicPr>
          <p:cNvPr id="29701" name="Picture 2" descr="http://3.bp.blogspot.com/-Z-ZtKD5Lt8M/TXGax5M4nII/AAAAAAAAAR0/2lW4jcJS-Z0/s1600/1RECOLETA%2B19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3857625"/>
            <a:ext cx="39290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http://4.bp.blogspot.com/_Fml3glz_LYc/TNKkGCVzFoI/AAAAAAAABP8/-4dPEPDIp1U/s1600/REPUBLICA+ARISTOCR%C3%81T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643063"/>
            <a:ext cx="3929063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87"/>
          </a:xfrm>
        </p:spPr>
        <p:txBody>
          <a:bodyPr/>
          <a:lstStyle/>
          <a:p>
            <a:r>
              <a:rPr lang="es-ES" b="1" smtClean="0">
                <a:solidFill>
                  <a:srgbClr val="FF0000"/>
                </a:solidFill>
                <a:latin typeface="Bernard MT Condensed" pitchFamily="18" charset="0"/>
              </a:rPr>
              <a:t>LA REPÚBLICA ARISTOCRÁTICA (1899-1919)</a:t>
            </a:r>
            <a:endParaRPr lang="es-ES" smtClean="0"/>
          </a:p>
        </p:txBody>
      </p:sp>
      <p:sp>
        <p:nvSpPr>
          <p:cNvPr id="30723" name="2 Marcador de contenido"/>
          <p:cNvSpPr>
            <a:spLocks noGrp="1"/>
          </p:cNvSpPr>
          <p:nvPr>
            <p:ph idx="1"/>
          </p:nvPr>
        </p:nvSpPr>
        <p:spPr>
          <a:xfrm>
            <a:off x="214313" y="1600200"/>
            <a:ext cx="4786312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s-ES_tradnl" b="1" dirty="0" smtClean="0">
                <a:solidFill>
                  <a:srgbClr val="FF0000"/>
                </a:solidFill>
              </a:rPr>
              <a:t>CLASE ALTA: LA ÉLITE SOCIAL</a:t>
            </a:r>
            <a:endParaRPr lang="es-ES_tradnl" dirty="0" smtClean="0"/>
          </a:p>
          <a:p>
            <a:pPr algn="just">
              <a:buFont typeface="Wingdings" pitchFamily="2" charset="2"/>
              <a:buChar char="ü"/>
            </a:pPr>
            <a:r>
              <a:rPr lang="es-ES_tradnl" sz="2800" dirty="0" smtClean="0"/>
              <a:t>Mentalidad </a:t>
            </a:r>
            <a:r>
              <a:rPr lang="es-ES_tradnl" sz="2800" b="1" dirty="0" smtClean="0">
                <a:solidFill>
                  <a:srgbClr val="FF0000"/>
                </a:solidFill>
              </a:rPr>
              <a:t>rentista.</a:t>
            </a:r>
          </a:p>
          <a:p>
            <a:pPr algn="just">
              <a:buFont typeface="Wingdings" pitchFamily="2" charset="2"/>
              <a:buChar char="ü"/>
            </a:pPr>
            <a:r>
              <a:rPr lang="es-ES_tradnl" sz="2800" dirty="0" smtClean="0"/>
              <a:t>Concepción </a:t>
            </a:r>
            <a:r>
              <a:rPr lang="es-ES_tradnl" sz="2800" b="1" dirty="0" smtClean="0">
                <a:solidFill>
                  <a:srgbClr val="FF0000"/>
                </a:solidFill>
              </a:rPr>
              <a:t>señorial</a:t>
            </a:r>
            <a:r>
              <a:rPr lang="es-ES_tradnl" sz="2800" dirty="0" smtClean="0"/>
              <a:t> de la vida: Exigen reconocimiento y respeto de sus subalternos.</a:t>
            </a:r>
          </a:p>
          <a:p>
            <a:pPr algn="just">
              <a:buFont typeface="Wingdings" pitchFamily="2" charset="2"/>
              <a:buChar char="ü"/>
            </a:pPr>
            <a:r>
              <a:rPr lang="es-ES_tradnl" sz="2800" dirty="0" smtClean="0"/>
              <a:t>No ocultan la pertenencia a su clase social.</a:t>
            </a:r>
          </a:p>
          <a:p>
            <a:pPr algn="just">
              <a:buFont typeface="Wingdings" pitchFamily="2" charset="2"/>
              <a:buChar char="ü"/>
            </a:pPr>
            <a:r>
              <a:rPr lang="es-ES_tradnl" sz="2800" b="1" dirty="0" smtClean="0">
                <a:solidFill>
                  <a:srgbClr val="FF0000"/>
                </a:solidFill>
              </a:rPr>
              <a:t>Racismo</a:t>
            </a:r>
            <a:r>
              <a:rPr lang="es-ES_tradnl" sz="2800" dirty="0" smtClean="0"/>
              <a:t> frente a los </a:t>
            </a:r>
            <a:r>
              <a:rPr lang="es-ES_tradnl" sz="2800" dirty="0" smtClean="0"/>
              <a:t>indígenas.</a:t>
            </a:r>
            <a:endParaRPr lang="es-ES_tradnl" sz="2800" dirty="0" smtClean="0"/>
          </a:p>
          <a:p>
            <a:pPr>
              <a:buFont typeface="Wingdings" pitchFamily="2" charset="2"/>
              <a:buChar char="ü"/>
            </a:pPr>
            <a:endParaRPr lang="es-ES" sz="2800" dirty="0" smtClean="0"/>
          </a:p>
          <a:p>
            <a:endParaRPr lang="es-ES" dirty="0" smtClean="0"/>
          </a:p>
        </p:txBody>
      </p:sp>
      <p:sp>
        <p:nvSpPr>
          <p:cNvPr id="30724" name="3 Rectángulo"/>
          <p:cNvSpPr>
            <a:spLocks noChangeArrowheads="1"/>
          </p:cNvSpPr>
          <p:nvPr/>
        </p:nvSpPr>
        <p:spPr bwMode="auto">
          <a:xfrm>
            <a:off x="2000250" y="1071563"/>
            <a:ext cx="5403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 algn="ctr">
              <a:buFont typeface="Wingdings" pitchFamily="2" charset="2"/>
              <a:buChar char="v"/>
            </a:pPr>
            <a:r>
              <a:rPr lang="es-ES" sz="2800" b="1">
                <a:latin typeface="Berlin Sans FB Demi" pitchFamily="34" charset="0"/>
              </a:rPr>
              <a:t>CARACTERÍSTICAS  SOCIALES</a:t>
            </a:r>
          </a:p>
        </p:txBody>
      </p:sp>
      <p:pic>
        <p:nvPicPr>
          <p:cNvPr id="30725" name="Picture 2" descr="http://amakara.files.wordpress.com/2010/10/test-republica-aristocratica.png?w=400&amp;h=437&amp;h=350"/>
          <p:cNvPicPr>
            <a:picLocks noChangeAspect="1" noChangeArrowheads="1"/>
          </p:cNvPicPr>
          <p:nvPr/>
        </p:nvPicPr>
        <p:blipFill>
          <a:blip r:embed="rId2"/>
          <a:srcRect l="20677" t="25787" r="21053" b="18338"/>
          <a:stretch>
            <a:fillRect/>
          </a:stretch>
        </p:blipFill>
        <p:spPr bwMode="auto">
          <a:xfrm>
            <a:off x="5214938" y="2000250"/>
            <a:ext cx="35718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/>
            <a:r>
              <a:rPr lang="es-ES" sz="3600" b="1" dirty="0" smtClean="0">
                <a:solidFill>
                  <a:srgbClr val="FFFF00"/>
                </a:solidFill>
                <a:latin typeface="Algerian" pitchFamily="82" charset="0"/>
              </a:rPr>
              <a:t>PIÉROLA (1895-1899): TRANSICIÓN A LA REPÚBLICA Aristocrática</a:t>
            </a:r>
            <a:endParaRPr lang="es-ES" sz="3600" b="1" dirty="0" smtClean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28750"/>
            <a:ext cx="5357813" cy="5143500"/>
          </a:xfrm>
        </p:spPr>
        <p:txBody>
          <a:bodyPr/>
          <a:lstStyle/>
          <a:p>
            <a:pPr algn="ctr" eaLnBrk="1" hangingPunct="1">
              <a:buFont typeface="Wingdings" pitchFamily="2" charset="2"/>
              <a:buChar char="v"/>
              <a:defRPr/>
            </a:pPr>
            <a:r>
              <a:rPr lang="es-ES" sz="2400" dirty="0" smtClean="0">
                <a:latin typeface="Berlin Sans FB Demi" pitchFamily="34" charset="0"/>
              </a:rPr>
              <a:t>NICOLÁS DE PIÉROLA: UN CAUDILLO CIVIL.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s-ES" sz="2400" b="1" dirty="0" smtClean="0">
                <a:solidFill>
                  <a:srgbClr val="FF0000"/>
                </a:solidFill>
                <a:latin typeface="+mj-lt"/>
              </a:rPr>
              <a:t>1. La ley electoral de 1896: </a:t>
            </a:r>
          </a:p>
          <a:p>
            <a:pPr marL="514350" indent="-514350" algn="just" eaLnBrk="1" hangingPunct="1">
              <a:buFont typeface="Wingdings" pitchFamily="2" charset="2"/>
              <a:buChar char="ü"/>
              <a:defRPr/>
            </a:pPr>
            <a:r>
              <a:rPr lang="es-ES" sz="2400" dirty="0" smtClean="0">
                <a:latin typeface="+mj-lt"/>
              </a:rPr>
              <a:t>Sólo votan los </a:t>
            </a:r>
            <a:r>
              <a:rPr lang="es-ES" sz="2400" b="1" dirty="0" smtClean="0">
                <a:solidFill>
                  <a:srgbClr val="FF0000"/>
                </a:solidFill>
                <a:latin typeface="+mj-lt"/>
              </a:rPr>
              <a:t>varones,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b="1" dirty="0" smtClean="0">
                <a:solidFill>
                  <a:srgbClr val="FF0000"/>
                </a:solidFill>
                <a:latin typeface="+mj-lt"/>
              </a:rPr>
              <a:t>mayores de 21 años.</a:t>
            </a:r>
          </a:p>
          <a:p>
            <a:pPr marL="514350" indent="-514350" algn="just" eaLnBrk="1" hangingPunct="1">
              <a:buFont typeface="Wingdings" pitchFamily="2" charset="2"/>
              <a:buChar char="ü"/>
              <a:defRPr/>
            </a:pPr>
            <a:r>
              <a:rPr lang="es-ES" sz="2400" dirty="0" smtClean="0">
                <a:latin typeface="+mj-lt"/>
              </a:rPr>
              <a:t>El voto está limitado a los que </a:t>
            </a:r>
            <a:r>
              <a:rPr lang="es-ES" sz="2400" b="1" dirty="0" smtClean="0">
                <a:solidFill>
                  <a:srgbClr val="FF0000"/>
                </a:solidFill>
                <a:latin typeface="+mj-lt"/>
              </a:rPr>
              <a:t>sepan leer y escribir.</a:t>
            </a:r>
          </a:p>
          <a:p>
            <a:pPr marL="514350" indent="-514350" algn="just" eaLnBrk="1" hangingPunct="1">
              <a:buFont typeface="Wingdings" pitchFamily="2" charset="2"/>
              <a:buChar char="ü"/>
              <a:defRPr/>
            </a:pPr>
            <a:r>
              <a:rPr lang="es-ES" sz="2400" dirty="0" smtClean="0">
                <a:latin typeface="+mj-lt"/>
              </a:rPr>
              <a:t>Sólo los </a:t>
            </a:r>
            <a:r>
              <a:rPr lang="es-ES" sz="2400" b="1" dirty="0" smtClean="0">
                <a:solidFill>
                  <a:srgbClr val="FF0000"/>
                </a:solidFill>
                <a:latin typeface="+mj-lt"/>
              </a:rPr>
              <a:t>ciudadanos acaudalados </a:t>
            </a:r>
            <a:r>
              <a:rPr lang="es-ES" sz="2400" dirty="0" smtClean="0">
                <a:latin typeface="+mj-lt"/>
              </a:rPr>
              <a:t>forman parte de las Juntas Provinciales de Registro, encargadas de organizar las elecciones.</a:t>
            </a:r>
          </a:p>
          <a:p>
            <a:pPr marL="514350" indent="-514350" algn="just" eaLnBrk="1" hangingPunct="1">
              <a:buFont typeface="Wingdings" pitchFamily="2" charset="2"/>
              <a:buChar char="ü"/>
              <a:defRPr/>
            </a:pPr>
            <a:r>
              <a:rPr lang="es-ES" sz="2400" dirty="0" smtClean="0">
                <a:latin typeface="+mj-lt"/>
              </a:rPr>
              <a:t>La </a:t>
            </a:r>
            <a:r>
              <a:rPr lang="es-ES" sz="2400" b="1" dirty="0" smtClean="0">
                <a:solidFill>
                  <a:srgbClr val="FF0000"/>
                </a:solidFill>
                <a:latin typeface="+mj-lt"/>
              </a:rPr>
              <a:t>Junta Electoral Nacional </a:t>
            </a:r>
            <a:r>
              <a:rPr lang="es-ES" sz="2400" dirty="0" smtClean="0">
                <a:latin typeface="+mj-lt"/>
              </a:rPr>
              <a:t>(Lima) centraliza las decisiones electorales</a:t>
            </a:r>
          </a:p>
          <a:p>
            <a:pPr eaLnBrk="1" hangingPunct="1">
              <a:defRPr/>
            </a:pPr>
            <a:endParaRPr lang="es-ES" dirty="0"/>
          </a:p>
        </p:txBody>
      </p:sp>
      <p:pic>
        <p:nvPicPr>
          <p:cNvPr id="4100" name="Picture 5" descr="http://1.bp.blogspot.com/_KY2nRmKOP5I/TBvzgU3OGWI/AAAAAAAAASA/h0aCTvOYmSg/s400/rec4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428750"/>
            <a:ext cx="3452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http://indigenas.ecoportal.net/var/storage/images/objetos_relacionados/imagenes/indio_jpg/34754-1-esl-ES/indiojpg1_med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4143375"/>
            <a:ext cx="3429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800"/>
          </a:xfrm>
        </p:spPr>
        <p:txBody>
          <a:bodyPr/>
          <a:lstStyle/>
          <a:p>
            <a:r>
              <a:rPr lang="es-ES" b="1" smtClean="0">
                <a:solidFill>
                  <a:srgbClr val="FF0000"/>
                </a:solidFill>
                <a:latin typeface="Bernard MT Condensed" pitchFamily="18" charset="0"/>
              </a:rPr>
              <a:t>LA REPÚBLICA ARISTOCRÁTICA (1899-1919)</a:t>
            </a:r>
            <a:endParaRPr lang="es-ES" smtClean="0"/>
          </a:p>
        </p:txBody>
      </p:sp>
      <p:sp>
        <p:nvSpPr>
          <p:cNvPr id="31747" name="2 Marcador de contenido"/>
          <p:cNvSpPr>
            <a:spLocks noGrp="1"/>
          </p:cNvSpPr>
          <p:nvPr>
            <p:ph idx="1"/>
          </p:nvPr>
        </p:nvSpPr>
        <p:spPr>
          <a:xfrm>
            <a:off x="285750" y="1428750"/>
            <a:ext cx="5214938" cy="46974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s-ES_tradnl" b="1" dirty="0" smtClean="0">
                <a:solidFill>
                  <a:srgbClr val="FF0000"/>
                </a:solidFill>
              </a:rPr>
              <a:t>LA CLASE BAJA: LOS CAMPESINOS</a:t>
            </a:r>
          </a:p>
          <a:p>
            <a:pPr algn="just">
              <a:buFont typeface="Wingdings" pitchFamily="2" charset="2"/>
              <a:buChar char="ü"/>
            </a:pPr>
            <a:r>
              <a:rPr lang="es-ES_tradnl" sz="2800" dirty="0" smtClean="0"/>
              <a:t>En la sierra trabajan en haciendas y minas.</a:t>
            </a:r>
          </a:p>
          <a:p>
            <a:pPr algn="just">
              <a:buFont typeface="Wingdings" pitchFamily="2" charset="2"/>
              <a:buChar char="ü"/>
            </a:pPr>
            <a:r>
              <a:rPr lang="es-ES_tradnl" sz="2800" dirty="0" smtClean="0"/>
              <a:t>En la costa  trabajan en las haciendas azucareras y algodoneras.</a:t>
            </a:r>
          </a:p>
          <a:p>
            <a:pPr algn="just">
              <a:buFont typeface="Wingdings" pitchFamily="2" charset="2"/>
              <a:buChar char="ü"/>
            </a:pPr>
            <a:r>
              <a:rPr lang="es-ES_tradnl" sz="2800" dirty="0" smtClean="0">
                <a:solidFill>
                  <a:srgbClr val="FF0000"/>
                </a:solidFill>
              </a:rPr>
              <a:t>Rebeliones campesinas </a:t>
            </a:r>
            <a:r>
              <a:rPr lang="es-ES_tradnl" sz="2800" dirty="0" smtClean="0"/>
              <a:t>por abusos de autoridades, agua y expropiación de </a:t>
            </a:r>
            <a:r>
              <a:rPr lang="es-ES_tradnl" sz="2800" dirty="0" smtClean="0"/>
              <a:t>tierras: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Rumi</a:t>
            </a:r>
            <a:r>
              <a:rPr lang="es-ES_tradnl" sz="2800" dirty="0" smtClean="0"/>
              <a:t> </a:t>
            </a:r>
            <a:r>
              <a:rPr lang="es-ES_tradnl" sz="2800" dirty="0" smtClean="0"/>
              <a:t>Maqui en 1915.</a:t>
            </a:r>
            <a:endParaRPr lang="es-ES" sz="2800" dirty="0" smtClean="0"/>
          </a:p>
        </p:txBody>
      </p:sp>
      <p:sp>
        <p:nvSpPr>
          <p:cNvPr id="31748" name="3 Rectángulo"/>
          <p:cNvSpPr>
            <a:spLocks noChangeArrowheads="1"/>
          </p:cNvSpPr>
          <p:nvPr/>
        </p:nvSpPr>
        <p:spPr bwMode="auto">
          <a:xfrm>
            <a:off x="2071688" y="928688"/>
            <a:ext cx="5403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 algn="ctr">
              <a:buFont typeface="Wingdings" pitchFamily="2" charset="2"/>
              <a:buChar char="v"/>
            </a:pPr>
            <a:r>
              <a:rPr lang="es-ES" sz="2800" b="1">
                <a:latin typeface="Berlin Sans FB Demi" pitchFamily="34" charset="0"/>
              </a:rPr>
              <a:t>CARACTERÍSTICAS  SOCIALES</a:t>
            </a:r>
          </a:p>
        </p:txBody>
      </p:sp>
      <p:pic>
        <p:nvPicPr>
          <p:cNvPr id="31749" name="Picture 2" descr="http://blog.pucp.edu.pe/media/1987/20081006-ru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643063"/>
            <a:ext cx="3286125" cy="492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es-ES" b="1" smtClean="0">
                <a:solidFill>
                  <a:srgbClr val="FF0000"/>
                </a:solidFill>
                <a:latin typeface="Bernard MT Condensed" pitchFamily="18" charset="0"/>
              </a:rPr>
              <a:t>LA REPÚBLICA ARISTOCRÁTICA (1899-1919)</a:t>
            </a:r>
            <a:endParaRPr lang="es-ES" smtClean="0"/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>
          <a:xfrm>
            <a:off x="214313" y="1600200"/>
            <a:ext cx="51435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s-ES_tradnl" sz="2800" b="1" dirty="0" smtClean="0">
                <a:solidFill>
                  <a:srgbClr val="FF0000"/>
                </a:solidFill>
              </a:rPr>
              <a:t>CLASES </a:t>
            </a:r>
            <a:r>
              <a:rPr lang="es-ES_tradnl" sz="2800" b="1" dirty="0" smtClean="0">
                <a:solidFill>
                  <a:srgbClr val="FF0000"/>
                </a:solidFill>
              </a:rPr>
              <a:t>BAJAS</a:t>
            </a:r>
            <a:r>
              <a:rPr lang="es-ES_tradnl" sz="2800" b="1" dirty="0" smtClean="0">
                <a:solidFill>
                  <a:srgbClr val="FF0000"/>
                </a:solidFill>
              </a:rPr>
              <a:t>: EL </a:t>
            </a:r>
            <a:r>
              <a:rPr lang="es-ES_tradnl" sz="2800" b="1" dirty="0" smtClean="0">
                <a:solidFill>
                  <a:srgbClr val="FF0000"/>
                </a:solidFill>
              </a:rPr>
              <a:t>PROLETARIADO</a:t>
            </a:r>
            <a:endParaRPr lang="es-ES_tradnl" sz="2800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s-ES_tradnl" sz="2400" dirty="0" smtClean="0"/>
              <a:t>Trabajan en centros extractivos-exportadores (haciendas y minas) y en centros urbano-industriales (Lima, Callao, Trujillo, Arequipa).</a:t>
            </a:r>
          </a:p>
          <a:p>
            <a:pPr algn="just">
              <a:buFont typeface="Wingdings" pitchFamily="2" charset="2"/>
              <a:buChar char="ü"/>
            </a:pPr>
            <a:r>
              <a:rPr lang="es-ES_tradnl" sz="2400" dirty="0" smtClean="0"/>
              <a:t>No existe una legislación laboral.</a:t>
            </a:r>
          </a:p>
          <a:p>
            <a:pPr algn="just">
              <a:buFont typeface="Wingdings" pitchFamily="2" charset="2"/>
              <a:buChar char="ü"/>
            </a:pPr>
            <a:r>
              <a:rPr lang="es-ES_tradnl" sz="2400" dirty="0" smtClean="0"/>
              <a:t>Influenciados por el </a:t>
            </a:r>
            <a:r>
              <a:rPr lang="es-ES_tradnl" sz="2400" dirty="0" smtClean="0">
                <a:solidFill>
                  <a:srgbClr val="FF0000"/>
                </a:solidFill>
              </a:rPr>
              <a:t>anarquismo y el socialismo</a:t>
            </a:r>
            <a:r>
              <a:rPr lang="es-ES_tradnl" sz="2400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s-ES_tradnl" sz="2400" dirty="0" smtClean="0">
                <a:solidFill>
                  <a:srgbClr val="FF0000"/>
                </a:solidFill>
              </a:rPr>
              <a:t>Huelga general en 1919 por la jornada de 8 horas</a:t>
            </a:r>
            <a:r>
              <a:rPr lang="es-ES_tradnl" sz="2400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s-ES_tradnl" sz="2400" dirty="0" smtClean="0"/>
              <a:t>Apoyada por </a:t>
            </a:r>
            <a:r>
              <a:rPr lang="es-ES_tradnl" sz="2400" dirty="0" smtClean="0">
                <a:solidFill>
                  <a:srgbClr val="FF0000"/>
                </a:solidFill>
              </a:rPr>
              <a:t>Víctor Raúl Haya de la Torres</a:t>
            </a:r>
            <a:r>
              <a:rPr lang="es-ES_tradnl" sz="2400" dirty="0" smtClean="0"/>
              <a:t> y </a:t>
            </a:r>
            <a:r>
              <a:rPr lang="es-ES_tradnl" sz="2400" dirty="0" smtClean="0">
                <a:solidFill>
                  <a:srgbClr val="FF0000"/>
                </a:solidFill>
              </a:rPr>
              <a:t>José Carlos Mariátegui</a:t>
            </a:r>
            <a:r>
              <a:rPr lang="es-ES_tradnl" sz="2400" dirty="0" smtClean="0"/>
              <a:t>.</a:t>
            </a:r>
            <a:endParaRPr lang="es-ES" sz="2400" dirty="0" smtClean="0"/>
          </a:p>
        </p:txBody>
      </p:sp>
      <p:sp>
        <p:nvSpPr>
          <p:cNvPr id="32772" name="3 Rectángulo"/>
          <p:cNvSpPr>
            <a:spLocks noChangeArrowheads="1"/>
          </p:cNvSpPr>
          <p:nvPr/>
        </p:nvSpPr>
        <p:spPr bwMode="auto">
          <a:xfrm>
            <a:off x="1857375" y="928688"/>
            <a:ext cx="5403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 algn="ctr">
              <a:buFont typeface="Wingdings" pitchFamily="2" charset="2"/>
              <a:buChar char="v"/>
            </a:pPr>
            <a:r>
              <a:rPr lang="es-ES" sz="2800" b="1">
                <a:latin typeface="Berlin Sans FB Demi" pitchFamily="34" charset="0"/>
              </a:rPr>
              <a:t>CARACTERÍSTICAS  SOCIALES</a:t>
            </a:r>
          </a:p>
        </p:txBody>
      </p:sp>
      <p:pic>
        <p:nvPicPr>
          <p:cNvPr id="32773" name="Picture 2" descr="http://sites.google.com/site/perucatalogodelmundo/_/rsrc/1250188707588/historia-1/Haya_y_Mariategui_1.jpg?height=243&amp;width=3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714500"/>
            <a:ext cx="33813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r>
              <a:rPr lang="es-ES" sz="3600" b="1" dirty="0" smtClean="0">
                <a:solidFill>
                  <a:srgbClr val="FFFF00"/>
                </a:solidFill>
                <a:latin typeface="Algerian" pitchFamily="82" charset="0"/>
              </a:rPr>
              <a:t>PIÉROLA (1895-1899): TRANSICIÓN A LA REPÚBLICA Aristocrática</a:t>
            </a:r>
            <a:endParaRPr lang="es-ES" sz="3600" b="1" dirty="0" smtClean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313" y="1600200"/>
            <a:ext cx="4929187" cy="4525963"/>
          </a:xfrm>
        </p:spPr>
        <p:txBody>
          <a:bodyPr/>
          <a:lstStyle/>
          <a:p>
            <a:pPr algn="ctr">
              <a:buFont typeface="Wingdings" pitchFamily="2" charset="2"/>
              <a:buChar char="v"/>
              <a:defRPr/>
            </a:pPr>
            <a:r>
              <a:rPr lang="es-ES" sz="2800" dirty="0" smtClean="0">
                <a:latin typeface="Berlin Sans FB Demi" pitchFamily="34" charset="0"/>
              </a:rPr>
              <a:t>NICOLÁS DE PIÉROLA: UN CAUDILLO CIVIL.</a:t>
            </a:r>
          </a:p>
          <a:p>
            <a:pPr marL="514350" indent="-514350" algn="ctr">
              <a:buFont typeface="Arial" charset="0"/>
              <a:buAutoNum type="arabicPeriod" startAt="2"/>
              <a:defRPr/>
            </a:pPr>
            <a:r>
              <a:rPr lang="es-ES" sz="2800" b="1" dirty="0" smtClean="0">
                <a:solidFill>
                  <a:srgbClr val="FF0000"/>
                </a:solidFill>
              </a:rPr>
              <a:t>Desarrollo económico:</a:t>
            </a:r>
          </a:p>
          <a:p>
            <a:pPr marL="514350" indent="-514350" algn="just" eaLnBrk="1" hangingPunct="1">
              <a:buFont typeface="Wingdings" pitchFamily="2" charset="2"/>
              <a:buChar char="ü"/>
              <a:defRPr/>
            </a:pPr>
            <a:r>
              <a:rPr lang="es-ES" sz="2800" dirty="0" smtClean="0"/>
              <a:t>Favoreció la </a:t>
            </a:r>
            <a:r>
              <a:rPr lang="es-ES" sz="2800" b="1" dirty="0" smtClean="0">
                <a:solidFill>
                  <a:srgbClr val="FF0000"/>
                </a:solidFill>
              </a:rPr>
              <a:t>actividad exportadora</a:t>
            </a:r>
            <a:r>
              <a:rPr lang="es-ES" sz="2800" dirty="0" smtClean="0"/>
              <a:t> (azúcar y algodón). </a:t>
            </a:r>
            <a:endParaRPr lang="es-ES" sz="2800" b="1" dirty="0" smtClean="0">
              <a:solidFill>
                <a:srgbClr val="FF0000"/>
              </a:solidFill>
            </a:endParaRPr>
          </a:p>
          <a:p>
            <a:pPr marL="514350" indent="-514350" algn="just" eaLnBrk="1" hangingPunct="1">
              <a:buFont typeface="Wingdings" pitchFamily="2" charset="2"/>
              <a:buChar char="ü"/>
              <a:defRPr/>
            </a:pPr>
            <a:r>
              <a:rPr lang="es-ES" sz="2800" dirty="0" smtClean="0"/>
              <a:t>Presencia de </a:t>
            </a:r>
            <a:r>
              <a:rPr lang="es-ES" sz="2800" b="1" dirty="0" smtClean="0">
                <a:solidFill>
                  <a:srgbClr val="FF0000"/>
                </a:solidFill>
              </a:rPr>
              <a:t>capitales</a:t>
            </a:r>
            <a:r>
              <a:rPr lang="es-ES" sz="2800" dirty="0" smtClean="0"/>
              <a:t> </a:t>
            </a:r>
            <a:r>
              <a:rPr lang="es-ES" sz="2800" b="1" dirty="0" smtClean="0">
                <a:solidFill>
                  <a:srgbClr val="FF0000"/>
                </a:solidFill>
              </a:rPr>
              <a:t>ingleses y estadounidenses </a:t>
            </a:r>
            <a:r>
              <a:rPr lang="es-ES" sz="2800" dirty="0" smtClean="0"/>
              <a:t>en la minería y petróleo. </a:t>
            </a:r>
            <a:r>
              <a:rPr lang="es-ES" sz="2800" b="1" dirty="0" smtClean="0">
                <a:solidFill>
                  <a:srgbClr val="FF0000"/>
                </a:solidFill>
              </a:rPr>
              <a:t>(Estabilidad tributaria por 25 años ).</a:t>
            </a:r>
          </a:p>
          <a:p>
            <a:pPr marL="514350" indent="-514350">
              <a:buFont typeface="Arial" charset="0"/>
              <a:buNone/>
              <a:defRPr/>
            </a:pPr>
            <a:endParaRPr lang="es-ES" dirty="0" smtClean="0"/>
          </a:p>
          <a:p>
            <a:pPr>
              <a:buFont typeface="Arial" charset="0"/>
              <a:buNone/>
              <a:defRPr/>
            </a:pPr>
            <a:endParaRPr lang="es-ES" dirty="0" smtClean="0">
              <a:latin typeface="Berlin Sans FB Demi" pitchFamily="34" charset="0"/>
            </a:endParaRPr>
          </a:p>
          <a:p>
            <a:pPr>
              <a:defRPr/>
            </a:pPr>
            <a:endParaRPr lang="es-ES" dirty="0"/>
          </a:p>
        </p:txBody>
      </p:sp>
      <p:pic>
        <p:nvPicPr>
          <p:cNvPr id="5124" name="Picture 7" descr="http://t1.gstatic.com/images?q=tbn:ANd9GcRBbqVbsZ7SvK7yGhNvLhKaW8pa-n54d5EKGuBM4ViETNs9wEXyT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571625"/>
            <a:ext cx="3429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 descr="http://t2.gstatic.com/images?q=tbn:ANd9GcSzr2SiMeBGIkW7r4i4eMZ08o56bC1-8FQFB9rclYLM0I5mlexxN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4214813"/>
            <a:ext cx="3429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rgamino vertical"/>
          <p:cNvSpPr/>
          <p:nvPr/>
        </p:nvSpPr>
        <p:spPr>
          <a:xfrm>
            <a:off x="0" y="1285875"/>
            <a:ext cx="8929688" cy="5000625"/>
          </a:xfrm>
          <a:prstGeom prst="verticalScroll">
            <a:avLst>
              <a:gd name="adj" fmla="val 291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>
          <a:xfrm>
            <a:off x="357188" y="1643063"/>
            <a:ext cx="8286750" cy="557212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s-ES" smtClean="0">
                <a:latin typeface="Monotype Corsiva" pitchFamily="66" charset="0"/>
              </a:rPr>
              <a:t>    La guerra del Pacífico </a:t>
            </a:r>
            <a:r>
              <a:rPr lang="es-ES" b="1" smtClean="0">
                <a:solidFill>
                  <a:srgbClr val="FF0000"/>
                </a:solidFill>
                <a:latin typeface="Monotype Corsiva" pitchFamily="66" charset="0"/>
              </a:rPr>
              <a:t>descapitalizó </a:t>
            </a:r>
            <a:r>
              <a:rPr lang="es-ES" smtClean="0">
                <a:latin typeface="Monotype Corsiva" pitchFamily="66" charset="0"/>
              </a:rPr>
              <a:t>a un gran sector de hacendados peruanos y produjo el </a:t>
            </a:r>
            <a:r>
              <a:rPr lang="es-ES" b="1" smtClean="0">
                <a:solidFill>
                  <a:srgbClr val="FF0000"/>
                </a:solidFill>
                <a:latin typeface="Monotype Corsiva" pitchFamily="66" charset="0"/>
              </a:rPr>
              <a:t>traspaso de muchas de sus propiedades a manos extranjeras.</a:t>
            </a:r>
            <a:r>
              <a:rPr lang="es-ES" smtClean="0">
                <a:latin typeface="Monotype Corsiva" pitchFamily="66" charset="0"/>
              </a:rPr>
              <a:t> Este fue el caso de los hermanos Miguel y William </a:t>
            </a:r>
            <a:r>
              <a:rPr lang="es-ES" b="1" smtClean="0">
                <a:solidFill>
                  <a:srgbClr val="FF0000"/>
                </a:solidFill>
                <a:latin typeface="Monotype Corsiva" pitchFamily="66" charset="0"/>
              </a:rPr>
              <a:t>Grace </a:t>
            </a:r>
            <a:r>
              <a:rPr lang="es-ES" smtClean="0">
                <a:latin typeface="Monotype Corsiva" pitchFamily="66" charset="0"/>
              </a:rPr>
              <a:t>(Irlanda), llegados antes de la guerra, quienes adquirieron las ricas tierras de </a:t>
            </a:r>
            <a:r>
              <a:rPr lang="es-ES" b="1" smtClean="0">
                <a:solidFill>
                  <a:srgbClr val="FF0000"/>
                </a:solidFill>
                <a:latin typeface="Monotype Corsiva" pitchFamily="66" charset="0"/>
              </a:rPr>
              <a:t>Cartavio</a:t>
            </a:r>
            <a:r>
              <a:rPr lang="es-ES" smtClean="0">
                <a:latin typeface="Monotype Corsiva" pitchFamily="66" charset="0"/>
              </a:rPr>
              <a:t>; el de la familia </a:t>
            </a:r>
            <a:r>
              <a:rPr lang="es-ES" b="1" smtClean="0">
                <a:solidFill>
                  <a:srgbClr val="FF0000"/>
                </a:solidFill>
                <a:latin typeface="Monotype Corsiva" pitchFamily="66" charset="0"/>
              </a:rPr>
              <a:t>Gildemeister </a:t>
            </a:r>
            <a:r>
              <a:rPr lang="es-ES" smtClean="0">
                <a:latin typeface="Monotype Corsiva" pitchFamily="66" charset="0"/>
              </a:rPr>
              <a:t>(Alemania) que tomó en sus manos </a:t>
            </a:r>
            <a:r>
              <a:rPr lang="es-ES" b="1" smtClean="0">
                <a:solidFill>
                  <a:srgbClr val="FF0000"/>
                </a:solidFill>
                <a:latin typeface="Monotype Corsiva" pitchFamily="66" charset="0"/>
              </a:rPr>
              <a:t>Casa Grande</a:t>
            </a:r>
            <a:r>
              <a:rPr lang="es-ES" smtClean="0">
                <a:latin typeface="Monotype Corsiva" pitchFamily="66" charset="0"/>
              </a:rPr>
              <a:t>; o italianos como los </a:t>
            </a:r>
            <a:r>
              <a:rPr lang="es-ES" b="1" smtClean="0">
                <a:solidFill>
                  <a:srgbClr val="FF0000"/>
                </a:solidFill>
                <a:latin typeface="Monotype Corsiva" pitchFamily="66" charset="0"/>
              </a:rPr>
              <a:t>Larco</a:t>
            </a:r>
            <a:r>
              <a:rPr lang="es-ES" smtClean="0">
                <a:latin typeface="Monotype Corsiva" pitchFamily="66" charset="0"/>
              </a:rPr>
              <a:t>, que forma a la hacienda </a:t>
            </a:r>
            <a:r>
              <a:rPr lang="es-ES" b="1" smtClean="0">
                <a:solidFill>
                  <a:srgbClr val="FF0000"/>
                </a:solidFill>
                <a:latin typeface="Monotype Corsiva" pitchFamily="66" charset="0"/>
              </a:rPr>
              <a:t>Roma</a:t>
            </a:r>
            <a:r>
              <a:rPr lang="es-ES" smtClean="0">
                <a:latin typeface="Monotype Corsiva" pitchFamily="66" charset="0"/>
              </a:rPr>
              <a:t> en La Libertad.</a:t>
            </a:r>
          </a:p>
        </p:txBody>
      </p:sp>
      <p:sp>
        <p:nvSpPr>
          <p:cNvPr id="17412" name="4 Rectángulo"/>
          <p:cNvSpPr>
            <a:spLocks noChangeArrowheads="1"/>
          </p:cNvSpPr>
          <p:nvPr/>
        </p:nvSpPr>
        <p:spPr bwMode="auto">
          <a:xfrm>
            <a:off x="1000125" y="285750"/>
            <a:ext cx="7429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solidFill>
                  <a:srgbClr val="FFFF00"/>
                </a:solidFill>
              </a:rPr>
              <a:t>“Empresarios peruanos: socios menores del capitalismo extranjero”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50" y="428625"/>
            <a:ext cx="85725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0000"/>
                </a:solidFill>
                <a:latin typeface="Broadway" pitchFamily="82" charset="0"/>
              </a:rPr>
              <a:t>LA REPÚBLICA ARISTOCRÁTICA</a:t>
            </a:r>
            <a:br>
              <a:rPr lang="es-ES" b="1" dirty="0" smtClean="0">
                <a:solidFill>
                  <a:srgbClr val="FF0000"/>
                </a:solidFill>
                <a:latin typeface="Broadway" pitchFamily="82" charset="0"/>
              </a:rPr>
            </a:br>
            <a:r>
              <a:rPr lang="es-ES" b="1" dirty="0" smtClean="0">
                <a:solidFill>
                  <a:srgbClr val="FF0000"/>
                </a:solidFill>
                <a:latin typeface="Broadway" pitchFamily="82" charset="0"/>
              </a:rPr>
              <a:t>(1899-1919</a:t>
            </a:r>
            <a:r>
              <a:rPr lang="es-ES" b="1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2051" name="Picture 2" descr="http://4.bp.blogspot.com/_Fml3glz_LYc/TNKkGCVzFoI/AAAAAAAABP8/-4dPEPDIp1U/s1600/REPUBLICA+ARISTOCR%C3%81T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214563"/>
            <a:ext cx="2928927" cy="4429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://blog.pucp.edu.pe/media/1987/20080920-candamo%20par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2214563"/>
            <a:ext cx="2500343" cy="4429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6" descr="http://wwwdelivery.superstock.com/WI/223/1566/200704/PreviewComp/SuperStock_1566-3641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214554"/>
            <a:ext cx="3000375" cy="4429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squina doblada"/>
          <p:cNvSpPr/>
          <p:nvPr/>
        </p:nvSpPr>
        <p:spPr>
          <a:xfrm>
            <a:off x="428625" y="1214438"/>
            <a:ext cx="8286750" cy="3357562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50" y="214313"/>
            <a:ext cx="8429625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0000"/>
                </a:solidFill>
                <a:latin typeface="Bernard MT Condensed" pitchFamily="18" charset="0"/>
              </a:rPr>
              <a:t>LA REPÚBLICA ARISTOCRÁTICA (1899-1919)</a:t>
            </a:r>
          </a:p>
        </p:txBody>
      </p:sp>
      <p:sp>
        <p:nvSpPr>
          <p:cNvPr id="3076" name="2 Marcador de contenido"/>
          <p:cNvSpPr>
            <a:spLocks noGrp="1"/>
          </p:cNvSpPr>
          <p:nvPr>
            <p:ph idx="1"/>
          </p:nvPr>
        </p:nvSpPr>
        <p:spPr>
          <a:xfrm>
            <a:off x="142875" y="1357313"/>
            <a:ext cx="8515350" cy="300037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s-ES" smtClean="0"/>
              <a:t>    </a:t>
            </a:r>
            <a:r>
              <a:rPr lang="es-ES" sz="3600" smtClean="0">
                <a:latin typeface="Monotype Corsiva" pitchFamily="66" charset="0"/>
              </a:rPr>
              <a:t>Periodo comprendido entre 1899 y 1919 donde los gobiernos estuvieron vinculados estrechamente a los intereses y a la ideología de la aristocracia peruana, de la </a:t>
            </a:r>
            <a:r>
              <a:rPr lang="es-ES" sz="3600" b="1" smtClean="0">
                <a:solidFill>
                  <a:srgbClr val="FF0000"/>
                </a:solidFill>
                <a:latin typeface="Monotype Corsiva" pitchFamily="66" charset="0"/>
              </a:rPr>
              <a:t>oligarquía</a:t>
            </a:r>
            <a:r>
              <a:rPr lang="es-ES" sz="3600" b="1" smtClean="0">
                <a:latin typeface="Monotype Corsiva" pitchFamily="66" charset="0"/>
              </a:rPr>
              <a:t> </a:t>
            </a:r>
            <a:r>
              <a:rPr lang="es-ES" sz="3600" smtClean="0">
                <a:latin typeface="Monotype Corsiva" pitchFamily="66" charset="0"/>
              </a:rPr>
              <a:t>nacional, agrupada en torno al </a:t>
            </a:r>
            <a:r>
              <a:rPr lang="es-ES" sz="3600" b="1" smtClean="0">
                <a:solidFill>
                  <a:srgbClr val="FF0000"/>
                </a:solidFill>
                <a:latin typeface="Monotype Corsiva" pitchFamily="66" charset="0"/>
              </a:rPr>
              <a:t>Partido Civil</a:t>
            </a:r>
            <a:r>
              <a:rPr lang="es-ES" sz="3600" b="1" smtClean="0">
                <a:latin typeface="Monotype Corsiva" pitchFamily="66" charset="0"/>
              </a:rPr>
              <a:t>.</a:t>
            </a:r>
            <a:endParaRPr lang="es-ES" sz="3600" b="1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just" eaLnBrk="1" hangingPunct="1">
              <a:buFont typeface="Arial" charset="0"/>
              <a:buNone/>
            </a:pPr>
            <a:endParaRPr lang="es-ES" smtClean="0"/>
          </a:p>
          <a:p>
            <a:pPr algn="just" eaLnBrk="1" hangingPunct="1">
              <a:buFont typeface="Arial" charset="0"/>
              <a:buNone/>
            </a:pPr>
            <a:endParaRPr lang="es-ES" smtClean="0"/>
          </a:p>
        </p:txBody>
      </p:sp>
      <p:sp>
        <p:nvSpPr>
          <p:cNvPr id="8197" name="4 Rectángulo"/>
          <p:cNvSpPr>
            <a:spLocks noChangeArrowheads="1"/>
          </p:cNvSpPr>
          <p:nvPr/>
        </p:nvSpPr>
        <p:spPr bwMode="auto">
          <a:xfrm>
            <a:off x="1428750" y="5000625"/>
            <a:ext cx="6000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s-ES" sz="2400" dirty="0">
                <a:latin typeface="Calibri" pitchFamily="34" charset="0"/>
              </a:rPr>
              <a:t>El término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República Aristocrática </a:t>
            </a:r>
            <a:r>
              <a:rPr lang="es-ES" sz="2400" dirty="0">
                <a:latin typeface="Calibri" pitchFamily="34" charset="0"/>
              </a:rPr>
              <a:t>fue acuñado por el historiador 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Jorge Basadre</a:t>
            </a:r>
            <a:r>
              <a:rPr lang="es-ES" sz="2400" dirty="0">
                <a:latin typeface="Calibri" pitchFamily="34" charset="0"/>
              </a:rPr>
              <a:t>.</a:t>
            </a:r>
          </a:p>
          <a:p>
            <a:pPr algn="ctr">
              <a:buFont typeface="Wingdings" pitchFamily="2" charset="2"/>
              <a:buChar char="v"/>
            </a:pPr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Oligarquía</a:t>
            </a:r>
            <a:r>
              <a:rPr lang="es-ES" sz="2400" dirty="0">
                <a:latin typeface="Calibri" pitchFamily="34" charset="0"/>
              </a:rPr>
              <a:t>: Grupo cerrado, de gran poder económico, que gobierna un país.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313" y="142875"/>
            <a:ext cx="8643937" cy="511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0000"/>
                </a:solidFill>
                <a:latin typeface="Bernard MT Condensed" pitchFamily="18" charset="0"/>
              </a:rPr>
              <a:t>LA REPÚBLICA ARISTOCRÁTICA (1899-1919)</a:t>
            </a:r>
            <a:endParaRPr lang="es-ES" b="1" dirty="0" smtClean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2143125"/>
            <a:ext cx="8229600" cy="381158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b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b="1" dirty="0" smtClean="0">
              <a:latin typeface="Berlin Sans FB Dem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dirty="0" smtClean="0"/>
              <a:t/>
            </a:r>
            <a:br>
              <a:rPr lang="es-ES" b="1" dirty="0" smtClean="0"/>
            </a:br>
            <a:endParaRPr lang="es-E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857250" y="2214563"/>
          <a:ext cx="7715304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7784"/>
                <a:gridCol w="2857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EDUARDO</a:t>
                      </a:r>
                      <a:r>
                        <a:rPr lang="es-ES" sz="2800" baseline="0" dirty="0" smtClean="0"/>
                        <a:t> LÓPEZ DE ROMAÑA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1899-1903</a:t>
                      </a:r>
                      <a:endParaRPr lang="es-E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MANUEL</a:t>
                      </a:r>
                      <a:r>
                        <a:rPr lang="es-ES" sz="2800" baseline="0" dirty="0" smtClean="0"/>
                        <a:t> CANDAMO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1903-1904</a:t>
                      </a:r>
                      <a:endParaRPr lang="es-E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JOSÉ PARDO Y BARREDA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1904-1908</a:t>
                      </a:r>
                      <a:endParaRPr lang="es-E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AUGUSTO B. LEGUÍA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1908-1912</a:t>
                      </a:r>
                      <a:endParaRPr lang="es-E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GUILLERMO</a:t>
                      </a:r>
                      <a:r>
                        <a:rPr lang="es-ES" sz="2800" baseline="0" dirty="0" smtClean="0"/>
                        <a:t> BILLINGHURST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1912-1914 </a:t>
                      </a:r>
                      <a:r>
                        <a:rPr lang="es-ES" sz="2800" b="1" dirty="0" smtClean="0">
                          <a:solidFill>
                            <a:srgbClr val="FF0000"/>
                          </a:solidFill>
                        </a:rPr>
                        <a:t>(*)</a:t>
                      </a:r>
                      <a:endParaRPr lang="es-E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OSCAR R. BENAVIDES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1914-1915</a:t>
                      </a:r>
                      <a:endParaRPr lang="es-E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JOSÉ PARDO Y BARREDA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1915-1919 </a:t>
                      </a:r>
                      <a:r>
                        <a:rPr lang="es-ES" sz="2800" b="1" dirty="0" smtClean="0">
                          <a:solidFill>
                            <a:srgbClr val="FF0000"/>
                          </a:solidFill>
                        </a:rPr>
                        <a:t>(*)</a:t>
                      </a:r>
                      <a:endParaRPr lang="es-E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46" name="5 Rectángulo"/>
          <p:cNvSpPr>
            <a:spLocks noChangeArrowheads="1"/>
          </p:cNvSpPr>
          <p:nvPr/>
        </p:nvSpPr>
        <p:spPr bwMode="auto">
          <a:xfrm>
            <a:off x="1071563" y="928688"/>
            <a:ext cx="6858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s-ES" sz="3200" b="1">
                <a:latin typeface="Berlin Sans FB Demi" pitchFamily="34" charset="0"/>
              </a:rPr>
              <a:t>CARACTERÍSTICAS POLÍTICAS: GOBERNANTES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214313" y="1500188"/>
            <a:ext cx="8715375" cy="5072062"/>
          </a:xfrm>
          <a:prstGeom prst="horizontalScroll">
            <a:avLst>
              <a:gd name="adj" fmla="val 581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0000"/>
                </a:solidFill>
                <a:latin typeface="Bernard MT Condensed" pitchFamily="18" charset="0"/>
              </a:rPr>
              <a:t>LA REPÚBLICA ARISTOCRÁTICA (1899-1919)</a:t>
            </a:r>
            <a:endParaRPr lang="es-ES" b="1" dirty="0" smtClean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50" y="2286000"/>
            <a:ext cx="8401050" cy="4143375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800" b="1" dirty="0" smtClean="0">
                <a:latin typeface="+mj-lt"/>
              </a:rPr>
              <a:t>    </a:t>
            </a:r>
            <a:r>
              <a:rPr lang="es-ES" sz="2800" dirty="0" smtClean="0">
                <a:latin typeface="Monotype Corsiva" pitchFamily="66" charset="0"/>
              </a:rPr>
              <a:t>Un José Pardo y Barreda en la Presidencia, un Enrique de la Riva Agüero en la Jefatura del gabinete, un Felipe de </a:t>
            </a:r>
            <a:r>
              <a:rPr lang="es-ES" sz="2800" dirty="0" err="1" smtClean="0">
                <a:latin typeface="Monotype Corsiva" pitchFamily="66" charset="0"/>
              </a:rPr>
              <a:t>Osma</a:t>
            </a:r>
            <a:r>
              <a:rPr lang="es-ES" sz="2800" dirty="0" smtClean="0">
                <a:latin typeface="Monotype Corsiva" pitchFamily="66" charset="0"/>
              </a:rPr>
              <a:t> y Pardo en la Corte Suprema, un Pedro de </a:t>
            </a:r>
            <a:r>
              <a:rPr lang="es-ES" sz="2800" dirty="0" err="1" smtClean="0">
                <a:latin typeface="Monotype Corsiva" pitchFamily="66" charset="0"/>
              </a:rPr>
              <a:t>Osma</a:t>
            </a:r>
            <a:r>
              <a:rPr lang="es-ES" sz="2800" dirty="0" smtClean="0">
                <a:latin typeface="Monotype Corsiva" pitchFamily="66" charset="0"/>
              </a:rPr>
              <a:t> y Pardo en la Alcaldía Municipal, un José Antonio de Lavalle y Pardo en una fiscalía, anuncia a un Felipe Pardo y Barreda en la Legación de los Estados Unidos, a un Juan Pardo y Barreda en el Congreso y a todos los demás Pardo, de Lavalle, de </a:t>
            </a:r>
            <a:r>
              <a:rPr lang="es-ES" sz="2800" dirty="0" err="1" smtClean="0">
                <a:latin typeface="Monotype Corsiva" pitchFamily="66" charset="0"/>
              </a:rPr>
              <a:t>Osma</a:t>
            </a:r>
            <a:r>
              <a:rPr lang="es-ES" sz="2800" dirty="0" smtClean="0">
                <a:latin typeface="Monotype Corsiva" pitchFamily="66" charset="0"/>
              </a:rPr>
              <a:t> y de la Riva Agüero donde quepan”.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b="1" dirty="0" smtClean="0">
                <a:solidFill>
                  <a:srgbClr val="FF0000"/>
                </a:solidFill>
                <a:latin typeface="+mj-lt"/>
              </a:rPr>
              <a:t>Manuel González Prada, 1938</a:t>
            </a:r>
          </a:p>
        </p:txBody>
      </p:sp>
      <p:sp>
        <p:nvSpPr>
          <p:cNvPr id="10245" name="3 Rectángulo"/>
          <p:cNvSpPr>
            <a:spLocks noChangeArrowheads="1"/>
          </p:cNvSpPr>
          <p:nvPr/>
        </p:nvSpPr>
        <p:spPr bwMode="auto">
          <a:xfrm>
            <a:off x="1857375" y="1000125"/>
            <a:ext cx="6021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s-ES" sz="3200" b="1">
                <a:latin typeface="Berlin Sans FB Demi" pitchFamily="34" charset="0"/>
              </a:rPr>
              <a:t>CARACTERÍSTICAS POLÍTICAS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1376</Words>
  <Application>Microsoft Office PowerPoint</Application>
  <PresentationFormat>Presentación en pantalla (4:3)</PresentationFormat>
  <Paragraphs>152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Diapositiva 1</vt:lpstr>
      <vt:lpstr> PIÉROLA (1895-1899): TRANSICIÓN A LA REPÚBLICA Aristocrática</vt:lpstr>
      <vt:lpstr>PIÉROLA (1895-1899): TRANSICIÓN A LA REPÚBLICA Aristocrática</vt:lpstr>
      <vt:lpstr>PIÉROLA (1895-1899): TRANSICIÓN A LA REPÚBLICA Aristocrática</vt:lpstr>
      <vt:lpstr>Diapositiva 5</vt:lpstr>
      <vt:lpstr>LA REPÚBLICA ARISTOCRÁTICA (1899-1919)</vt:lpstr>
      <vt:lpstr>LA REPÚBLICA ARISTOCRÁTICA (1899-1919)</vt:lpstr>
      <vt:lpstr>LA REPÚBLICA ARISTOCRÁTICA (1899-1919)</vt:lpstr>
      <vt:lpstr>LA REPÚBLICA ARISTOCRÁTICA (1899-1919)</vt:lpstr>
      <vt:lpstr>LA REPÚBLICA ARISTOCRÁTICA (1899-1919)</vt:lpstr>
      <vt:lpstr>LA REPÚBLICA ARISTOCRÁTICA (1899-1919)</vt:lpstr>
      <vt:lpstr>LA REPÚBLICA ARISTOCRÁTICA (1899-1919)</vt:lpstr>
      <vt:lpstr>LA REPÚBLICA ARISTOCRÁTICA (1899-1919)</vt:lpstr>
      <vt:lpstr>LA REPÚBLICA ARISTOCRÁTICA (1899-1919)</vt:lpstr>
      <vt:lpstr>LA REPÚBLICA ARISTOCRÁTICA (1899-1919)</vt:lpstr>
      <vt:lpstr>LA REPÚBLICA ARISTOCRÁTICA (1899-1919)</vt:lpstr>
      <vt:lpstr>LA REPÚBLICA ARISTOCRÁTICA (1899-1919)</vt:lpstr>
      <vt:lpstr>LA REPÚBLICA ARISTOCRÁTICA (1899-1919)</vt:lpstr>
      <vt:lpstr>LA REPÚBLICA ARISTOCRÁTICA (1899-1919)</vt:lpstr>
      <vt:lpstr>Diapositiva 20</vt:lpstr>
      <vt:lpstr>Diapositiva 21</vt:lpstr>
      <vt:lpstr>LA REPÚBLICA ARISTOCRÁTICA (1899-1919)</vt:lpstr>
      <vt:lpstr>LA REPÚBLICA ARISTOCRÁTICA (1899-1919)</vt:lpstr>
      <vt:lpstr>LA REPÚBLICA ARISTOCRÁTICA (1899-1919)</vt:lpstr>
      <vt:lpstr>LA REPÚBLICA ARISTOCRÁTICA (1899-1919)</vt:lpstr>
      <vt:lpstr>Diapositiva 26</vt:lpstr>
      <vt:lpstr>LA REPÚBLICA ARISTOCRÁTICA (1899-1919)</vt:lpstr>
      <vt:lpstr>LA REPÚBLICA ARISTOCRÁTICA (1899-1919)</vt:lpstr>
      <vt:lpstr>LA REPÚBLICA ARISTOCRÁTICA (1899-1919)</vt:lpstr>
      <vt:lpstr>LA REPÚBLICA ARISTOCRÁTICA (1899-1919)</vt:lpstr>
      <vt:lpstr>LA REPÚBLICA ARISTOCRÁTICA (1899-1919)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REPÚBLICA ARISTOCRÁTICA (1899-1919)</dc:title>
  <dc:creator>Jeanet</dc:creator>
  <cp:lastModifiedBy>Carlos</cp:lastModifiedBy>
  <cp:revision>52</cp:revision>
  <dcterms:created xsi:type="dcterms:W3CDTF">2011-04-12T08:47:40Z</dcterms:created>
  <dcterms:modified xsi:type="dcterms:W3CDTF">2012-03-05T08:53:49Z</dcterms:modified>
</cp:coreProperties>
</file>